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FAF85-DB6F-4AA3-80BB-F41C798537C2}" type="datetimeFigureOut">
              <a:rPr lang="en-AU" smtClean="0"/>
              <a:t>10/04/2018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ED8CFC-40BF-42D7-9AD0-05E3A20258C3}" type="slidenum">
              <a:rPr lang="en-AU" smtClean="0"/>
              <a:t>‹#›</a:t>
            </a:fld>
            <a:endParaRPr lang="en-AU"/>
          </a:p>
        </p:txBody>
      </p:sp>
    </p:spTree>
    <p:extLst>
      <p:ext uri="{BB962C8B-B14F-4D97-AF65-F5344CB8AC3E}">
        <p14:creationId xmlns:p14="http://schemas.microsoft.com/office/powerpoint/2010/main" val="2128244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7182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u="sng" baseline="0">
                <a:solidFill>
                  <a:schemeClr val="accent5">
                    <a:lumMod val="50000"/>
                  </a:schemeClr>
                </a:solidFill>
                <a:uFill>
                  <a:solidFill>
                    <a:srgbClr val="92D050"/>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5" name="Footer Placeholder 4"/>
          <p:cNvSpPr>
            <a:spLocks noGrp="1"/>
          </p:cNvSpPr>
          <p:nvPr>
            <p:ph type="ftr" sz="quarter" idx="11"/>
          </p:nvPr>
        </p:nvSpPr>
        <p:spPr>
          <a:xfrm>
            <a:off x="676422" y="6410374"/>
            <a:ext cx="4114800" cy="365125"/>
          </a:xfrm>
          <a:blipFill>
            <a:blip r:embed="rId2"/>
            <a:stretch>
              <a:fillRect/>
            </a:stretch>
          </a:blipFill>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216083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80B44AA7-D384-4CD4-B234-E4449B0B9321}"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72876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baseline="0">
                <a:solidFill>
                  <a:srgbClr val="002060"/>
                </a:solidFill>
                <a:latin typeface="Open Sans Light" panose="020B03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4A995627-0F94-4466-892C-EEF3C12DADFD}"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3599033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Tx/>
              <a:buBlip>
                <a:blip r:embed="rId2"/>
              </a:buBlip>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1"/>
          </p:nvPr>
        </p:nvSpPr>
        <p:spPr>
          <a:xfrm>
            <a:off x="7239000" y="6333951"/>
            <a:ext cx="4114800" cy="365125"/>
          </a:xfrm>
          <a:blipFill>
            <a:blip r:embed="rId3"/>
            <a:stretch>
              <a:fillRect/>
            </a:stretch>
          </a:blipFill>
        </p:spPr>
        <p:txBody>
          <a:bodyPr/>
          <a:lstStyle/>
          <a:p>
            <a:endParaRPr lang="en-AU" dirty="0"/>
          </a:p>
        </p:txBody>
      </p:sp>
      <p:sp>
        <p:nvSpPr>
          <p:cNvPr id="6" name="Slide Number Placeholder 5"/>
          <p:cNvSpPr>
            <a:spLocks noGrp="1"/>
          </p:cNvSpPr>
          <p:nvPr>
            <p:ph type="sldNum" sz="quarter" idx="12"/>
          </p:nvPr>
        </p:nvSpPr>
        <p:spPr>
          <a:xfrm>
            <a:off x="838200" y="6333952"/>
            <a:ext cx="2743200" cy="365125"/>
          </a:xfrm>
        </p:spPr>
        <p:txBody>
          <a:bodyPr/>
          <a:lstStyle>
            <a:lvl1pPr algn="l">
              <a:defRPr/>
            </a:lvl1pPr>
          </a:lstStyle>
          <a:p>
            <a:fld id="{9407FF6F-ABF6-486E-AAC8-9E1D5B4A7407}" type="slidenum">
              <a:rPr lang="en-AU" smtClean="0"/>
              <a:pPr/>
              <a:t>‹#›</a:t>
            </a:fld>
            <a:endParaRPr lang="en-AU" dirty="0"/>
          </a:p>
        </p:txBody>
      </p:sp>
      <p:sp>
        <p:nvSpPr>
          <p:cNvPr id="4" name="Title 3"/>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870930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u="sng" baseline="0">
                <a:solidFill>
                  <a:schemeClr val="accent5">
                    <a:lumMod val="50000"/>
                  </a:schemeClr>
                </a:solidFill>
                <a:uFill>
                  <a:solidFill>
                    <a:schemeClr val="accent6"/>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8279830-C08B-49E4-9ED9-C6A14721B534}"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258950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sz="half" idx="1"/>
          </p:nvPr>
        </p:nvSpPr>
        <p:spPr>
          <a:xfrm>
            <a:off x="838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6172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p:cNvSpPr>
            <a:spLocks noGrp="1"/>
          </p:cNvSpPr>
          <p:nvPr>
            <p:ph type="dt" sz="half" idx="10"/>
          </p:nvPr>
        </p:nvSpPr>
        <p:spPr/>
        <p:txBody>
          <a:bodyPr/>
          <a:lstStyle/>
          <a:p>
            <a:fld id="{BBDA3410-71FE-47E9-A54B-559E22BD5E9F}"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3834944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p:cNvSpPr>
            <a:spLocks noGrp="1"/>
          </p:cNvSpPr>
          <p:nvPr>
            <p:ph type="dt" sz="half" idx="10"/>
          </p:nvPr>
        </p:nvSpPr>
        <p:spPr/>
        <p:txBody>
          <a:bodyPr/>
          <a:lstStyle/>
          <a:p>
            <a:fld id="{DCA96E6C-BF0B-43E6-B0B9-A3E490DE9F29}" type="datetime1">
              <a:rPr lang="en-AU" smtClean="0"/>
              <a:t>10/04/2018</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249521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fld id="{7A61FB49-3382-4345-81AB-A3B876164FA4}" type="datetime1">
              <a:rPr lang="en-AU" smtClean="0"/>
              <a:t>10/04/2018</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66786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20AD87D1-5144-47C2-8B13-DA333F5E3698}" type="datetime1">
              <a:rPr lang="en-AU" smtClean="0"/>
              <a:pPr/>
              <a:t>10/04/2018</a:t>
            </a:fld>
            <a:endParaRPr lang="en-AU" dirty="0"/>
          </a:p>
        </p:txBody>
      </p:sp>
      <p:sp>
        <p:nvSpPr>
          <p:cNvPr id="3" name="Footer Placeholder 2"/>
          <p:cNvSpPr>
            <a:spLocks noGrp="1"/>
          </p:cNvSpPr>
          <p:nvPr>
            <p:ph type="ftr" sz="quarter" idx="11"/>
          </p:nvPr>
        </p:nvSpPr>
        <p:spPr/>
        <p:txBody>
          <a:bodyPr/>
          <a:lstStyle>
            <a:lvl1pPr>
              <a:defRPr>
                <a:solidFill>
                  <a:srgbClr val="002060"/>
                </a:solidFill>
                <a:latin typeface="Open Sans" panose="020B0606030504020204" pitchFamily="34" charset="0"/>
                <a:ea typeface="Open Sans" panose="020B0606030504020204" pitchFamily="34" charset="0"/>
                <a:cs typeface="Open Sans" panose="020B0606030504020204" pitchFamily="34" charset="0"/>
              </a:defRPr>
            </a:lvl1pPr>
          </a:lstStyle>
          <a:p>
            <a:endParaRPr lang="en-AU" dirty="0"/>
          </a:p>
        </p:txBody>
      </p:sp>
      <p:sp>
        <p:nvSpPr>
          <p:cNvPr id="4" name="Slide Number Placeholder 3"/>
          <p:cNvSpPr>
            <a:spLocks noGrp="1"/>
          </p:cNvSpPr>
          <p:nvPr>
            <p:ph type="sldNum" sz="quarter" idx="12"/>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9407FF6F-ABF6-486E-AAC8-9E1D5B4A7407}" type="slidenum">
              <a:rPr lang="en-AU" smtClean="0"/>
              <a:pPr/>
              <a:t>‹#›</a:t>
            </a:fld>
            <a:endParaRPr lang="en-AU" dirty="0"/>
          </a:p>
        </p:txBody>
      </p:sp>
    </p:spTree>
    <p:extLst>
      <p:ext uri="{BB962C8B-B14F-4D97-AF65-F5344CB8AC3E}">
        <p14:creationId xmlns:p14="http://schemas.microsoft.com/office/powerpoint/2010/main" val="80108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idx="1"/>
          </p:nvPr>
        </p:nvSpPr>
        <p:spPr>
          <a:xfrm>
            <a:off x="5183188" y="987425"/>
            <a:ext cx="6172200" cy="4873625"/>
          </a:xfrm>
        </p:spPr>
        <p:txBody>
          <a:bodyPr/>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sz="28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sz="24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8AB11C5-7E3B-46D8-8F48-97B2F0B85080}"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999476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66602BE-13FE-4F79-B718-75A3BFFE3878}"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741861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304DA-8F2F-463C-9AB6-8E1B90B98798}" type="datetime1">
              <a:rPr lang="en-AU" smtClean="0"/>
              <a:t>10/04/2018</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7FF6F-ABF6-486E-AAC8-9E1D5B4A7407}" type="slidenum">
              <a:rPr lang="en-AU" smtClean="0"/>
              <a:t>‹#›</a:t>
            </a:fld>
            <a:endParaRPr lang="en-AU" dirty="0"/>
          </a:p>
        </p:txBody>
      </p:sp>
    </p:spTree>
    <p:extLst>
      <p:ext uri="{BB962C8B-B14F-4D97-AF65-F5344CB8AC3E}">
        <p14:creationId xmlns:p14="http://schemas.microsoft.com/office/powerpoint/2010/main" val="1208658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baseline="0">
          <a:solidFill>
            <a:srgbClr val="002060"/>
          </a:solidFill>
          <a:latin typeface="Open Sans Light" panose="020B0306030504020204" pitchFamily="34" charset="0"/>
          <a:ea typeface="+mj-ea"/>
          <a:cs typeface="+mj-cs"/>
        </a:defRPr>
      </a:lvl1pPr>
    </p:titleStyle>
    <p:bodyStyle>
      <a:lvl1pPr marL="228600" indent="-228600" algn="l" defTabSz="914400" rtl="0" eaLnBrk="1" latinLnBrk="0" hangingPunct="1">
        <a:lnSpc>
          <a:spcPct val="90000"/>
        </a:lnSpc>
        <a:spcBef>
          <a:spcPts val="1000"/>
        </a:spcBef>
        <a:buFontTx/>
        <a:buBlip>
          <a:blip r:embed="rId13"/>
        </a:buBlip>
        <a:defRPr sz="2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Tx/>
        <a:buBlip>
          <a:blip r:embed="rId13"/>
        </a:buBlip>
        <a:defRPr sz="24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Tx/>
        <a:buBlip>
          <a:blip r:embed="rId13"/>
        </a:buBlip>
        <a:defRPr sz="20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Capacity Development Plan</a:t>
            </a:r>
          </a:p>
        </p:txBody>
      </p:sp>
      <p:sp>
        <p:nvSpPr>
          <p:cNvPr id="3" name="Subtitle 2"/>
          <p:cNvSpPr>
            <a:spLocks noGrp="1"/>
          </p:cNvSpPr>
          <p:nvPr>
            <p:ph type="subTitle" idx="1"/>
          </p:nvPr>
        </p:nvSpPr>
        <p:spPr/>
        <p:txBody>
          <a:bodyPr/>
          <a:lstStyle/>
          <a:p>
            <a:r>
              <a:rPr lang="en-AU" dirty="0"/>
              <a:t>Industry Profile</a:t>
            </a:r>
          </a:p>
          <a:p>
            <a:r>
              <a:rPr lang="en-AU" sz="4000" dirty="0"/>
              <a:t>Agribusiness</a:t>
            </a:r>
          </a:p>
        </p:txBody>
      </p:sp>
      <p:sp>
        <p:nvSpPr>
          <p:cNvPr id="4" name="Footer Placeholder 3"/>
          <p:cNvSpPr>
            <a:spLocks noGrp="1"/>
          </p:cNvSpPr>
          <p:nvPr>
            <p:ph type="ftr" sz="quarter" idx="11"/>
          </p:nvPr>
        </p:nvSpPr>
        <p:spPr>
          <a:xfrm>
            <a:off x="3513493" y="5880006"/>
            <a:ext cx="5750859" cy="476344"/>
          </a:xfrm>
          <a:blipFill>
            <a:blip r:embed="rId3"/>
            <a:stretch>
              <a:fillRect/>
            </a:stretch>
          </a:blipFill>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8901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Disclaimer</a:t>
            </a:r>
          </a:p>
        </p:txBody>
      </p:sp>
      <p:sp>
        <p:nvSpPr>
          <p:cNvPr id="3" name="Content Placeholder 2"/>
          <p:cNvSpPr>
            <a:spLocks noGrp="1"/>
          </p:cNvSpPr>
          <p:nvPr>
            <p:ph idx="1"/>
          </p:nvPr>
        </p:nvSpPr>
        <p:spPr/>
        <p:txBody>
          <a:bodyPr>
            <a:normAutofit lnSpcReduction="10000"/>
          </a:bodyPr>
          <a:lstStyle/>
          <a:p>
            <a:r>
              <a:rPr lang="en-AU" dirty="0"/>
              <a:t> The material contained in this presentation is general information only and is not tailored to suit any specific circumstances or situation. You should not rely on the material contained in this presentation without obtaining appropriate advice on your particular circumstances and situation.</a:t>
            </a:r>
          </a:p>
          <a:p>
            <a:r>
              <a:rPr lang="en-AU" dirty="0"/>
              <a:t> The material in this presentation is not tax, financial services or legal advice and the opinions expressed should not be construed as advice on those matter. Premier Advisory, it's officers and staff do not warrant the accuracy, completeness, appropriateness or reliability of the opinions expressed in relation to those matters. Premier Advisory recommends you seek advice from appropriately qualified tax, financial and legal advisors in relation to the opinions given herein. </a:t>
            </a:r>
          </a:p>
          <a:p>
            <a:pPr marL="0" indent="0">
              <a:buNone/>
            </a:pPr>
            <a:endParaRPr lang="en-AU" dirty="0"/>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725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Introduction</a:t>
            </a:r>
          </a:p>
        </p:txBody>
      </p:sp>
      <p:sp>
        <p:nvSpPr>
          <p:cNvPr id="3" name="Content Placeholder 2"/>
          <p:cNvSpPr>
            <a:spLocks noGrp="1"/>
          </p:cNvSpPr>
          <p:nvPr>
            <p:ph idx="1"/>
          </p:nvPr>
        </p:nvSpPr>
        <p:spPr/>
        <p:txBody>
          <a:bodyPr>
            <a:normAutofit/>
          </a:bodyPr>
          <a:lstStyle/>
          <a:p>
            <a:r>
              <a:rPr lang="en-AU" dirty="0"/>
              <a:t> This presentation is designed to build awareness of the various enterprises and industries that comprise the agribusiness sector in NSW and to identify opportunities for indigenous communities and Aboriginal Land Councils to invest or develop profitable businesses that benefit the local communities.</a:t>
            </a:r>
          </a:p>
          <a:p>
            <a:r>
              <a:rPr lang="en-AU" dirty="0"/>
              <a:t> We will investigate entry into these enterprises including feasibility, planning, structuring, financing, business management and performance review and outline how to start a new business, buy an existing business or assess an investment opportunity. </a:t>
            </a:r>
          </a:p>
          <a:p>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240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A6CCA-9164-42F0-ADDF-0B608473698F}"/>
              </a:ext>
            </a:extLst>
          </p:cNvPr>
          <p:cNvSpPr>
            <a:spLocks noGrp="1"/>
          </p:cNvSpPr>
          <p:nvPr>
            <p:ph type="title"/>
          </p:nvPr>
        </p:nvSpPr>
        <p:spPr>
          <a:xfrm>
            <a:off x="838200" y="365125"/>
            <a:ext cx="10515600" cy="1325563"/>
          </a:xfrm>
        </p:spPr>
        <p:txBody>
          <a:bodyPr/>
          <a:lstStyle/>
          <a:p>
            <a:r>
              <a:rPr lang="en-AU" dirty="0"/>
              <a:t>Contents</a:t>
            </a:r>
          </a:p>
        </p:txBody>
      </p:sp>
      <p:sp>
        <p:nvSpPr>
          <p:cNvPr id="3" name="Content Placeholder 2">
            <a:extLst>
              <a:ext uri="{FF2B5EF4-FFF2-40B4-BE49-F238E27FC236}">
                <a16:creationId xmlns:a16="http://schemas.microsoft.com/office/drawing/2014/main" id="{4F6FC57C-9AF4-4232-BEA0-944873EB4D43}"/>
              </a:ext>
            </a:extLst>
          </p:cNvPr>
          <p:cNvSpPr>
            <a:spLocks noGrp="1"/>
          </p:cNvSpPr>
          <p:nvPr>
            <p:ph idx="1"/>
          </p:nvPr>
        </p:nvSpPr>
        <p:spPr/>
        <p:txBody>
          <a:bodyPr>
            <a:normAutofit/>
          </a:bodyPr>
          <a:lstStyle/>
          <a:p>
            <a:r>
              <a:rPr lang="en-AU" dirty="0"/>
              <a:t> Industry Overview</a:t>
            </a:r>
          </a:p>
          <a:p>
            <a:r>
              <a:rPr lang="en-AU" dirty="0"/>
              <a:t> Getting into an Agricultural Business</a:t>
            </a:r>
          </a:p>
          <a:p>
            <a:r>
              <a:rPr lang="en-AU" dirty="0"/>
              <a:t> Business Planning</a:t>
            </a:r>
          </a:p>
          <a:p>
            <a:r>
              <a:rPr lang="en-AU" dirty="0"/>
              <a:t> Business Economics</a:t>
            </a:r>
          </a:p>
          <a:p>
            <a:r>
              <a:rPr lang="en-AU" dirty="0"/>
              <a:t> Financing</a:t>
            </a:r>
          </a:p>
          <a:p>
            <a:r>
              <a:rPr lang="en-AU" dirty="0"/>
              <a:t> Investment Analysis</a:t>
            </a:r>
          </a:p>
          <a:p>
            <a:r>
              <a:rPr lang="en-AU" dirty="0"/>
              <a:t> Case Studies</a:t>
            </a:r>
          </a:p>
        </p:txBody>
      </p:sp>
      <p:sp>
        <p:nvSpPr>
          <p:cNvPr id="4" name="Footer Placeholder 3">
            <a:extLst>
              <a:ext uri="{FF2B5EF4-FFF2-40B4-BE49-F238E27FC236}">
                <a16:creationId xmlns:a16="http://schemas.microsoft.com/office/drawing/2014/main" id="{FD59DCA8-B468-45A6-B1FE-A3198CBF5C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9F7CE33B-4305-4B9E-9425-4AC52137F16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760658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C85CEE54-7C4F-444D-87ED-2D667A4EAAC3}" vid="{7B200BA3-7FC3-4B6E-9563-E6891DB6F6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6A63318A-DAB6-4DD6-A2F5-C8315635F8DC}"/>
</file>

<file path=customXml/itemProps2.xml><?xml version="1.0" encoding="utf-8"?>
<ds:datastoreItem xmlns:ds="http://schemas.openxmlformats.org/officeDocument/2006/customXml" ds:itemID="{31FD6ACE-03BF-4EC2-98BB-DCAEA281FFBB}"/>
</file>

<file path=customXml/itemProps3.xml><?xml version="1.0" encoding="utf-8"?>
<ds:datastoreItem xmlns:ds="http://schemas.openxmlformats.org/officeDocument/2006/customXml" ds:itemID="{D6EB0E2C-886B-49A1-8A05-D2DA74463D8D}"/>
</file>

<file path=docProps/app.xml><?xml version="1.0" encoding="utf-8"?>
<Properties xmlns="http://schemas.openxmlformats.org/officeDocument/2006/extended-properties" xmlns:vt="http://schemas.openxmlformats.org/officeDocument/2006/docPropsVTypes">
  <TotalTime>81</TotalTime>
  <Words>145</Words>
  <Application>Microsoft Office PowerPoint</Application>
  <PresentationFormat>Widescreen</PresentationFormat>
  <Paragraphs>22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Open Sans</vt:lpstr>
      <vt:lpstr>Open Sans Light</vt:lpstr>
      <vt:lpstr>1_Office Theme</vt:lpstr>
      <vt:lpstr>Capacity Development Plan</vt:lpstr>
      <vt:lpstr>Disclaimer</vt:lpstr>
      <vt:lpstr>Introduction</vt:lpstr>
      <vt:lpstr>Contents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 Gabbitas</dc:creator>
  <cp:lastModifiedBy>Gary Gabbitas</cp:lastModifiedBy>
  <cp:revision>2</cp:revision>
  <dcterms:created xsi:type="dcterms:W3CDTF">2018-04-09T23:44:32Z</dcterms:created>
  <dcterms:modified xsi:type="dcterms:W3CDTF">2018-04-10T01:05:55Z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