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7FCD8-CCDB-40CC-A519-F46DF4BE11DE}" type="datetimeFigureOut">
              <a:rPr lang="en-AU" smtClean="0"/>
              <a:t>10/04/2018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E7357-64B0-4F64-8B0D-B17F2A35B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180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FA9EE-5708-4072-9F93-EDCF06EDCDF2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FA9EE-5708-4072-9F93-EDCF06EDCDF2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54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FA9EE-5708-4072-9F93-EDCF06EDCDF2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24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u="sng" baseline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92D050"/>
                  </a:solidFill>
                </a:u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6422" y="6410374"/>
            <a:ext cx="4114800" cy="3651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F6F-ABF6-486E-AAC8-9E1D5B4A7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058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4AA7-D384-4CD4-B234-E4449B0B9321}" type="datetime1">
              <a:rPr lang="en-AU" smtClean="0"/>
              <a:t>10/04/2018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F6F-ABF6-486E-AAC8-9E1D5B4A7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038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aseline="0">
                <a:solidFill>
                  <a:srgbClr val="002060"/>
                </a:solidFill>
                <a:latin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5627-0F94-4466-892C-EEF3C12DADFD}" type="datetime1">
              <a:rPr lang="en-AU" smtClean="0"/>
              <a:t>10/04/2018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F6F-ABF6-486E-AAC8-9E1D5B4A7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904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33951"/>
            <a:ext cx="4114800" cy="3651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33952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407FF6F-ABF6-486E-AAC8-9E1D5B4A740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202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u="sng" baseline="0">
                <a:solidFill>
                  <a:schemeClr val="accent5">
                    <a:lumMod val="50000"/>
                  </a:schemeClr>
                </a:solidFill>
                <a:uFill>
                  <a:solidFill>
                    <a:schemeClr val="accent6"/>
                  </a:solidFill>
                </a:u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9830-C08B-49E4-9ED9-C6A14721B534}" type="datetime1">
              <a:rPr lang="en-AU" smtClean="0"/>
              <a:t>10/04/2018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F6F-ABF6-486E-AAC8-9E1D5B4A7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223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5">
                    <a:lumMod val="50000"/>
                  </a:schemeClr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3410-71FE-47E9-A54B-559E22BD5E9F}" type="datetime1">
              <a:rPr lang="en-AU" smtClean="0"/>
              <a:t>10/04/2018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F6F-ABF6-486E-AAC8-9E1D5B4A7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656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accent5">
                    <a:lumMod val="50000"/>
                  </a:schemeClr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5">
                    <a:lumMod val="50000"/>
                  </a:schemeClr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5">
                    <a:lumMod val="50000"/>
                  </a:schemeClr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6E6C-BF0B-43E6-B0B9-A3E490DE9F29}" type="datetime1">
              <a:rPr lang="en-AU" smtClean="0"/>
              <a:t>10/04/2018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F6F-ABF6-486E-AAC8-9E1D5B4A7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605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FB49-3382-4345-81AB-A3B876164FA4}" type="datetime1">
              <a:rPr lang="en-AU" smtClean="0"/>
              <a:t>10/04/2018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F6F-ABF6-486E-AAC8-9E1D5B4A7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506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0AD87D1-5144-47C2-8B13-DA333F5E3698}" type="datetime1">
              <a:rPr lang="en-AU" smtClean="0"/>
              <a:pPr/>
              <a:t>10/04/2018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407FF6F-ABF6-486E-AAC8-9E1D5B4A7407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324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11C5-7E3B-46D8-8F48-97B2F0B85080}" type="datetime1">
              <a:rPr lang="en-AU" smtClean="0"/>
              <a:t>10/04/2018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F6F-ABF6-486E-AAC8-9E1D5B4A7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662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002060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02BE-13FE-4F79-B718-75A3BFFE3878}" type="datetime1">
              <a:rPr lang="en-AU" smtClean="0"/>
              <a:t>10/04/2018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F6F-ABF6-486E-AAC8-9E1D5B4A7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124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304DA-8F2F-463C-9AB6-8E1B90B98798}" type="datetime1">
              <a:rPr lang="en-AU" smtClean="0"/>
              <a:t>10/04/2018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FF6F-ABF6-486E-AAC8-9E1D5B4A7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561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002060"/>
          </a:solidFill>
          <a:latin typeface="Open Sans Light" panose="020B03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3"/>
        </a:buBlip>
        <a:defRPr sz="2800" kern="1200">
          <a:solidFill>
            <a:srgbClr val="00206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400" kern="1200">
          <a:solidFill>
            <a:srgbClr val="00206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000" kern="1200">
          <a:solidFill>
            <a:srgbClr val="00206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rgbClr val="00206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rgbClr val="00206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Industry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7FF6F-ABF6-486E-AAC8-9E1D5B4A740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95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dirty="0"/>
              <a:t>Industry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 Agricultural production is implicitly linked to climate. NSW is unique in that it features a wide range of climate variability across the state.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Ranging from topical rainforests in the north east, the rugged mountains in the south; lush pastures in the east, to semi-arid rangelands in the west.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The climate comprises a number variable but the important ones to agriculture are rainfall and temperature which both dictate the types of plants and animals that will thrive in a region.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This range of climates leads to an extensive range of agricultural industries.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7FF6F-ABF6-486E-AAC8-9E1D5B4A7407}" type="slidenum">
              <a:rPr kumimoji="0" lang="en-A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1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488096" y="1697124"/>
            <a:ext cx="3858822" cy="41871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These two maps show the climate variability across the state.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map on the left is less detailed but shows how the climate becomes drier and hotter the further west and north you 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map on the right shows the eastern part of the state in more detail, The yellow indicate a mild winter and humid summer. Light blue is a generally mild with good rainfall and dark blue cool with good rainfall.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Reference - https://goo.gl/cV5Yf8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7FF6F-ABF6-486E-AAC8-9E1D5B4A740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94" y="770814"/>
            <a:ext cx="3609601" cy="5101849"/>
          </a:xfr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95926" y="117809"/>
            <a:ext cx="10515600" cy="1332000"/>
          </a:xfrm>
        </p:spPr>
        <p:txBody>
          <a:bodyPr>
            <a:normAutofit/>
          </a:bodyPr>
          <a:lstStyle/>
          <a:p>
            <a:r>
              <a:rPr lang="en-AU" sz="4400" dirty="0">
                <a:solidFill>
                  <a:schemeClr val="accent5">
                    <a:lumMod val="50000"/>
                  </a:schemeClr>
                </a:solidFill>
              </a:rPr>
              <a:t>Industry Overview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7" b="18927"/>
          <a:stretch>
            <a:fillRect/>
          </a:stretch>
        </p:blipFill>
        <p:spPr>
          <a:xfrm>
            <a:off x="4276702" y="1450856"/>
            <a:ext cx="4987431" cy="3938121"/>
          </a:xfrm>
        </p:spPr>
      </p:pic>
    </p:spTree>
    <p:extLst>
      <p:ext uri="{BB962C8B-B14F-4D97-AF65-F5344CB8AC3E}">
        <p14:creationId xmlns:p14="http://schemas.microsoft.com/office/powerpoint/2010/main" val="414281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80" y="453231"/>
            <a:ext cx="6624364" cy="1600200"/>
          </a:xfrm>
        </p:spPr>
        <p:txBody>
          <a:bodyPr>
            <a:normAutofit/>
          </a:bodyPr>
          <a:lstStyle/>
          <a:p>
            <a:r>
              <a:rPr lang="en-AU" sz="4400" dirty="0"/>
              <a:t>Local Aboriginal Land </a:t>
            </a:r>
            <a:br>
              <a:rPr lang="en-AU" sz="4400" dirty="0"/>
            </a:br>
            <a:r>
              <a:rPr lang="en-AU" sz="4400" dirty="0"/>
              <a:t>Council Regions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r="699"/>
          <a:stretch>
            <a:fillRect/>
          </a:stretch>
        </p:blipFill>
        <p:spPr>
          <a:xfrm>
            <a:off x="4871864" y="1448085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392" y="2053431"/>
            <a:ext cx="4076625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This map shows the 120 Local Aboriginal Land Councils (LALCs) grouped into their 9 major regions.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major regions correlate well with the climate regions on the previous page and from this the industries most suited to each LALC can be determined.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7FF6F-ABF6-486E-AAC8-9E1D5B4A740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57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365125"/>
            <a:ext cx="10515600" cy="1325563"/>
          </a:xfrm>
        </p:spPr>
        <p:txBody>
          <a:bodyPr/>
          <a:lstStyle/>
          <a:p>
            <a:r>
              <a:rPr lang="en-AU" dirty="0"/>
              <a:t>Industries By Region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533379"/>
          <a:ext cx="10515600" cy="4614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9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217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Open Sans Light" panose="020B0306030504020204" pitchFamily="34" charset="0"/>
                        </a:rPr>
                        <a:t>LALC Region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Open Sans Light" panose="020B0306030504020204" pitchFamily="34" charset="0"/>
                        </a:rPr>
                        <a:t>Climate Zone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Open Sans Light" panose="020B0306030504020204" pitchFamily="34" charset="0"/>
                        </a:rPr>
                        <a:t>Common Agricultural Industries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217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North Coast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Warm/Wet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Dairy, Beef, Horticulture, Nuts, Fruit, Fishing, Summer Crops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217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Mid North Coast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Mild/Wet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Dairy, Beef, Horticulture, Eggs, Fruit, Fishing, Summer Crops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217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Sydney/Newcastle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Mild/Wet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Dairy, Beef, Horticulture, Eggs, Fruit, Fishing, Vineyards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38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South Coast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Cool/Wet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Dairy, Livestock &amp; Wool, Horticulture, Fruit, Fishing, Winter Crops, Forestry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138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Wiradjuri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Warm Temperate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Dairy, Livestock &amp; Wool, Horticulture, Fruit,  Summer Winter Crops, Irrigated Crops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217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Central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Cool Temperate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Livestock &amp; Wool, Fruit, Winter Crops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138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Northern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Warm/Dry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Livestock &amp; Wool, Summer Crops, Winter Crops, Irrigated Crops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138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North Western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Warm/Arid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Livestock &amp; Wool, Livestock (rangeland), Summer Crops, Winter Crops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1569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Western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Warm/Semi-arid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Open Sans Light" panose="020B0306030504020204" pitchFamily="34" charset="0"/>
                        </a:rPr>
                        <a:t>Livestock &amp; Wool, Livestock (rangeland), Summer Crops, Winter Crops, Summer Crops, Winter Crops, Irrigated Crops, Citrus, Vineyards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7FF6F-ABF6-486E-AAC8-9E1D5B4A740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8315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C85CEE54-7C4F-444D-87ED-2D667A4EAAC3}" vid="{7B200BA3-7FC3-4B6E-9563-E6891DB6F6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291747C9996B41BFF90D55BA191901" ma:contentTypeVersion="13" ma:contentTypeDescription="Create a new document." ma:contentTypeScope="" ma:versionID="84b8a51c6af4d90fe7221247e798bad8">
  <xsd:schema xmlns:xsd="http://www.w3.org/2001/XMLSchema" xmlns:xs="http://www.w3.org/2001/XMLSchema" xmlns:p="http://schemas.microsoft.com/office/2006/metadata/properties" xmlns:ns2="105d461a-305d-4b72-9815-d3cc31b9783b" xmlns:ns3="920ec45e-032d-491c-b9d0-dd88a68b669f" targetNamespace="http://schemas.microsoft.com/office/2006/metadata/properties" ma:root="true" ma:fieldsID="2d184bf19798293aca95531d2adacb22" ns2:_="" ns3:_="">
    <xsd:import namespace="105d461a-305d-4b72-9815-d3cc31b9783b"/>
    <xsd:import namespace="920ec45e-032d-491c-b9d0-dd88a68b6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d461a-305d-4b72-9815-d3cc31b9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368e452-4fa8-46de-abc3-05fbe67972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0ec45e-032d-491c-b9d0-dd88a68b669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a37a7f3-2d5e-4bf2-983b-b231976e9fdb}" ma:internalName="TaxCatchAll" ma:showField="CatchAllData" ma:web="920ec45e-032d-491c-b9d0-dd88a68b66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5d461a-305d-4b72-9815-d3cc31b9783b">
      <Terms xmlns="http://schemas.microsoft.com/office/infopath/2007/PartnerControls"/>
    </lcf76f155ced4ddcb4097134ff3c332f>
    <TaxCatchAll xmlns="920ec45e-032d-491c-b9d0-dd88a68b669f" xsi:nil="true"/>
  </documentManagement>
</p:properties>
</file>

<file path=customXml/itemProps1.xml><?xml version="1.0" encoding="utf-8"?>
<ds:datastoreItem xmlns:ds="http://schemas.openxmlformats.org/officeDocument/2006/customXml" ds:itemID="{C00704F2-4D08-4163-9983-CB5BC929BA10}"/>
</file>

<file path=customXml/itemProps2.xml><?xml version="1.0" encoding="utf-8"?>
<ds:datastoreItem xmlns:ds="http://schemas.openxmlformats.org/officeDocument/2006/customXml" ds:itemID="{371558CE-830B-49B9-ADA6-1B05799557DF}"/>
</file>

<file path=customXml/itemProps3.xml><?xml version="1.0" encoding="utf-8"?>
<ds:datastoreItem xmlns:ds="http://schemas.openxmlformats.org/officeDocument/2006/customXml" ds:itemID="{E768C90C-7818-4E08-9B87-792A8220C8F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434</Words>
  <Application>Microsoft Office PowerPoint</Application>
  <PresentationFormat>Widescreen</PresentationFormat>
  <Paragraphs>53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Open Sans</vt:lpstr>
      <vt:lpstr>Open Sans Light</vt:lpstr>
      <vt:lpstr>1_Office Theme</vt:lpstr>
      <vt:lpstr>Industry Overview</vt:lpstr>
      <vt:lpstr>Industry Overview</vt:lpstr>
      <vt:lpstr>Industry Overview</vt:lpstr>
      <vt:lpstr>Local Aboriginal Land  Council Regions</vt:lpstr>
      <vt:lpstr>Industries By Region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Overview</dc:title>
  <dc:creator>Gary Gabbitas</dc:creator>
  <cp:lastModifiedBy>Gary Gabbitas</cp:lastModifiedBy>
  <cp:revision>1</cp:revision>
  <dcterms:created xsi:type="dcterms:W3CDTF">2018-04-10T01:07:22Z</dcterms:created>
  <dcterms:modified xsi:type="dcterms:W3CDTF">2018-04-10T01:10:02Z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0x0101003C291747C9996B41BFF90D55BA191901</vt:lpwstr>
  </property>
</Properties>
</file>