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s/slide18.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9.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7FCD8-CCDB-40CC-A519-F46DF4BE11DE}" type="datetimeFigureOut">
              <a:rPr lang="en-AU" smtClean="0"/>
              <a:t>10/04/2018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E7357-64B0-4F64-8B0D-B17F2A35B2A7}" type="slidenum">
              <a:rPr lang="en-AU" smtClean="0"/>
              <a:t>‹#›</a:t>
            </a:fld>
            <a:endParaRPr lang="en-AU"/>
          </a:p>
        </p:txBody>
      </p:sp>
    </p:spTree>
    <p:extLst>
      <p:ext uri="{BB962C8B-B14F-4D97-AF65-F5344CB8AC3E}">
        <p14:creationId xmlns:p14="http://schemas.microsoft.com/office/powerpoint/2010/main" val="911804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2948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Types of business risk include:</a:t>
            </a:r>
          </a:p>
          <a:p>
            <a:endParaRPr lang="en-AU" dirty="0"/>
          </a:p>
          <a:p>
            <a:pPr marL="170558" indent="-170558">
              <a:buFont typeface="Arial" panose="020B0604020202020204" pitchFamily="34" charset="0"/>
              <a:buChar char="•"/>
            </a:pPr>
            <a:r>
              <a:rPr lang="en-AU" dirty="0"/>
              <a:t>Environmental and Production</a:t>
            </a:r>
          </a:p>
          <a:p>
            <a:pPr marL="625381" lvl="1" indent="-170558">
              <a:buFont typeface="Arial" panose="020B0604020202020204" pitchFamily="34" charset="0"/>
              <a:buChar char="•"/>
            </a:pPr>
            <a:r>
              <a:rPr lang="en-AU" dirty="0"/>
              <a:t>Weather and climate. What are the trends?</a:t>
            </a:r>
          </a:p>
          <a:p>
            <a:pPr marL="625381" lvl="1" indent="-170558">
              <a:buFont typeface="Arial" panose="020B0604020202020204" pitchFamily="34" charset="0"/>
              <a:buChar char="•"/>
            </a:pPr>
            <a:r>
              <a:rPr lang="en-AU" dirty="0"/>
              <a:t>Natural disaster such as fire, flood, storms and cyclones. Frequency and potential damage?</a:t>
            </a:r>
          </a:p>
          <a:p>
            <a:pPr marL="625381" lvl="1" indent="-170558">
              <a:buFont typeface="Arial" panose="020B0604020202020204" pitchFamily="34" charset="0"/>
              <a:buChar char="•"/>
            </a:pPr>
            <a:r>
              <a:rPr lang="en-AU" dirty="0"/>
              <a:t>Pest and disease. Frequency and potential damage?</a:t>
            </a:r>
          </a:p>
          <a:p>
            <a:pPr marL="625381" lvl="1" indent="-170558">
              <a:buFont typeface="Arial" panose="020B0604020202020204" pitchFamily="34" charset="0"/>
              <a:buChar char="•"/>
            </a:pPr>
            <a:r>
              <a:rPr lang="en-AU" dirty="0"/>
              <a:t>Relevant insurance in place?</a:t>
            </a:r>
          </a:p>
          <a:p>
            <a:pPr marL="625381" lvl="1" indent="-170558">
              <a:buFont typeface="Arial" panose="020B0604020202020204" pitchFamily="34" charset="0"/>
              <a:buChar char="•"/>
            </a:pPr>
            <a:endParaRPr lang="en-AU" dirty="0"/>
          </a:p>
          <a:p>
            <a:pPr marL="170558" indent="-170558">
              <a:buFont typeface="Arial" panose="020B0604020202020204" pitchFamily="34" charset="0"/>
              <a:buChar char="•"/>
            </a:pPr>
            <a:r>
              <a:rPr lang="en-AU" dirty="0"/>
              <a:t>Government and Regulation</a:t>
            </a:r>
          </a:p>
          <a:p>
            <a:pPr marL="625381" lvl="1" indent="-170558">
              <a:buFont typeface="Arial" panose="020B0604020202020204" pitchFamily="34" charset="0"/>
              <a:buChar char="•"/>
            </a:pPr>
            <a:r>
              <a:rPr lang="en-AU" dirty="0"/>
              <a:t>Domestic and international trade regulations. </a:t>
            </a:r>
          </a:p>
          <a:p>
            <a:pPr marL="625381" lvl="1" indent="-170558">
              <a:buFont typeface="Arial" panose="020B0604020202020204" pitchFamily="34" charset="0"/>
              <a:buChar char="•"/>
            </a:pPr>
            <a:r>
              <a:rPr lang="en-AU" dirty="0"/>
              <a:t>Activists and lobbyists. Is your industry being targeted e.g. at the time of writing intensive industries such as piggeries, abattoirs and live export are getting attention from animal rights activists.</a:t>
            </a:r>
          </a:p>
          <a:p>
            <a:pPr marL="625381" lvl="1" indent="-170558">
              <a:buFont typeface="Arial" panose="020B0604020202020204" pitchFamily="34" charset="0"/>
              <a:buChar char="•"/>
            </a:pPr>
            <a:r>
              <a:rPr lang="en-AU" dirty="0"/>
              <a:t>Taxation and duty. Have any changes been flagged. Is your business structure flexible enough to handle changes.</a:t>
            </a:r>
          </a:p>
          <a:p>
            <a:pPr marL="625381" lvl="1" indent="-170558">
              <a:buFont typeface="Arial" panose="020B0604020202020204" pitchFamily="34" charset="0"/>
              <a:buChar char="•"/>
            </a:pPr>
            <a:r>
              <a:rPr lang="en-AU" dirty="0"/>
              <a:t>Change of political environment. What will a change of government mean e.g. conservative governments lean more towards free trade but left wing governments are typically more protectionist.</a:t>
            </a:r>
          </a:p>
          <a:p>
            <a:pPr marL="625381" lvl="1" indent="-170558">
              <a:buFont typeface="Arial" panose="020B0604020202020204" pitchFamily="34" charset="0"/>
              <a:buChar char="•"/>
            </a:pPr>
            <a:endParaRPr lang="en-AU" dirty="0"/>
          </a:p>
          <a:p>
            <a:pPr marL="170558" indent="-170558">
              <a:buFont typeface="Arial" panose="020B0604020202020204" pitchFamily="34" charset="0"/>
              <a:buChar char="•"/>
            </a:pPr>
            <a:r>
              <a:rPr lang="en-AU" dirty="0"/>
              <a:t>Markets</a:t>
            </a:r>
          </a:p>
          <a:p>
            <a:pPr marL="625381" lvl="1" indent="-170558">
              <a:buFont typeface="Arial" panose="020B0604020202020204" pitchFamily="34" charset="0"/>
              <a:buChar char="•"/>
            </a:pPr>
            <a:r>
              <a:rPr lang="en-AU" dirty="0"/>
              <a:t>Supply and demand. Trends and forecasts. Wool in decline while goatmeat is increasing.</a:t>
            </a:r>
          </a:p>
          <a:p>
            <a:pPr marL="625381" lvl="1" indent="-170558">
              <a:buFont typeface="Arial" panose="020B0604020202020204" pitchFamily="34" charset="0"/>
              <a:buChar char="•"/>
            </a:pPr>
            <a:r>
              <a:rPr lang="en-AU" dirty="0"/>
              <a:t>Competition.</a:t>
            </a:r>
          </a:p>
          <a:p>
            <a:pPr marL="625381" lvl="1" indent="-170558">
              <a:buFont typeface="Arial" panose="020B0604020202020204" pitchFamily="34" charset="0"/>
              <a:buChar char="•"/>
            </a:pPr>
            <a:r>
              <a:rPr lang="en-AU" dirty="0"/>
              <a:t>Innovation. Development and marketing of A2 milk.</a:t>
            </a:r>
          </a:p>
          <a:p>
            <a:pPr marL="625381" lvl="1" indent="-170558">
              <a:buFont typeface="Arial" panose="020B0604020202020204" pitchFamily="34" charset="0"/>
              <a:buChar char="•"/>
            </a:pPr>
            <a:r>
              <a:rPr lang="en-AU" dirty="0"/>
              <a:t>Obsolescence. Is the product falling out of favour e.g. wool is being replaced by synthetics.</a:t>
            </a:r>
          </a:p>
          <a:p>
            <a:pPr marL="625381" lvl="1" indent="-170558">
              <a:buFont typeface="Arial" panose="020B0604020202020204" pitchFamily="34" charset="0"/>
              <a:buChar char="•"/>
            </a:pPr>
            <a:r>
              <a:rPr lang="en-AU" dirty="0"/>
              <a:t>Consumer sentiment e.g. preference for “free range”</a:t>
            </a:r>
          </a:p>
          <a:p>
            <a:pPr marL="625381" lvl="1" indent="-170558">
              <a:buFont typeface="Arial" panose="020B0604020202020204" pitchFamily="34" charset="0"/>
              <a:buChar char="•"/>
            </a:pPr>
            <a:r>
              <a:rPr lang="en-AU" dirty="0"/>
              <a:t>Substitution e.g. Australian beef being substituted for Indian buffalo.</a:t>
            </a:r>
          </a:p>
          <a:p>
            <a:pPr marL="625381" lvl="1" indent="-170558">
              <a:buFont typeface="Arial" panose="020B0604020202020204" pitchFamily="34" charset="0"/>
              <a:buChar char="•"/>
            </a:pPr>
            <a:endParaRPr lang="en-AU" dirty="0"/>
          </a:p>
          <a:p>
            <a:pPr marL="170558" indent="-170558">
              <a:buFont typeface="Arial" panose="020B0604020202020204" pitchFamily="34" charset="0"/>
              <a:buChar char="•"/>
            </a:pPr>
            <a:r>
              <a:rPr lang="en-AU" dirty="0"/>
              <a:t>Finance and Economics</a:t>
            </a:r>
          </a:p>
          <a:p>
            <a:pPr marL="625381" lvl="1" indent="-170558">
              <a:buFont typeface="Arial" panose="020B0604020202020204" pitchFamily="34" charset="0"/>
              <a:buChar char="•"/>
            </a:pPr>
            <a:r>
              <a:rPr lang="en-AU" dirty="0"/>
              <a:t>Exchange rates. Understanding what changes will mean for your business. Some industries have metrics such as every $0.01 in the exchange rate leads to a $0.10 decrease in live weight price.</a:t>
            </a:r>
          </a:p>
          <a:p>
            <a:pPr marL="625381" lvl="1" indent="-170558">
              <a:buFont typeface="Arial" panose="020B0604020202020204" pitchFamily="34" charset="0"/>
              <a:buChar char="•"/>
            </a:pPr>
            <a:r>
              <a:rPr lang="en-AU" dirty="0"/>
              <a:t>Interest rates. Trends and variability.</a:t>
            </a:r>
          </a:p>
          <a:p>
            <a:pPr marL="625381" lvl="1" indent="-170558">
              <a:buFont typeface="Arial" panose="020B0604020202020204" pitchFamily="34" charset="0"/>
              <a:buChar char="•"/>
            </a:pPr>
            <a:r>
              <a:rPr lang="en-AU" dirty="0"/>
              <a:t>Availability of funding. In the GFC is was difficult for some industries to access money as banks became very conservative.</a:t>
            </a:r>
          </a:p>
          <a:p>
            <a:pPr marL="625381" lvl="1" indent="-170558">
              <a:buFont typeface="Arial" panose="020B0604020202020204" pitchFamily="34" charset="0"/>
              <a:buChar char="•"/>
            </a:pPr>
            <a:r>
              <a:rPr lang="en-AU" dirty="0"/>
              <a:t>Terms of trade. What are costs of inputs doing in relation to gross income? The long term trend in Australia is that terms of trade are getting worse.</a:t>
            </a:r>
          </a:p>
          <a:p>
            <a:pPr marL="170558" indent="-170558">
              <a:buFont typeface="Arial" panose="020B0604020202020204" pitchFamily="34" charset="0"/>
              <a:buChar char="•"/>
            </a:pPr>
            <a:endParaRPr lang="en-AU" dirty="0"/>
          </a:p>
          <a:p>
            <a:pPr marL="170558" indent="-170558">
              <a:buFont typeface="Arial" panose="020B0604020202020204" pitchFamily="34" charset="0"/>
              <a:buChar char="•"/>
            </a:pPr>
            <a:r>
              <a:rPr lang="en-AU" dirty="0"/>
              <a:t>Legal</a:t>
            </a:r>
          </a:p>
          <a:p>
            <a:pPr marL="625381" lvl="1" indent="-170558">
              <a:buFont typeface="Arial" panose="020B0604020202020204" pitchFamily="34" charset="0"/>
              <a:buChar char="•"/>
            </a:pPr>
            <a:r>
              <a:rPr lang="en-AU" dirty="0"/>
              <a:t>Business structuring. Has consideration been given to setting up a structure that protects the business and owners and provides flexibility with succession and taxation?</a:t>
            </a:r>
          </a:p>
          <a:p>
            <a:pPr marL="625381" lvl="1" indent="-170558">
              <a:buFont typeface="Arial" panose="020B0604020202020204" pitchFamily="34" charset="0"/>
              <a:buChar char="•"/>
            </a:pPr>
            <a:r>
              <a:rPr lang="en-AU" dirty="0"/>
              <a:t>Contracts of sale. Do you understand all the terms and the obligations of both parties?</a:t>
            </a:r>
          </a:p>
          <a:p>
            <a:pPr marL="625381" lvl="1" indent="-170558">
              <a:buFont typeface="Arial" panose="020B0604020202020204" pitchFamily="34" charset="0"/>
              <a:buChar char="•"/>
            </a:pPr>
            <a:r>
              <a:rPr lang="en-AU" dirty="0"/>
              <a:t>Lease agreements. Do you understand all the terms and the obligations of both parties?</a:t>
            </a:r>
          </a:p>
          <a:p>
            <a:pPr marL="625381" lvl="1" indent="-170558">
              <a:buFont typeface="Arial" panose="020B0604020202020204" pitchFamily="34" charset="0"/>
              <a:buChar char="•"/>
            </a:pPr>
            <a:r>
              <a:rPr lang="en-AU" dirty="0"/>
              <a:t>Joint venture agreements. Do you understand all the terms and the obligations of both parties?</a:t>
            </a:r>
          </a:p>
          <a:p>
            <a:pPr marL="625381" lvl="1" indent="-170558">
              <a:buFont typeface="Arial" panose="020B0604020202020204" pitchFamily="34" charset="0"/>
              <a:buChar char="•"/>
            </a:pPr>
            <a:r>
              <a:rPr lang="en-AU" dirty="0"/>
              <a:t>Due diligence of business purchase. If you are purchasing a business have you been through a thorough due diligence process. If not consult a professional.</a:t>
            </a:r>
          </a:p>
          <a:p>
            <a:pPr marL="625381" lvl="1" indent="-170558">
              <a:buFont typeface="Arial" panose="020B0604020202020204" pitchFamily="34" charset="0"/>
              <a:buChar char="•"/>
            </a:pPr>
            <a:endParaRPr lang="en-AU" dirty="0"/>
          </a:p>
          <a:p>
            <a:pPr marL="170558" indent="-170558">
              <a:buFont typeface="Arial" panose="020B0604020202020204" pitchFamily="34" charset="0"/>
              <a:buChar char="•"/>
            </a:pPr>
            <a:r>
              <a:rPr lang="en-AU" dirty="0"/>
              <a:t>Farm Assets</a:t>
            </a:r>
          </a:p>
          <a:p>
            <a:pPr marL="625381" lvl="1" indent="-170558">
              <a:buFont typeface="Arial" panose="020B0604020202020204" pitchFamily="34" charset="0"/>
              <a:buChar char="•"/>
            </a:pPr>
            <a:r>
              <a:rPr lang="en-AU" dirty="0"/>
              <a:t>Age, condition, location, serviceability of the land, infrastructure and plant and equipment. Understand any issues that will limit production or require capital expenditure.</a:t>
            </a:r>
          </a:p>
          <a:p>
            <a:pPr marL="625381" lvl="1" indent="-170558">
              <a:buFont typeface="Arial" panose="020B0604020202020204" pitchFamily="34" charset="0"/>
              <a:buChar char="•"/>
            </a:pPr>
            <a:r>
              <a:rPr lang="en-AU" dirty="0"/>
              <a:t>Adequate insurance?</a:t>
            </a:r>
          </a:p>
          <a:p>
            <a:pPr marL="625381" lvl="1" indent="-170558">
              <a:buFont typeface="Arial" panose="020B0604020202020204" pitchFamily="34" charset="0"/>
              <a:buChar char="•"/>
            </a:pPr>
            <a:endParaRPr lang="en-AU" dirty="0"/>
          </a:p>
          <a:p>
            <a:pPr marL="170558" indent="-170558">
              <a:buFont typeface="Arial" panose="020B0604020202020204" pitchFamily="34" charset="0"/>
              <a:buChar char="•"/>
            </a:pPr>
            <a:r>
              <a:rPr lang="en-AU" dirty="0"/>
              <a:t>People and Management </a:t>
            </a:r>
          </a:p>
          <a:p>
            <a:pPr marL="625381" lvl="1" indent="-170558">
              <a:buFont typeface="Arial" panose="020B0604020202020204" pitchFamily="34" charset="0"/>
              <a:buChar char="•"/>
            </a:pPr>
            <a:r>
              <a:rPr lang="en-AU" dirty="0"/>
              <a:t>Experience and expertise. Qualified for the role?</a:t>
            </a:r>
          </a:p>
          <a:p>
            <a:pPr marL="625381" lvl="1" indent="-170558">
              <a:buFont typeface="Arial" panose="020B0604020202020204" pitchFamily="34" charset="0"/>
              <a:buChar char="•"/>
            </a:pPr>
            <a:r>
              <a:rPr lang="en-AU" dirty="0"/>
              <a:t>Training. Should be ongoing. Is a plan in place?</a:t>
            </a:r>
          </a:p>
          <a:p>
            <a:pPr marL="625381" lvl="1" indent="-170558">
              <a:buFont typeface="Arial" panose="020B0604020202020204" pitchFamily="34" charset="0"/>
              <a:buChar char="•"/>
            </a:pPr>
            <a:r>
              <a:rPr lang="en-AU" dirty="0"/>
              <a:t>Redundancy. Who can step in if somebody leaves or is incapacitated?</a:t>
            </a:r>
          </a:p>
          <a:p>
            <a:pPr marL="625381" lvl="1" indent="-170558">
              <a:buFont typeface="Arial" panose="020B0604020202020204" pitchFamily="34" charset="0"/>
              <a:buChar char="•"/>
            </a:pPr>
            <a:r>
              <a:rPr lang="en-AU" dirty="0"/>
              <a:t>Systems. Are there good management and financial systems in place?</a:t>
            </a:r>
          </a:p>
          <a:p>
            <a:pPr marL="625381" lvl="1" indent="-170558">
              <a:buFont typeface="Arial" panose="020B0604020202020204" pitchFamily="34" charset="0"/>
              <a:buChar char="•"/>
            </a:pPr>
            <a:r>
              <a:rPr lang="en-AU" dirty="0"/>
              <a:t>Professional support. What professional support does the business use?</a:t>
            </a:r>
          </a:p>
          <a:p>
            <a:pPr marL="625381" lvl="1" indent="-170558">
              <a:buFont typeface="Arial" panose="020B0604020202020204" pitchFamily="34" charset="0"/>
              <a:buChar char="•"/>
            </a:pPr>
            <a:r>
              <a:rPr lang="en-AU" dirty="0"/>
              <a:t>Relevant employment and WHS polices in place?</a:t>
            </a:r>
          </a:p>
          <a:p>
            <a:pPr marL="625381" lvl="1" indent="-170558">
              <a:buFont typeface="Arial" panose="020B0604020202020204" pitchFamily="34" charset="0"/>
              <a:buChar char="•"/>
            </a:pPr>
            <a:endParaRPr lang="en-AU" dirty="0"/>
          </a:p>
          <a:p>
            <a:pPr marL="625381" lvl="1" indent="-170558">
              <a:buFont typeface="Arial" panose="020B0604020202020204" pitchFamily="34" charset="0"/>
              <a:buChar char="•"/>
            </a:pPr>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1532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Leases are a very useful and flexible way for LALCs to both access land and provide access to their land. There a number of common scenarios where this occurs including:</a:t>
            </a:r>
          </a:p>
          <a:p>
            <a:pPr marL="170558" indent="-170558">
              <a:buFont typeface="Arial" panose="020B0604020202020204" pitchFamily="34" charset="0"/>
              <a:buChar char="•"/>
            </a:pPr>
            <a:r>
              <a:rPr lang="en-AU" dirty="0"/>
              <a:t>An individual member of a LALC leasing land from the LALC to run a business;</a:t>
            </a:r>
          </a:p>
          <a:p>
            <a:pPr marL="170558" indent="-170558">
              <a:buFont typeface="Arial" panose="020B0604020202020204" pitchFamily="34" charset="0"/>
              <a:buChar char="•"/>
            </a:pPr>
            <a:r>
              <a:rPr lang="en-AU" dirty="0"/>
              <a:t>A group within a LALC leasing land from the LALC to run a business:</a:t>
            </a:r>
          </a:p>
          <a:p>
            <a:pPr marL="170558" indent="-170558">
              <a:buFont typeface="Arial" panose="020B0604020202020204" pitchFamily="34" charset="0"/>
              <a:buChar char="•"/>
            </a:pPr>
            <a:r>
              <a:rPr lang="en-AU" dirty="0"/>
              <a:t>A third party leasing land from the LALC to run a business;</a:t>
            </a:r>
          </a:p>
          <a:p>
            <a:pPr marL="170558" indent="-170558">
              <a:buFont typeface="Arial" panose="020B0604020202020204" pitchFamily="34" charset="0"/>
              <a:buChar char="•"/>
            </a:pPr>
            <a:r>
              <a:rPr lang="en-AU" dirty="0"/>
              <a:t>An individual member or group within a LALC entering into a JV with a third party and the JV leasing LALC land;</a:t>
            </a:r>
          </a:p>
          <a:p>
            <a:pPr marL="170558" indent="-170558">
              <a:buFont typeface="Arial" panose="020B0604020202020204" pitchFamily="34" charset="0"/>
              <a:buChar char="•"/>
            </a:pPr>
            <a:r>
              <a:rPr lang="en-AU" dirty="0"/>
              <a:t>A LALC entering into a JV with a third party and providing land to the JV as their contribution.</a:t>
            </a:r>
          </a:p>
          <a:p>
            <a:pPr marL="170558" indent="-170558">
              <a:buFont typeface="Arial" panose="020B0604020202020204" pitchFamily="34" charset="0"/>
              <a:buChar char="•"/>
            </a:pPr>
            <a:r>
              <a:rPr lang="en-AU" dirty="0"/>
              <a:t>A LALC leasing land from a third party to start or expand a business.</a:t>
            </a:r>
          </a:p>
          <a:p>
            <a:pPr marL="170558" indent="-170558">
              <a:buFont typeface="Arial" panose="020B0604020202020204" pitchFamily="34" charset="0"/>
              <a:buChar char="•"/>
            </a:pPr>
            <a:endParaRPr lang="en-AU" dirty="0"/>
          </a:p>
          <a:p>
            <a:r>
              <a:rPr lang="en-AU" dirty="0"/>
              <a:t>Successful leases are based on both the landlord and the tenant getting a fair deal. Leases that are weighted too far towards either party will fail.</a:t>
            </a:r>
          </a:p>
          <a:p>
            <a:endParaRPr lang="en-AU" dirty="0"/>
          </a:p>
          <a:p>
            <a:r>
              <a:rPr lang="en-AU" dirty="0"/>
              <a:t>The lease payment doesn’t need to be cash. It can be in lieu of contribution to a JV or part in cash and part in improvements such as erecting new fencing or water systems.</a:t>
            </a:r>
          </a:p>
          <a:p>
            <a:pPr marL="170558" indent="-170558">
              <a:buFont typeface="Arial" panose="020B0604020202020204" pitchFamily="34" charset="0"/>
              <a:buChar char="•"/>
            </a:pPr>
            <a:endParaRPr lang="en-AU" dirty="0"/>
          </a:p>
          <a:p>
            <a:r>
              <a:rPr lang="en-AU" dirty="0"/>
              <a:t>When entering into lease arrangements it very important to get the terms right and well documented. This does not mean that lease agreements have to be massive documents, but it does mean they need to address the topics. As rule of thumb the areas that need to be covered in a lease are:</a:t>
            </a:r>
          </a:p>
          <a:p>
            <a:endParaRPr lang="en-AU" dirty="0"/>
          </a:p>
          <a:p>
            <a:pPr marL="170558" indent="-170558">
              <a:buFont typeface="Arial" panose="020B0604020202020204" pitchFamily="34" charset="0"/>
              <a:buChar char="•"/>
            </a:pPr>
            <a:r>
              <a:rPr lang="en-AU" b="1" dirty="0">
                <a:solidFill>
                  <a:schemeClr val="tx1"/>
                </a:solidFill>
                <a:latin typeface="+mn-lt"/>
              </a:rPr>
              <a:t>Rent</a:t>
            </a:r>
            <a:r>
              <a:rPr lang="en-AU" dirty="0"/>
              <a:t> – How much is being paid?</a:t>
            </a:r>
          </a:p>
          <a:p>
            <a:pPr marL="170558" indent="-170558">
              <a:buFont typeface="Arial" panose="020B0604020202020204" pitchFamily="34" charset="0"/>
              <a:buChar char="•"/>
            </a:pPr>
            <a:r>
              <a:rPr lang="en-AU" b="1" dirty="0">
                <a:solidFill>
                  <a:schemeClr val="tx1"/>
                </a:solidFill>
                <a:latin typeface="+mn-lt"/>
              </a:rPr>
              <a:t>Areas</a:t>
            </a:r>
            <a:r>
              <a:rPr lang="en-AU" dirty="0"/>
              <a:t> – What’s being leased? Are any areas or infrastructure excluded?</a:t>
            </a:r>
          </a:p>
          <a:p>
            <a:pPr marL="170558" indent="-170558">
              <a:buFont typeface="Arial" panose="020B0604020202020204" pitchFamily="34" charset="0"/>
              <a:buChar char="•"/>
            </a:pPr>
            <a:r>
              <a:rPr lang="en-AU" b="1" dirty="0">
                <a:solidFill>
                  <a:schemeClr val="tx1"/>
                </a:solidFill>
                <a:latin typeface="+mn-lt"/>
              </a:rPr>
              <a:t>GST </a:t>
            </a:r>
            <a:r>
              <a:rPr lang="en-AU" dirty="0"/>
              <a:t>– Are the parties registered for GST and are funds inclusive or exclusive?</a:t>
            </a:r>
          </a:p>
          <a:p>
            <a:pPr marL="170558" indent="-170558">
              <a:buFont typeface="Arial" panose="020B0604020202020204" pitchFamily="34" charset="0"/>
              <a:buChar char="•"/>
            </a:pPr>
            <a:r>
              <a:rPr lang="en-AU" b="1" dirty="0">
                <a:solidFill>
                  <a:schemeClr val="tx1"/>
                </a:solidFill>
                <a:latin typeface="+mn-lt"/>
              </a:rPr>
              <a:t>Outgoings payable by tenant </a:t>
            </a:r>
            <a:r>
              <a:rPr lang="en-AU" dirty="0"/>
              <a:t>– All utility charges are commonly paid by the tenant, but don’t have to be.</a:t>
            </a:r>
          </a:p>
          <a:p>
            <a:pPr marL="170558" indent="-170558">
              <a:buFont typeface="Arial" panose="020B0604020202020204" pitchFamily="34" charset="0"/>
              <a:buChar char="•"/>
            </a:pPr>
            <a:r>
              <a:rPr lang="en-AU" b="1" dirty="0">
                <a:solidFill>
                  <a:schemeClr val="tx1"/>
                </a:solidFill>
                <a:latin typeface="+mn-lt"/>
              </a:rPr>
              <a:t>Outgoings payable by ow</a:t>
            </a:r>
            <a:r>
              <a:rPr lang="en-AU" b="1" dirty="0"/>
              <a:t>ner</a:t>
            </a:r>
            <a:r>
              <a:rPr lang="en-AU" dirty="0"/>
              <a:t> – Are there any expenses the owner must pay? Rates is common expenses paid by the owner.</a:t>
            </a:r>
          </a:p>
          <a:p>
            <a:pPr marL="170558" indent="-170558">
              <a:buFont typeface="Arial" panose="020B0604020202020204" pitchFamily="34" charset="0"/>
              <a:buChar char="•"/>
            </a:pPr>
            <a:r>
              <a:rPr lang="en-AU" b="1" dirty="0">
                <a:solidFill>
                  <a:schemeClr val="tx1"/>
                </a:solidFill>
                <a:latin typeface="+mn-lt"/>
              </a:rPr>
              <a:t>Legal expens</a:t>
            </a:r>
            <a:r>
              <a:rPr lang="en-AU" dirty="0"/>
              <a:t>es – Who pays for the drafting of the lease and other legal and professional advice? Commonly split 50/50.</a:t>
            </a:r>
          </a:p>
          <a:p>
            <a:pPr marL="170558" indent="-170558">
              <a:buFont typeface="Arial" panose="020B0604020202020204" pitchFamily="34" charset="0"/>
              <a:buChar char="•"/>
            </a:pPr>
            <a:r>
              <a:rPr lang="en-AU" b="1" dirty="0">
                <a:solidFill>
                  <a:schemeClr val="tx1"/>
                </a:solidFill>
                <a:latin typeface="+mn-lt"/>
              </a:rPr>
              <a:t>Insurance</a:t>
            </a:r>
            <a:r>
              <a:rPr lang="en-AU" dirty="0"/>
              <a:t> – What insurance must be held by each party? Commonly both parties carry Public Liability insurance and the landlord insures the improvements.</a:t>
            </a:r>
          </a:p>
          <a:p>
            <a:pPr marL="170558" indent="-170558">
              <a:buFont typeface="Arial" panose="020B0604020202020204" pitchFamily="34" charset="0"/>
              <a:buChar char="•"/>
            </a:pPr>
            <a:r>
              <a:rPr lang="en-AU" b="1" dirty="0">
                <a:solidFill>
                  <a:schemeClr val="tx1"/>
                </a:solidFill>
                <a:latin typeface="+mn-lt"/>
              </a:rPr>
              <a:t>Work Health &amp; Safety </a:t>
            </a:r>
            <a:r>
              <a:rPr lang="en-AU" dirty="0"/>
              <a:t>– Are there any issues on the property that need attention and who will remedy? Is the owner indemnified against any WHS claims by the tenant?</a:t>
            </a:r>
          </a:p>
          <a:p>
            <a:pPr marL="170558" indent="-170558">
              <a:buFont typeface="Arial" panose="020B0604020202020204" pitchFamily="34" charset="0"/>
              <a:buChar char="•"/>
            </a:pPr>
            <a:r>
              <a:rPr lang="en-AU" b="1" dirty="0">
                <a:solidFill>
                  <a:schemeClr val="tx1"/>
                </a:solidFill>
                <a:latin typeface="+mn-lt"/>
              </a:rPr>
              <a:t>Use of the la</a:t>
            </a:r>
            <a:r>
              <a:rPr lang="en-AU" dirty="0"/>
              <a:t>nd – What can the land be used for? Does the owner reserve the right to use any part of the land such as for firewood collection or traditional/cultural purposes?</a:t>
            </a:r>
          </a:p>
          <a:p>
            <a:pPr marL="170558" indent="-170558">
              <a:buFont typeface="Arial" panose="020B0604020202020204" pitchFamily="34" charset="0"/>
              <a:buChar char="•"/>
            </a:pPr>
            <a:r>
              <a:rPr lang="en-AU" b="1" dirty="0">
                <a:solidFill>
                  <a:schemeClr val="tx1"/>
                </a:solidFill>
                <a:latin typeface="+mn-lt"/>
              </a:rPr>
              <a:t>Fences and Water </a:t>
            </a:r>
            <a:r>
              <a:rPr lang="en-AU" dirty="0"/>
              <a:t>– Condition at start of lease and who is responsible for maintenance and replacement? Typically the tenant will maintain but if replacement is needed the landlord is responsible.</a:t>
            </a:r>
          </a:p>
          <a:p>
            <a:pPr marL="170558" indent="-170558">
              <a:buFont typeface="Arial" panose="020B0604020202020204" pitchFamily="34" charset="0"/>
              <a:buChar char="•"/>
            </a:pPr>
            <a:r>
              <a:rPr lang="en-AU" b="1" dirty="0">
                <a:solidFill>
                  <a:schemeClr val="tx1"/>
                </a:solidFill>
                <a:latin typeface="+mn-lt"/>
              </a:rPr>
              <a:t>Use of dwelling </a:t>
            </a:r>
            <a:r>
              <a:rPr lang="en-AU" dirty="0"/>
              <a:t>– Who can use and under what circumstances? Maintenance of dwellings. Can new dwellings be erected?</a:t>
            </a:r>
          </a:p>
          <a:p>
            <a:pPr marL="170558" indent="-170558">
              <a:buFont typeface="Arial" panose="020B0604020202020204" pitchFamily="34" charset="0"/>
              <a:buChar char="•"/>
            </a:pPr>
            <a:r>
              <a:rPr lang="en-AU" b="1" dirty="0">
                <a:solidFill>
                  <a:schemeClr val="tx1"/>
                </a:solidFill>
                <a:latin typeface="+mn-lt"/>
              </a:rPr>
              <a:t>Use of other improvements – </a:t>
            </a:r>
            <a:r>
              <a:rPr lang="en-AU" dirty="0">
                <a:solidFill>
                  <a:schemeClr val="tx1"/>
                </a:solidFill>
                <a:latin typeface="+mn-lt"/>
              </a:rPr>
              <a:t>Who can </a:t>
            </a:r>
            <a:r>
              <a:rPr lang="en-AU" dirty="0"/>
              <a:t>use and under what circumstances? Maintenance of improvements. Can new improvements be erected?</a:t>
            </a:r>
          </a:p>
          <a:p>
            <a:pPr marL="170558" indent="-170558">
              <a:buFont typeface="Arial" panose="020B0604020202020204" pitchFamily="34" charset="0"/>
              <a:buChar char="•"/>
            </a:pPr>
            <a:r>
              <a:rPr lang="en-AU" b="1" dirty="0">
                <a:solidFill>
                  <a:schemeClr val="tx1"/>
                </a:solidFill>
                <a:latin typeface="+mn-lt"/>
              </a:rPr>
              <a:t>Statutory Requirements and approvals </a:t>
            </a:r>
            <a:r>
              <a:rPr lang="en-AU" dirty="0"/>
              <a:t>– List the acts and regulations relevant to the lease e.g. Local Land Services Act, Stock Diseases Act, Rural Fires Act…….etc</a:t>
            </a:r>
          </a:p>
          <a:p>
            <a:pPr marL="170558" indent="-170558">
              <a:buFont typeface="Arial" panose="020B0604020202020204" pitchFamily="34" charset="0"/>
              <a:buChar char="•"/>
            </a:pPr>
            <a:r>
              <a:rPr lang="en-AU" b="1" dirty="0">
                <a:solidFill>
                  <a:schemeClr val="tx1"/>
                </a:solidFill>
                <a:latin typeface="+mn-lt"/>
              </a:rPr>
              <a:t>Noxious pests and weeds </a:t>
            </a:r>
            <a:r>
              <a:rPr lang="en-AU" dirty="0"/>
              <a:t>– Levels at commencement of lease, management strategies and responsibilities.</a:t>
            </a:r>
          </a:p>
          <a:p>
            <a:pPr marL="170558" indent="-170558">
              <a:buFont typeface="Arial" panose="020B0604020202020204" pitchFamily="34" charset="0"/>
              <a:buChar char="•"/>
            </a:pPr>
            <a:r>
              <a:rPr lang="en-AU" b="1" dirty="0"/>
              <a:t>Infections diseases </a:t>
            </a:r>
            <a:r>
              <a:rPr lang="en-AU" dirty="0"/>
              <a:t>– Restrictions on stock movements e.g. livestock from footrot or Johnes Disease areas. Use of National Health Statements.</a:t>
            </a:r>
          </a:p>
          <a:p>
            <a:pPr marL="170558" indent="-170558">
              <a:buFont typeface="Arial" panose="020B0604020202020204" pitchFamily="34" charset="0"/>
              <a:buChar char="•"/>
            </a:pPr>
            <a:r>
              <a:rPr lang="en-AU" b="1" dirty="0"/>
              <a:t>Grazing and cropping limits </a:t>
            </a:r>
            <a:r>
              <a:rPr lang="en-AU" dirty="0"/>
              <a:t>– List maximum stocking rates and crop areas. Limits on use of chemicals.</a:t>
            </a:r>
          </a:p>
          <a:p>
            <a:pPr marL="170558" indent="-170558">
              <a:buFont typeface="Arial" panose="020B0604020202020204" pitchFamily="34" charset="0"/>
              <a:buChar char="•"/>
            </a:pPr>
            <a:r>
              <a:rPr lang="en-AU" b="1" dirty="0"/>
              <a:t>Pastures</a:t>
            </a:r>
            <a:r>
              <a:rPr lang="en-AU" dirty="0"/>
              <a:t> – Description of pasture areas that must be maintained, fertiliser applications and who pays for inputs. Because pasture has a long life responsibility for input costs may vary over time e.g. tenant is responsible for costs except for the last two years of the lease. In the second last year both parties share equally in the cost and in the last year the landlord pays all the costs.</a:t>
            </a:r>
          </a:p>
          <a:p>
            <a:pPr marL="170558" indent="-170558">
              <a:buFont typeface="Arial" panose="020B0604020202020204" pitchFamily="34" charset="0"/>
              <a:buChar char="•"/>
            </a:pPr>
            <a:r>
              <a:rPr lang="en-AU" b="1" dirty="0"/>
              <a:t>Agricultural Tenancies Act </a:t>
            </a:r>
            <a:r>
              <a:rPr lang="en-AU" dirty="0"/>
              <a:t>– Specifies obligations under the Act.</a:t>
            </a:r>
          </a:p>
          <a:p>
            <a:pPr marL="170558" indent="-170558">
              <a:buFont typeface="Arial" panose="020B0604020202020204" pitchFamily="34" charset="0"/>
              <a:buChar char="•"/>
            </a:pPr>
            <a:r>
              <a:rPr lang="en-AU" b="1" dirty="0"/>
              <a:t>Rent abatement </a:t>
            </a:r>
            <a:r>
              <a:rPr lang="en-AU" dirty="0"/>
              <a:t>– Are there any circumstances under which the rent will be paused or abated?</a:t>
            </a:r>
          </a:p>
          <a:p>
            <a:pPr marL="170558" indent="-170558">
              <a:buFont typeface="Arial" panose="020B0604020202020204" pitchFamily="34" charset="0"/>
              <a:buChar char="•"/>
            </a:pPr>
            <a:r>
              <a:rPr lang="en-AU" b="1" dirty="0"/>
              <a:t>Quiet enjoyment </a:t>
            </a:r>
            <a:r>
              <a:rPr lang="en-AU" dirty="0"/>
              <a:t>– Specifies the landlord must not enter the land except under the terms of the lease.</a:t>
            </a:r>
          </a:p>
          <a:p>
            <a:pPr marL="170558" indent="-170558">
              <a:buFont typeface="Arial" panose="020B0604020202020204" pitchFamily="34" charset="0"/>
              <a:buChar char="•"/>
            </a:pPr>
            <a:r>
              <a:rPr lang="en-AU" b="1" dirty="0"/>
              <a:t>Sub leasing </a:t>
            </a:r>
            <a:r>
              <a:rPr lang="en-AU" dirty="0"/>
              <a:t>– Can the tenant sub lease to another party?</a:t>
            </a:r>
          </a:p>
          <a:p>
            <a:pPr marL="170558" indent="-170558">
              <a:buFont typeface="Arial" panose="020B0604020202020204" pitchFamily="34" charset="0"/>
              <a:buChar char="•"/>
            </a:pPr>
            <a:r>
              <a:rPr lang="en-AU" b="1" dirty="0">
                <a:solidFill>
                  <a:schemeClr val="tx1"/>
                </a:solidFill>
                <a:latin typeface="+mn-lt"/>
              </a:rPr>
              <a:t>Removal of livestock and crops </a:t>
            </a:r>
            <a:r>
              <a:rPr lang="en-AU" dirty="0"/>
              <a:t>– Specifies that the tenant must remove all livestock and crops at the termination of the lease.</a:t>
            </a:r>
          </a:p>
          <a:p>
            <a:pPr marL="170558" indent="-170558">
              <a:buFont typeface="Arial" panose="020B0604020202020204" pitchFamily="34" charset="0"/>
              <a:buChar char="•"/>
            </a:pPr>
            <a:r>
              <a:rPr lang="en-AU" b="1" dirty="0">
                <a:solidFill>
                  <a:schemeClr val="tx1"/>
                </a:solidFill>
                <a:latin typeface="+mn-lt"/>
              </a:rPr>
              <a:t>Holding over </a:t>
            </a:r>
            <a:r>
              <a:rPr lang="en-AU" dirty="0"/>
              <a:t>– Describes that the tenant is still responsible for paying rent if they occupy the land after termination.</a:t>
            </a:r>
          </a:p>
          <a:p>
            <a:pPr marL="170558" indent="-170558">
              <a:buFont typeface="Arial" panose="020B0604020202020204" pitchFamily="34" charset="0"/>
              <a:buChar char="•"/>
            </a:pPr>
            <a:r>
              <a:rPr lang="en-AU" b="1" dirty="0"/>
              <a:t>Option for renewal </a:t>
            </a:r>
            <a:r>
              <a:rPr lang="en-AU" dirty="0"/>
              <a:t>– Is there and option for the tenant to renew the lease at the end of the term and what are the conditions?</a:t>
            </a:r>
          </a:p>
          <a:p>
            <a:pPr marL="170558" indent="-170558">
              <a:buFont typeface="Arial" panose="020B0604020202020204" pitchFamily="34" charset="0"/>
              <a:buChar char="•"/>
            </a:pPr>
            <a:r>
              <a:rPr lang="en-AU" b="1" dirty="0"/>
              <a:t>Option to purchase </a:t>
            </a:r>
            <a:r>
              <a:rPr lang="en-AU" dirty="0"/>
              <a:t>– Is there and option for the tenant to purchase the property (or part thereof) at the end of the term and what are the conditions?</a:t>
            </a:r>
          </a:p>
          <a:p>
            <a:pPr marL="170558" indent="-170558">
              <a:buFont typeface="Arial" panose="020B0604020202020204" pitchFamily="34" charset="0"/>
              <a:buChar char="•"/>
            </a:pPr>
            <a:r>
              <a:rPr lang="en-AU" b="1" dirty="0"/>
              <a:t>Termination</a:t>
            </a:r>
            <a:r>
              <a:rPr lang="en-AU" dirty="0"/>
              <a:t> – Under what circumstances can the lease be terminated and what rights do the parties have to recover costs?</a:t>
            </a:r>
          </a:p>
          <a:p>
            <a:pPr marL="170558" indent="-170558">
              <a:buFont typeface="Arial" panose="020B0604020202020204" pitchFamily="34" charset="0"/>
              <a:buChar char="•"/>
            </a:pPr>
            <a:r>
              <a:rPr lang="en-AU" b="1" dirty="0"/>
              <a:t>Dispute resolution </a:t>
            </a:r>
            <a:r>
              <a:rPr lang="en-AU" dirty="0"/>
              <a:t>– How disputes are resolved?</a:t>
            </a:r>
          </a:p>
          <a:p>
            <a:pPr marL="170558" indent="-170558">
              <a:buFont typeface="Arial" panose="020B0604020202020204" pitchFamily="34" charset="0"/>
              <a:buChar char="•"/>
            </a:pPr>
            <a:endParaRPr lang="en-AU" dirty="0"/>
          </a:p>
          <a:p>
            <a:pPr marL="170558" indent="-170558">
              <a:buFont typeface="Arial" panose="020B0604020202020204" pitchFamily="34" charset="0"/>
              <a:buChar char="•"/>
            </a:pPr>
            <a:endParaRPr lang="en-AU" dirty="0"/>
          </a:p>
          <a:p>
            <a:pPr marL="170558" indent="-170558">
              <a:buFont typeface="Arial" panose="020B0604020202020204" pitchFamily="34" charset="0"/>
              <a:buChar char="•"/>
            </a:pPr>
            <a:endParaRPr lang="en-AU" dirty="0"/>
          </a:p>
          <a:p>
            <a:endParaRPr lang="en-AU" dirty="0"/>
          </a:p>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636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Narrowing the alternatives. </a:t>
            </a:r>
          </a:p>
          <a:p>
            <a:pPr marL="170558" indent="-170558">
              <a:buFont typeface="Arial" panose="020B0604020202020204" pitchFamily="34" charset="0"/>
              <a:buChar char="•"/>
            </a:pPr>
            <a:r>
              <a:rPr lang="en-AU" dirty="0"/>
              <a:t>There may be five or six options on the table. This is too many to run through analysis on and needs to be narrowed to two options. This can be simply by drawing up and prioritising a list of key decision criteria (key outcomes) to be achieved and scoring each option against these criteria. A </a:t>
            </a:r>
            <a:r>
              <a:rPr lang="en-AU" b="1" dirty="0"/>
              <a:t>decision matrix </a:t>
            </a:r>
            <a:r>
              <a:rPr lang="en-AU" dirty="0"/>
              <a:t>can assist with this process.</a:t>
            </a:r>
          </a:p>
          <a:p>
            <a:pPr marL="170558" indent="-170558">
              <a:buFont typeface="Arial" panose="020B0604020202020204" pitchFamily="34" charset="0"/>
              <a:buChar char="•"/>
            </a:pPr>
            <a:endParaRPr lang="en-AU" dirty="0"/>
          </a:p>
          <a:p>
            <a:r>
              <a:rPr lang="en-AU" b="1" dirty="0"/>
              <a:t>Assessing the alternatives. </a:t>
            </a:r>
          </a:p>
          <a:p>
            <a:pPr marL="170558" indent="-170558">
              <a:buFont typeface="Arial" panose="020B0604020202020204" pitchFamily="34" charset="0"/>
              <a:buChar char="•"/>
            </a:pPr>
            <a:r>
              <a:rPr lang="en-AU" dirty="0"/>
              <a:t>This the process of modelling the alternatives with enough rigour to determine if there’s a good probability of starting and operating a successful business. This stage normally involves cashflow and capital budgeting, market assessment, financing, and human, economic and physical resources.</a:t>
            </a:r>
          </a:p>
          <a:p>
            <a:pPr marL="170558" indent="-170558">
              <a:buFont typeface="Arial" panose="020B0604020202020204" pitchFamily="34" charset="0"/>
              <a:buChar char="•"/>
            </a:pPr>
            <a:endParaRPr lang="en-AU" dirty="0"/>
          </a:p>
          <a:p>
            <a:r>
              <a:rPr lang="en-AU" b="1" dirty="0"/>
              <a:t>The feasibility study is not a business plan. </a:t>
            </a:r>
          </a:p>
          <a:p>
            <a:pPr marL="170558" indent="-170558">
              <a:buFont typeface="Arial" panose="020B0604020202020204" pitchFamily="34" charset="0"/>
              <a:buChar char="•"/>
            </a:pPr>
            <a:r>
              <a:rPr lang="en-AU" dirty="0"/>
              <a:t>It is an assessment of whether there are sufficient resources and skills to develop and operate a successful enterprise.</a:t>
            </a:r>
          </a:p>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354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2521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0007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a:buFont typeface="Arial" panose="020B0604020202020204" pitchFamily="34" charset="0"/>
              <a:buChar char="•"/>
            </a:pPr>
            <a:r>
              <a:rPr lang="en-AU" dirty="0"/>
              <a:t>This list is not exhaustive but it provides a summary of the range of important compliance and governance issues that must be considered. </a:t>
            </a:r>
          </a:p>
          <a:p>
            <a:pPr marL="170558" indent="-170558">
              <a:buFont typeface="Arial" panose="020B0604020202020204" pitchFamily="34" charset="0"/>
              <a:buChar char="•"/>
            </a:pPr>
            <a:r>
              <a:rPr lang="en-AU" dirty="0"/>
              <a:t>It is recommended that you consult with the recommended advisers to determine which issues apply to your business.</a:t>
            </a:r>
          </a:p>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08452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u="sng" baseline="0">
                <a:solidFill>
                  <a:schemeClr val="accent5">
                    <a:lumMod val="50000"/>
                  </a:schemeClr>
                </a:solidFill>
                <a:uFill>
                  <a:solidFill>
                    <a:srgbClr val="92D050"/>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5" name="Footer Placeholder 4"/>
          <p:cNvSpPr>
            <a:spLocks noGrp="1"/>
          </p:cNvSpPr>
          <p:nvPr>
            <p:ph type="ftr" sz="quarter" idx="11"/>
          </p:nvPr>
        </p:nvSpPr>
        <p:spPr>
          <a:xfrm>
            <a:off x="676422" y="6410374"/>
            <a:ext cx="4114800" cy="365125"/>
          </a:xfrm>
          <a:blipFill>
            <a:blip r:embed="rId2"/>
            <a:stretch>
              <a:fillRect/>
            </a:stretch>
          </a:blipFill>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55058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80B44AA7-D384-4CD4-B234-E4449B0B9321}"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750385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baseline="0">
                <a:solidFill>
                  <a:srgbClr val="002060"/>
                </a:solidFill>
                <a:latin typeface="Open Sans Light" panose="020B03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a:xfrm>
            <a:off x="838200" y="365125"/>
            <a:ext cx="7734300" cy="5811838"/>
          </a:xfrm>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4A995627-0F94-4466-892C-EEF3C12DADFD}"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59042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Tx/>
              <a:buBlip>
                <a:blip r:embed="rId2"/>
              </a:buBlip>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1"/>
          </p:nvPr>
        </p:nvSpPr>
        <p:spPr>
          <a:xfrm>
            <a:off x="7239000" y="6333951"/>
            <a:ext cx="4114800" cy="365125"/>
          </a:xfrm>
          <a:blipFill>
            <a:blip r:embed="rId3"/>
            <a:stretch>
              <a:fillRect/>
            </a:stretch>
          </a:blipFill>
        </p:spPr>
        <p:txBody>
          <a:bodyPr/>
          <a:lstStyle/>
          <a:p>
            <a:endParaRPr lang="en-AU" dirty="0"/>
          </a:p>
        </p:txBody>
      </p:sp>
      <p:sp>
        <p:nvSpPr>
          <p:cNvPr id="6" name="Slide Number Placeholder 5"/>
          <p:cNvSpPr>
            <a:spLocks noGrp="1"/>
          </p:cNvSpPr>
          <p:nvPr>
            <p:ph type="sldNum" sz="quarter" idx="12"/>
          </p:nvPr>
        </p:nvSpPr>
        <p:spPr>
          <a:xfrm>
            <a:off x="838200" y="6333952"/>
            <a:ext cx="2743200" cy="365125"/>
          </a:xfrm>
        </p:spPr>
        <p:txBody>
          <a:bodyPr/>
          <a:lstStyle>
            <a:lvl1pPr algn="l">
              <a:defRPr/>
            </a:lvl1pPr>
          </a:lstStyle>
          <a:p>
            <a:fld id="{9407FF6F-ABF6-486E-AAC8-9E1D5B4A7407}" type="slidenum">
              <a:rPr lang="en-AU" smtClean="0"/>
              <a:pPr/>
              <a:t>‹#›</a:t>
            </a:fld>
            <a:endParaRPr lang="en-AU" dirty="0"/>
          </a:p>
        </p:txBody>
      </p:sp>
      <p:sp>
        <p:nvSpPr>
          <p:cNvPr id="4" name="Title 3"/>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82202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u="sng" baseline="0">
                <a:solidFill>
                  <a:schemeClr val="accent5">
                    <a:lumMod val="50000"/>
                  </a:schemeClr>
                </a:solidFill>
                <a:uFill>
                  <a:solidFill>
                    <a:schemeClr val="accent6"/>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8279830-C08B-49E4-9ED9-C6A14721B534}"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03223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sz="half" idx="1"/>
          </p:nvPr>
        </p:nvSpPr>
        <p:spPr>
          <a:xfrm>
            <a:off x="838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p:nvPr>
        </p:nvSpPr>
        <p:spPr>
          <a:xfrm>
            <a:off x="6172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p:cNvSpPr>
            <a:spLocks noGrp="1"/>
          </p:cNvSpPr>
          <p:nvPr>
            <p:ph type="dt" sz="half" idx="10"/>
          </p:nvPr>
        </p:nvSpPr>
        <p:spPr/>
        <p:txBody>
          <a:bodyPr/>
          <a:lstStyle/>
          <a:p>
            <a:fld id="{BBDA3410-71FE-47E9-A54B-559E22BD5E9F}"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106569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p:cNvSpPr>
            <a:spLocks noGrp="1"/>
          </p:cNvSpPr>
          <p:nvPr>
            <p:ph type="dt" sz="half" idx="10"/>
          </p:nvPr>
        </p:nvSpPr>
        <p:spPr/>
        <p:txBody>
          <a:bodyPr/>
          <a:lstStyle/>
          <a:p>
            <a:fld id="{DCA96E6C-BF0B-43E6-B0B9-A3E490DE9F29}" type="datetime1">
              <a:rPr lang="en-AU" smtClean="0"/>
              <a:t>10/04/2018</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246050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Date Placeholder 2"/>
          <p:cNvSpPr>
            <a:spLocks noGrp="1"/>
          </p:cNvSpPr>
          <p:nvPr>
            <p:ph type="dt" sz="half" idx="10"/>
          </p:nvPr>
        </p:nvSpPr>
        <p:spPr/>
        <p:txBody>
          <a:bodyPr/>
          <a:lstStyle/>
          <a:p>
            <a:fld id="{7A61FB49-3382-4345-81AB-A3B876164FA4}" type="datetime1">
              <a:rPr lang="en-AU" smtClean="0"/>
              <a:t>10/04/2018</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005069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20AD87D1-5144-47C2-8B13-DA333F5E3698}" type="datetime1">
              <a:rPr lang="en-AU" smtClean="0"/>
              <a:pPr/>
              <a:t>10/04/2018</a:t>
            </a:fld>
            <a:endParaRPr lang="en-AU" dirty="0"/>
          </a:p>
        </p:txBody>
      </p:sp>
      <p:sp>
        <p:nvSpPr>
          <p:cNvPr id="3" name="Footer Placeholder 2"/>
          <p:cNvSpPr>
            <a:spLocks noGrp="1"/>
          </p:cNvSpPr>
          <p:nvPr>
            <p:ph type="ftr" sz="quarter" idx="11"/>
          </p:nvPr>
        </p:nvSpPr>
        <p:spPr/>
        <p:txBody>
          <a:bodyPr/>
          <a:lstStyle>
            <a:lvl1pPr>
              <a:defRPr>
                <a:solidFill>
                  <a:srgbClr val="002060"/>
                </a:solidFill>
                <a:latin typeface="Open Sans" panose="020B0606030504020204" pitchFamily="34" charset="0"/>
                <a:ea typeface="Open Sans" panose="020B0606030504020204" pitchFamily="34" charset="0"/>
                <a:cs typeface="Open Sans" panose="020B0606030504020204" pitchFamily="34" charset="0"/>
              </a:defRPr>
            </a:lvl1pPr>
          </a:lstStyle>
          <a:p>
            <a:endParaRPr lang="en-AU" dirty="0"/>
          </a:p>
        </p:txBody>
      </p:sp>
      <p:sp>
        <p:nvSpPr>
          <p:cNvPr id="4" name="Slide Number Placeholder 3"/>
          <p:cNvSpPr>
            <a:spLocks noGrp="1"/>
          </p:cNvSpPr>
          <p:nvPr>
            <p:ph type="sldNum" sz="quarter" idx="12"/>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9407FF6F-ABF6-486E-AAC8-9E1D5B4A7407}" type="slidenum">
              <a:rPr lang="en-AU" smtClean="0"/>
              <a:pPr/>
              <a:t>‹#›</a:t>
            </a:fld>
            <a:endParaRPr lang="en-AU" dirty="0"/>
          </a:p>
        </p:txBody>
      </p:sp>
    </p:spTree>
    <p:extLst>
      <p:ext uri="{BB962C8B-B14F-4D97-AF65-F5344CB8AC3E}">
        <p14:creationId xmlns:p14="http://schemas.microsoft.com/office/powerpoint/2010/main" val="2093246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idx="1"/>
          </p:nvPr>
        </p:nvSpPr>
        <p:spPr>
          <a:xfrm>
            <a:off x="5183188" y="987425"/>
            <a:ext cx="6172200" cy="4873625"/>
          </a:xfrm>
        </p:spPr>
        <p:txBody>
          <a:bodyPr/>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sz="28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sz="24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8AB11C5-7E3B-46D8-8F48-97B2F0B85080}"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7662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66602BE-13FE-4F79-B718-75A3BFFE3878}"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421246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304DA-8F2F-463C-9AB6-8E1B90B98798}" type="datetime1">
              <a:rPr lang="en-AU" smtClean="0"/>
              <a:t>10/04/2018</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7FF6F-ABF6-486E-AAC8-9E1D5B4A7407}" type="slidenum">
              <a:rPr lang="en-AU" smtClean="0"/>
              <a:t>‹#›</a:t>
            </a:fld>
            <a:endParaRPr lang="en-AU" dirty="0"/>
          </a:p>
        </p:txBody>
      </p:sp>
    </p:spTree>
    <p:extLst>
      <p:ext uri="{BB962C8B-B14F-4D97-AF65-F5344CB8AC3E}">
        <p14:creationId xmlns:p14="http://schemas.microsoft.com/office/powerpoint/2010/main" val="1145619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baseline="0">
          <a:solidFill>
            <a:srgbClr val="002060"/>
          </a:solidFill>
          <a:latin typeface="Open Sans Light" panose="020B0306030504020204" pitchFamily="34" charset="0"/>
          <a:ea typeface="+mj-ea"/>
          <a:cs typeface="+mj-cs"/>
        </a:defRPr>
      </a:lvl1pPr>
    </p:titleStyle>
    <p:bodyStyle>
      <a:lvl1pPr marL="228600" indent="-228600" algn="l" defTabSz="914400" rtl="0" eaLnBrk="1" latinLnBrk="0" hangingPunct="1">
        <a:lnSpc>
          <a:spcPct val="90000"/>
        </a:lnSpc>
        <a:spcBef>
          <a:spcPts val="1000"/>
        </a:spcBef>
        <a:buFontTx/>
        <a:buBlip>
          <a:blip r:embed="rId13"/>
        </a:buBlip>
        <a:defRPr sz="2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Tx/>
        <a:buBlip>
          <a:blip r:embed="rId13"/>
        </a:buBlip>
        <a:defRPr sz="24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Tx/>
        <a:buBlip>
          <a:blip r:embed="rId13"/>
        </a:buBlip>
        <a:defRPr sz="20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goo.gl/eS99n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ablis.business.gov.au/" TargetMode="External"/><Relationship Id="rId2" Type="http://schemas.openxmlformats.org/officeDocument/2006/relationships/hyperlink" Target="https://www.business.gov.a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Getting into Agriculture</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2583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Sharefarming</a:t>
            </a:r>
          </a:p>
          <a:p>
            <a:pPr lvl="1">
              <a:buFont typeface="Arial" panose="020B0604020202020204" pitchFamily="34" charset="0"/>
              <a:buChar char="•"/>
            </a:pPr>
            <a:r>
              <a:rPr lang="en-AU" dirty="0"/>
              <a:t>Sharefarming is similar to a lease but differs in several ways.</a:t>
            </a:r>
          </a:p>
          <a:p>
            <a:pPr lvl="1">
              <a:buFont typeface="Arial" panose="020B0604020202020204" pitchFamily="34" charset="0"/>
              <a:buChar char="•"/>
            </a:pPr>
            <a:r>
              <a:rPr lang="en-AU" dirty="0"/>
              <a:t>Where a lease is based on the tenant paying the landlord a fixed amount for the use of the land a sharefarming arrangement is based on a share of profits (or losses).</a:t>
            </a:r>
          </a:p>
          <a:p>
            <a:pPr lvl="1">
              <a:buFont typeface="Arial" panose="020B0604020202020204" pitchFamily="34" charset="0"/>
              <a:buChar char="•"/>
            </a:pPr>
            <a:r>
              <a:rPr lang="en-AU" dirty="0"/>
              <a:t>Sharefarming agreements don’t imply any interest in the land and do not have the same legal protections.</a:t>
            </a:r>
          </a:p>
          <a:p>
            <a:pPr lvl="1">
              <a:buFont typeface="Arial" panose="020B0604020202020204" pitchFamily="34" charset="0"/>
              <a:buChar char="•"/>
            </a:pPr>
            <a:r>
              <a:rPr lang="en-AU" dirty="0"/>
              <a:t>Both parties take on more risk in these agreements as their reward is dependent on the profitability of the enterprise.</a:t>
            </a:r>
          </a:p>
          <a:p>
            <a:pPr lvl="1">
              <a:buFont typeface="Arial" panose="020B0604020202020204" pitchFamily="34" charset="0"/>
              <a:buChar char="•"/>
            </a:pPr>
            <a:r>
              <a:rPr lang="en-AU" dirty="0"/>
              <a:t>Profit/(loss) sharing is typically based on the contributions each party makes to the inputs. Usually the landlord provides the land and the tenant (sharefarmer) provides all other inputs and profit splits are commonly 80/20 or 70/30 to the sharefarmer.</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4746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Native Title</a:t>
            </a:r>
          </a:p>
          <a:p>
            <a:pPr lvl="1">
              <a:buFont typeface="Arial" panose="020B0604020202020204" pitchFamily="34" charset="0"/>
              <a:buChar char="•"/>
            </a:pPr>
            <a:r>
              <a:rPr lang="en-AU" dirty="0"/>
              <a:t>Native Title recognises traditional laws and customs of indigenous people have in relation to their traditional land.</a:t>
            </a:r>
          </a:p>
          <a:p>
            <a:pPr lvl="1">
              <a:buFont typeface="Arial" panose="020B0604020202020204" pitchFamily="34" charset="0"/>
              <a:buChar char="•"/>
            </a:pPr>
            <a:r>
              <a:rPr lang="en-AU" dirty="0"/>
              <a:t>It is not a grant or right of title and this is where it differs significantly from other land tenures.</a:t>
            </a:r>
          </a:p>
          <a:p>
            <a:pPr lvl="1">
              <a:buFont typeface="Arial" panose="020B0604020202020204" pitchFamily="34" charset="0"/>
              <a:buChar char="•"/>
            </a:pPr>
            <a:r>
              <a:rPr lang="en-AU" dirty="0"/>
              <a:t>Native Title can permit exclusive or non-exclusive use of land to Traditional Owners but exclude rights to mining.</a:t>
            </a:r>
          </a:p>
          <a:p>
            <a:pPr lvl="1">
              <a:buFont typeface="Arial" panose="020B0604020202020204" pitchFamily="34" charset="0"/>
              <a:buChar char="•"/>
            </a:pPr>
            <a:r>
              <a:rPr lang="en-AU" dirty="0"/>
              <a:t>Native Title does not extinguish or impact freehold land but may be granted over Crown land and indigenous owned land.</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3292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Summary of Land Tenures</a:t>
            </a:r>
          </a:p>
          <a:p>
            <a:pPr lvl="1">
              <a:buFont typeface="Arial" panose="020B0604020202020204" pitchFamily="34" charset="0"/>
              <a:buChar char="•"/>
            </a:pPr>
            <a:r>
              <a:rPr lang="en-AU" dirty="0"/>
              <a:t>As can be seen there are many ways to access land on which a business can run. Which one is most suitable will depend on each individual circumstance.</a:t>
            </a:r>
          </a:p>
          <a:p>
            <a:pPr lvl="1">
              <a:buFont typeface="Arial" panose="020B0604020202020204" pitchFamily="34" charset="0"/>
              <a:buChar char="•"/>
            </a:pPr>
            <a:r>
              <a:rPr lang="en-AU" dirty="0"/>
              <a:t>The options here are the most basic, but also the most commonly encountered. It is possible to run hybrids of these options – like leasing to purchase. </a:t>
            </a:r>
          </a:p>
          <a:p>
            <a:pPr lvl="1">
              <a:buFont typeface="Arial" panose="020B0604020202020204" pitchFamily="34" charset="0"/>
              <a:buChar char="•"/>
            </a:pPr>
            <a:r>
              <a:rPr lang="en-AU" dirty="0"/>
              <a:t>To work out which is the most suitable it is important to seek professional advice. </a:t>
            </a:r>
          </a:p>
          <a:p>
            <a:pPr lvl="1">
              <a:buFont typeface="Arial" panose="020B0604020202020204" pitchFamily="34" charset="0"/>
              <a:buChar char="•"/>
            </a:pPr>
            <a:r>
              <a:rPr lang="en-AU" dirty="0"/>
              <a:t>Successful, long last arrangements are dependent on a win/win for both parties. Lopsided arrangements always fail.</a:t>
            </a:r>
          </a:p>
          <a:p>
            <a:pPr lvl="1"/>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5400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Feasibility Analysis</a:t>
            </a:r>
          </a:p>
          <a:p>
            <a:pPr lvl="1">
              <a:buFont typeface="Arial" panose="020B0604020202020204" pitchFamily="34" charset="0"/>
              <a:buChar char="•"/>
            </a:pPr>
            <a:r>
              <a:rPr lang="en-AU" dirty="0"/>
              <a:t>After an idea has been developed the idea needs some basic due diligence to ensure its going to be worthwhile. The common steps involve;</a:t>
            </a:r>
          </a:p>
          <a:p>
            <a:pPr lvl="2">
              <a:buFont typeface="Courier New" panose="02070309020205020404" pitchFamily="49" charset="0"/>
              <a:buChar char="o"/>
            </a:pPr>
            <a:r>
              <a:rPr lang="en-AU" dirty="0"/>
              <a:t>Narrowing the alternatives. </a:t>
            </a:r>
          </a:p>
          <a:p>
            <a:pPr lvl="2">
              <a:buFont typeface="Courier New" panose="02070309020205020404" pitchFamily="49" charset="0"/>
              <a:buChar char="o"/>
            </a:pPr>
            <a:r>
              <a:rPr lang="en-AU" dirty="0"/>
              <a:t>Assessing the alternatives. </a:t>
            </a:r>
          </a:p>
          <a:p>
            <a:pPr lvl="2">
              <a:buFont typeface="Courier New" panose="02070309020205020404" pitchFamily="49" charset="0"/>
              <a:buChar char="o"/>
            </a:pPr>
            <a:r>
              <a:rPr lang="en-AU" dirty="0"/>
              <a:t>These steps are also known as a pre-feasibility study.</a:t>
            </a:r>
          </a:p>
          <a:p>
            <a:pPr lvl="2">
              <a:buFont typeface="Courier New" panose="02070309020205020404" pitchFamily="49" charset="0"/>
              <a:buChar char="o"/>
            </a:pPr>
            <a:r>
              <a:rPr lang="en-AU" dirty="0"/>
              <a:t>A feasibility study is different to business plan.</a:t>
            </a:r>
          </a:p>
          <a:p>
            <a:pPr lvl="2">
              <a:buFont typeface="Courier New" panose="02070309020205020404" pitchFamily="49" charset="0"/>
              <a:buChar char="o"/>
            </a:pPr>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7050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Getting Into Agriculture</a:t>
            </a:r>
          </a:p>
        </p:txBody>
      </p:sp>
      <p:sp>
        <p:nvSpPr>
          <p:cNvPr id="3" name="Content Placeholder 2"/>
          <p:cNvSpPr>
            <a:spLocks noGrp="1"/>
          </p:cNvSpPr>
          <p:nvPr>
            <p:ph sz="half" idx="1"/>
          </p:nvPr>
        </p:nvSpPr>
        <p:spPr>
          <a:xfrm>
            <a:off x="838200" y="1825625"/>
            <a:ext cx="4296508" cy="4351338"/>
          </a:xfrm>
        </p:spPr>
        <p:txBody>
          <a:bodyPr>
            <a:normAutofit/>
          </a:bodyPr>
          <a:lstStyle/>
          <a:p>
            <a:r>
              <a:rPr lang="en-AU" dirty="0"/>
              <a:t> Decision Matrix</a:t>
            </a:r>
          </a:p>
          <a:p>
            <a:pPr lvl="1">
              <a:buFont typeface="Arial" panose="020B0604020202020204" pitchFamily="34" charset="0"/>
              <a:buChar char="•"/>
            </a:pPr>
            <a:r>
              <a:rPr lang="en-AU" dirty="0"/>
              <a:t>The decision matrix provides a structure method of comparing and analysing competing ideas. </a:t>
            </a:r>
          </a:p>
          <a:p>
            <a:pPr lvl="1">
              <a:buFont typeface="Arial" panose="020B0604020202020204" pitchFamily="34" charset="0"/>
              <a:buChar char="•"/>
            </a:pPr>
            <a:r>
              <a:rPr lang="en-AU" dirty="0"/>
              <a:t>The key decision criteria are listed and scored to provide total scores. </a:t>
            </a:r>
          </a:p>
          <a:p>
            <a:pPr lvl="1">
              <a:buFont typeface="Arial" panose="020B0604020202020204" pitchFamily="34" charset="0"/>
              <a:buChar char="•"/>
            </a:pPr>
            <a:r>
              <a:rPr lang="en-AU" dirty="0"/>
              <a:t>Scores can be absolute or weighted if some decision criteria more important than others.</a:t>
            </a:r>
          </a:p>
        </p:txBody>
      </p:sp>
      <p:pic>
        <p:nvPicPr>
          <p:cNvPr id="7" name="Content Placeholder 6"/>
          <p:cNvPicPr>
            <a:picLocks noGrp="1" noChangeAspect="1"/>
          </p:cNvPicPr>
          <p:nvPr>
            <p:ph sz="half" idx="2"/>
          </p:nvPr>
        </p:nvPicPr>
        <p:blipFill>
          <a:blip r:embed="rId2"/>
          <a:stretch>
            <a:fillRect/>
          </a:stretch>
        </p:blipFill>
        <p:spPr>
          <a:xfrm>
            <a:off x="5261316" y="1745668"/>
            <a:ext cx="6092484" cy="4487857"/>
          </a:xfrm>
          <a:prstGeom prst="rect">
            <a:avLst/>
          </a:prstGeom>
        </p:spPr>
      </p:pic>
      <p:sp>
        <p:nvSpPr>
          <p:cNvPr id="5" name="Footer Placeholder 4"/>
          <p:cNvSpPr>
            <a:spLocks noGrp="1"/>
          </p:cNvSpPr>
          <p:nvPr>
            <p:ph type="ftr" sz="quarter" idx="11"/>
          </p:nvPr>
        </p:nvSpPr>
        <p:spPr>
          <a:xfrm>
            <a:off x="838200" y="6356350"/>
            <a:ext cx="4114800" cy="365125"/>
          </a:xfrm>
          <a:blipFill>
            <a:blip r:embed="rId3"/>
            <a:stretch>
              <a:fillRect/>
            </a:stretch>
          </a:blipFill>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5103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Legislation, Compliance &amp; Governance</a:t>
            </a:r>
          </a:p>
          <a:p>
            <a:pPr lvl="1">
              <a:buFont typeface="Arial" panose="020B0604020202020204" pitchFamily="34" charset="0"/>
              <a:buChar char="•"/>
            </a:pPr>
            <a:r>
              <a:rPr lang="en-AU" dirty="0"/>
              <a:t>When starting a business there a numerous State and Federal laws and processes that must be complied with.</a:t>
            </a:r>
          </a:p>
          <a:p>
            <a:pPr lvl="1">
              <a:buFont typeface="Arial" panose="020B0604020202020204" pitchFamily="34" charset="0"/>
              <a:buChar char="•"/>
            </a:pPr>
            <a:r>
              <a:rPr lang="en-AU" dirty="0"/>
              <a:t>There are some very good online check lists that assist with ensuring all compliance issues are addressed.</a:t>
            </a:r>
          </a:p>
          <a:p>
            <a:pPr lvl="2">
              <a:buFont typeface="Courier New" panose="02070309020205020404" pitchFamily="49" charset="0"/>
              <a:buChar char="o"/>
            </a:pPr>
            <a:r>
              <a:rPr lang="en-AU" dirty="0"/>
              <a:t>Business.gov.au is very good resource - </a:t>
            </a:r>
            <a:r>
              <a:rPr lang="en-AU" dirty="0">
                <a:hlinkClick r:id="rId2"/>
              </a:rPr>
              <a:t>https://goo.gl/eS99nP</a:t>
            </a:r>
            <a:endParaRPr lang="en-AU" dirty="0"/>
          </a:p>
          <a:p>
            <a:pPr lvl="1">
              <a:buFont typeface="Arial" panose="020B0604020202020204" pitchFamily="34" charset="0"/>
              <a:buChar char="•"/>
            </a:pPr>
            <a:r>
              <a:rPr lang="en-AU" dirty="0"/>
              <a:t>Every new business should have professional advisers to assist with governance and compliance. For agriculture the following advisers are recommended;</a:t>
            </a:r>
          </a:p>
          <a:p>
            <a:pPr lvl="2">
              <a:buFont typeface="Courier New" panose="02070309020205020404" pitchFamily="49" charset="0"/>
              <a:buChar char="o"/>
            </a:pPr>
            <a:r>
              <a:rPr lang="en-AU" dirty="0"/>
              <a:t>Accountant – familiar with agribusiness accounting.</a:t>
            </a:r>
          </a:p>
          <a:p>
            <a:pPr lvl="2">
              <a:buFont typeface="Courier New" panose="02070309020205020404" pitchFamily="49" charset="0"/>
              <a:buChar char="o"/>
            </a:pPr>
            <a:r>
              <a:rPr lang="en-AU" dirty="0"/>
              <a:t>Lawyer – with expertise in business law.</a:t>
            </a:r>
          </a:p>
          <a:p>
            <a:pPr lvl="2">
              <a:buFont typeface="Courier New" panose="02070309020205020404" pitchFamily="49" charset="0"/>
              <a:buChar char="o"/>
            </a:pPr>
            <a:r>
              <a:rPr lang="en-AU" dirty="0"/>
              <a:t>Farm business adviser – with expertise in the type of business you operate.</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0558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Legislation, Compliance &amp; Governance (cont)</a:t>
            </a:r>
          </a:p>
          <a:p>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6" name="Object 5">
            <a:extLst>
              <a:ext uri="{FF2B5EF4-FFF2-40B4-BE49-F238E27FC236}">
                <a16:creationId xmlns:a16="http://schemas.microsoft.com/office/drawing/2014/main" id="{50509BC7-19F2-4D75-B294-B00A6A5C570A}"/>
              </a:ext>
            </a:extLst>
          </p:cNvPr>
          <p:cNvGraphicFramePr>
            <a:graphicFrameLocks noChangeAspect="1"/>
          </p:cNvGraphicFramePr>
          <p:nvPr>
            <p:extLst/>
          </p:nvPr>
        </p:nvGraphicFramePr>
        <p:xfrm>
          <a:off x="1271464" y="2348880"/>
          <a:ext cx="8875712" cy="3033713"/>
        </p:xfrm>
        <a:graphic>
          <a:graphicData uri="http://schemas.openxmlformats.org/presentationml/2006/ole">
            <mc:AlternateContent xmlns:mc="http://schemas.openxmlformats.org/markup-compatibility/2006">
              <mc:Choice xmlns:v="urn:schemas-microsoft-com:vml" Requires="v">
                <p:oleObj spid="_x0000_s2051" name="Document" r:id="rId4" imgW="8875629" imgH="3034100" progId="Word.Document.12">
                  <p:embed/>
                </p:oleObj>
              </mc:Choice>
              <mc:Fallback>
                <p:oleObj name="Document" r:id="rId4" imgW="8875629" imgH="3034100" progId="Word.Document.12">
                  <p:embed/>
                  <p:pic>
                    <p:nvPicPr>
                      <p:cNvPr id="6" name="Object 5">
                        <a:extLst>
                          <a:ext uri="{FF2B5EF4-FFF2-40B4-BE49-F238E27FC236}">
                            <a16:creationId xmlns:a16="http://schemas.microsoft.com/office/drawing/2014/main" id="{50509BC7-19F2-4D75-B294-B00A6A5C570A}"/>
                          </a:ext>
                        </a:extLst>
                      </p:cNvPr>
                      <p:cNvPicPr/>
                      <p:nvPr/>
                    </p:nvPicPr>
                    <p:blipFill>
                      <a:blip r:embed="rId5"/>
                      <a:stretch>
                        <a:fillRect/>
                      </a:stretch>
                    </p:blipFill>
                    <p:spPr>
                      <a:xfrm>
                        <a:off x="1271464" y="2348880"/>
                        <a:ext cx="8875712" cy="3033713"/>
                      </a:xfrm>
                      <a:prstGeom prst="rect">
                        <a:avLst/>
                      </a:prstGeom>
                    </p:spPr>
                  </p:pic>
                </p:oleObj>
              </mc:Fallback>
            </mc:AlternateContent>
          </a:graphicData>
        </a:graphic>
      </p:graphicFrame>
    </p:spTree>
    <p:extLst>
      <p:ext uri="{BB962C8B-B14F-4D97-AF65-F5344CB8AC3E}">
        <p14:creationId xmlns:p14="http://schemas.microsoft.com/office/powerpoint/2010/main" val="57402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Legislation, Compliance &amp; Governance (cont)</a:t>
            </a:r>
          </a:p>
          <a:p>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3BF15A4D-E373-4C22-A661-5D65A1BD7C99}"/>
              </a:ext>
            </a:extLst>
          </p:cNvPr>
          <p:cNvGraphicFramePr>
            <a:graphicFrameLocks noGrp="1"/>
          </p:cNvGraphicFramePr>
          <p:nvPr>
            <p:extLst/>
          </p:nvPr>
        </p:nvGraphicFramePr>
        <p:xfrm>
          <a:off x="1271464" y="2348880"/>
          <a:ext cx="8458200" cy="2544191"/>
        </p:xfrm>
        <a:graphic>
          <a:graphicData uri="http://schemas.openxmlformats.org/drawingml/2006/table">
            <a:tbl>
              <a:tblPr firstRow="1" firstCol="1" bandRow="1"/>
              <a:tblGrid>
                <a:gridCol w="2247265">
                  <a:extLst>
                    <a:ext uri="{9D8B030D-6E8A-4147-A177-3AD203B41FA5}">
                      <a16:colId xmlns:a16="http://schemas.microsoft.com/office/drawing/2014/main" val="669259994"/>
                    </a:ext>
                  </a:extLst>
                </a:gridCol>
                <a:gridCol w="1779270">
                  <a:extLst>
                    <a:ext uri="{9D8B030D-6E8A-4147-A177-3AD203B41FA5}">
                      <a16:colId xmlns:a16="http://schemas.microsoft.com/office/drawing/2014/main" val="3455243821"/>
                    </a:ext>
                  </a:extLst>
                </a:gridCol>
                <a:gridCol w="2037715">
                  <a:extLst>
                    <a:ext uri="{9D8B030D-6E8A-4147-A177-3AD203B41FA5}">
                      <a16:colId xmlns:a16="http://schemas.microsoft.com/office/drawing/2014/main" val="158469234"/>
                    </a:ext>
                  </a:extLst>
                </a:gridCol>
                <a:gridCol w="2393950">
                  <a:extLst>
                    <a:ext uri="{9D8B030D-6E8A-4147-A177-3AD203B41FA5}">
                      <a16:colId xmlns:a16="http://schemas.microsoft.com/office/drawing/2014/main" val="3249836189"/>
                    </a:ext>
                  </a:extLst>
                </a:gridCol>
              </a:tblGrid>
              <a:tr h="0">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Compliance/Governance Issue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Department/Authority</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Specific Issues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Adviser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extLst>
                  <a:ext uri="{0D108BD9-81ED-4DB2-BD59-A6C34878D82A}">
                    <a16:rowId xmlns:a16="http://schemas.microsoft.com/office/drawing/2014/main" val="746824862"/>
                  </a:ext>
                </a:extLst>
              </a:tr>
              <a:tr h="0">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Property Planning/Zoning</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Local government</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Approvals for use of land</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Flood prone land</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Bushfire prone land</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Business/property adviser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extLst>
                  <a:ext uri="{0D108BD9-81ED-4DB2-BD59-A6C34878D82A}">
                    <a16:rowId xmlns:a16="http://schemas.microsoft.com/office/drawing/2014/main" val="1020222693"/>
                  </a:ext>
                </a:extLst>
              </a:tr>
              <a:tr h="0">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Firearms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NSW Police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Licencing, acquisition and disposal of firearms and ammunition.</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Lawyer/business adviser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extLst>
                  <a:ext uri="{0D108BD9-81ED-4DB2-BD59-A6C34878D82A}">
                    <a16:rowId xmlns:a16="http://schemas.microsoft.com/office/drawing/2014/main" val="2656558953"/>
                  </a:ext>
                </a:extLst>
              </a:tr>
              <a:tr h="0">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Drivers Licences and registration</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RMS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Vehicle licences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Heavy vehicle licences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Motorbike licences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Boat licences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Unregister vehicle permits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Vehicle registrations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Business adviser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extLst>
                  <a:ext uri="{0D108BD9-81ED-4DB2-BD59-A6C34878D82A}">
                    <a16:rowId xmlns:a16="http://schemas.microsoft.com/office/drawing/2014/main" val="442039004"/>
                  </a:ext>
                </a:extLst>
              </a:tr>
            </a:tbl>
          </a:graphicData>
        </a:graphic>
      </p:graphicFrame>
    </p:spTree>
    <p:extLst>
      <p:ext uri="{BB962C8B-B14F-4D97-AF65-F5344CB8AC3E}">
        <p14:creationId xmlns:p14="http://schemas.microsoft.com/office/powerpoint/2010/main" val="2599115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Legislation, Compliance &amp; Governance (cont)</a:t>
            </a:r>
          </a:p>
          <a:p>
            <a:endParaRPr lang="en-AU" dirty="0"/>
          </a:p>
          <a:p>
            <a:endParaRPr lang="en-AU" dirty="0"/>
          </a:p>
          <a:p>
            <a:endParaRPr lang="en-AU" dirty="0"/>
          </a:p>
          <a:p>
            <a:endParaRPr lang="en-AU" dirty="0"/>
          </a:p>
          <a:p>
            <a:endParaRPr lang="en-AU" dirty="0"/>
          </a:p>
          <a:p>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7D38CD0B-3268-4845-9E27-3D141BE4B763}"/>
              </a:ext>
            </a:extLst>
          </p:cNvPr>
          <p:cNvGraphicFramePr>
            <a:graphicFrameLocks noGrp="1"/>
          </p:cNvGraphicFramePr>
          <p:nvPr>
            <p:extLst/>
          </p:nvPr>
        </p:nvGraphicFramePr>
        <p:xfrm>
          <a:off x="1271464" y="2348880"/>
          <a:ext cx="8548370" cy="2935605"/>
        </p:xfrm>
        <a:graphic>
          <a:graphicData uri="http://schemas.openxmlformats.org/drawingml/2006/table">
            <a:tbl>
              <a:tblPr firstRow="1" firstCol="1" bandRow="1"/>
              <a:tblGrid>
                <a:gridCol w="2247265">
                  <a:extLst>
                    <a:ext uri="{9D8B030D-6E8A-4147-A177-3AD203B41FA5}">
                      <a16:colId xmlns:a16="http://schemas.microsoft.com/office/drawing/2014/main" val="4016301556"/>
                    </a:ext>
                  </a:extLst>
                </a:gridCol>
                <a:gridCol w="1779270">
                  <a:extLst>
                    <a:ext uri="{9D8B030D-6E8A-4147-A177-3AD203B41FA5}">
                      <a16:colId xmlns:a16="http://schemas.microsoft.com/office/drawing/2014/main" val="2414505453"/>
                    </a:ext>
                  </a:extLst>
                </a:gridCol>
                <a:gridCol w="2037715">
                  <a:extLst>
                    <a:ext uri="{9D8B030D-6E8A-4147-A177-3AD203B41FA5}">
                      <a16:colId xmlns:a16="http://schemas.microsoft.com/office/drawing/2014/main" val="2872696291"/>
                    </a:ext>
                  </a:extLst>
                </a:gridCol>
                <a:gridCol w="2484120">
                  <a:extLst>
                    <a:ext uri="{9D8B030D-6E8A-4147-A177-3AD203B41FA5}">
                      <a16:colId xmlns:a16="http://schemas.microsoft.com/office/drawing/2014/main" val="2210369687"/>
                    </a:ext>
                  </a:extLst>
                </a:gridCol>
              </a:tblGrid>
              <a:tr h="0">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Compliance/Governance Issue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Department/Authority</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Specific Issues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tc>
                  <a:txBody>
                    <a:bodyPr/>
                    <a:lstStyle/>
                    <a:p>
                      <a:pPr>
                        <a:lnSpc>
                          <a:spcPct val="107000"/>
                        </a:lnSpc>
                        <a:spcAft>
                          <a:spcPts val="0"/>
                        </a:spcAft>
                      </a:pPr>
                      <a:r>
                        <a:rPr lang="en-AU" sz="1200" b="1" dirty="0">
                          <a:solidFill>
                            <a:srgbClr val="FFFFFF"/>
                          </a:solidFill>
                          <a:effectLst/>
                          <a:latin typeface="Open Sans Light" panose="020B0306030504020204" pitchFamily="34" charset="0"/>
                          <a:ea typeface="Calibri" panose="020F0502020204030204" pitchFamily="34" charset="0"/>
                          <a:cs typeface="Times New Roman" panose="02020603050405020304" pitchFamily="18" charset="0"/>
                        </a:rPr>
                        <a:t>Adviser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solidFill>
                      <a:srgbClr val="1F4E79"/>
                    </a:solidFill>
                  </a:tcPr>
                </a:tc>
                <a:extLst>
                  <a:ext uri="{0D108BD9-81ED-4DB2-BD59-A6C34878D82A}">
                    <a16:rowId xmlns:a16="http://schemas.microsoft.com/office/drawing/2014/main" val="2775389935"/>
                  </a:ext>
                </a:extLst>
              </a:tr>
              <a:tr h="0">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Irrigation</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Local water authority</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Irrigation entitlements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Supply</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Purchase and sale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Business adviser/lawyer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extLst>
                  <a:ext uri="{0D108BD9-81ED-4DB2-BD59-A6C34878D82A}">
                    <a16:rowId xmlns:a16="http://schemas.microsoft.com/office/drawing/2014/main" val="2934781119"/>
                  </a:ext>
                </a:extLst>
              </a:tr>
              <a:tr h="0">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Insurance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Insurance broker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Insurance for;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Workers compensation</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Property, plant and equipment</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Public liability</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Professional indemnity</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Life, TPD, trauma and income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Business adviser/broker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extLst>
                  <a:ext uri="{0D108BD9-81ED-4DB2-BD59-A6C34878D82A}">
                    <a16:rowId xmlns:a16="http://schemas.microsoft.com/office/drawing/2014/main" val="418206163"/>
                  </a:ext>
                </a:extLst>
              </a:tr>
              <a:tr h="0">
                <a:tc>
                  <a:txBody>
                    <a:bodyPr/>
                    <a:lstStyle/>
                    <a:p>
                      <a:pPr>
                        <a:lnSpc>
                          <a:spcPct val="107000"/>
                        </a:lnSpc>
                        <a:spcAft>
                          <a:spcPts val="0"/>
                        </a:spcAft>
                        <a:tabLst>
                          <a:tab pos="885190" algn="ctr"/>
                        </a:tabLs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Animal Husbandry</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Various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Levies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National Livestock Identification</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Property Identification Code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Chemical Users Certificate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extLst>
                  <a:ext uri="{0D108BD9-81ED-4DB2-BD59-A6C34878D82A}">
                    <a16:rowId xmlns:a16="http://schemas.microsoft.com/office/drawing/2014/main" val="4155793077"/>
                  </a:ext>
                </a:extLst>
              </a:tr>
              <a:tr h="0">
                <a:tc>
                  <a:txBody>
                    <a:bodyPr/>
                    <a:lstStyle/>
                    <a:p>
                      <a:pPr>
                        <a:lnSpc>
                          <a:spcPct val="107000"/>
                        </a:lnSpc>
                        <a:spcAft>
                          <a:spcPts val="0"/>
                        </a:spcAft>
                        <a:tabLst>
                          <a:tab pos="885190" algn="ctr"/>
                        </a:tabLs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Pest Control</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DPI/NPWS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Native fauna control</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tc>
                  <a:txBody>
                    <a:bodyPr/>
                    <a:lstStyle/>
                    <a:p>
                      <a:pPr>
                        <a:lnSpc>
                          <a:spcPct val="107000"/>
                        </a:lnSpc>
                        <a:spcAft>
                          <a:spcPts val="0"/>
                        </a:spcAft>
                      </a:pPr>
                      <a:r>
                        <a:rPr lang="en-AU" sz="1200" dirty="0">
                          <a:effectLst/>
                          <a:latin typeface="Open Sans Light" panose="020B0306030504020204" pitchFamily="34" charset="0"/>
                          <a:ea typeface="Calibri" panose="020F0502020204030204" pitchFamily="34" charset="0"/>
                          <a:cs typeface="Times New Roman" panose="02020603050405020304" pitchFamily="18" charset="0"/>
                        </a:rPr>
                        <a:t>Business adviser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1F3864"/>
                      </a:solidFill>
                      <a:prstDash val="solid"/>
                      <a:round/>
                      <a:headEnd type="none" w="med" len="med"/>
                      <a:tailEnd type="none" w="med" len="med"/>
                    </a:lnL>
                    <a:lnR w="12700" cap="flat" cmpd="sng" algn="ctr">
                      <a:solidFill>
                        <a:srgbClr val="1F3864"/>
                      </a:solidFill>
                      <a:prstDash val="solid"/>
                      <a:round/>
                      <a:headEnd type="none" w="med" len="med"/>
                      <a:tailEnd type="none" w="med" len="med"/>
                    </a:lnR>
                    <a:lnT w="12700" cap="flat" cmpd="sng" algn="ctr">
                      <a:solidFill>
                        <a:srgbClr val="1F3864"/>
                      </a:solidFill>
                      <a:prstDash val="solid"/>
                      <a:round/>
                      <a:headEnd type="none" w="med" len="med"/>
                      <a:tailEnd type="none" w="med" len="med"/>
                    </a:lnT>
                    <a:lnB w="12700" cap="flat" cmpd="sng" algn="ctr">
                      <a:solidFill>
                        <a:srgbClr val="1F3864"/>
                      </a:solidFill>
                      <a:prstDash val="solid"/>
                      <a:round/>
                      <a:headEnd type="none" w="med" len="med"/>
                      <a:tailEnd type="none" w="med" len="med"/>
                    </a:lnB>
                  </a:tcPr>
                </a:tc>
                <a:extLst>
                  <a:ext uri="{0D108BD9-81ED-4DB2-BD59-A6C34878D82A}">
                    <a16:rowId xmlns:a16="http://schemas.microsoft.com/office/drawing/2014/main" val="3295767713"/>
                  </a:ext>
                </a:extLst>
              </a:tr>
            </a:tbl>
          </a:graphicData>
        </a:graphic>
      </p:graphicFrame>
    </p:spTree>
    <p:extLst>
      <p:ext uri="{BB962C8B-B14F-4D97-AF65-F5344CB8AC3E}">
        <p14:creationId xmlns:p14="http://schemas.microsoft.com/office/powerpoint/2010/main" val="3763126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Support</a:t>
            </a:r>
          </a:p>
          <a:p>
            <a:pPr lvl="1">
              <a:buFont typeface="Arial" panose="020B0604020202020204" pitchFamily="34" charset="0"/>
              <a:buChar char="•"/>
            </a:pPr>
            <a:r>
              <a:rPr lang="en-AU" dirty="0"/>
              <a:t>There is a wealth of information online to assist with new business start ups or restarting an existing business. To save time visiting a lot of different site it is recommended you start with these two;</a:t>
            </a:r>
          </a:p>
          <a:p>
            <a:pPr lvl="2">
              <a:buFont typeface="Courier New" panose="02070309020205020404" pitchFamily="49" charset="0"/>
              <a:buChar char="o"/>
            </a:pPr>
            <a:r>
              <a:rPr lang="en-AU" dirty="0"/>
              <a:t>business.gov.au - </a:t>
            </a:r>
            <a:r>
              <a:rPr lang="en-AU" dirty="0">
                <a:hlinkClick r:id="rId2"/>
              </a:rPr>
              <a:t>https://www.business.gov.au/</a:t>
            </a:r>
            <a:endParaRPr lang="en-AU" dirty="0"/>
          </a:p>
          <a:p>
            <a:pPr lvl="2">
              <a:buFont typeface="Courier New" panose="02070309020205020404" pitchFamily="49" charset="0"/>
              <a:buChar char="o"/>
            </a:pPr>
            <a:r>
              <a:rPr lang="en-AU" dirty="0"/>
              <a:t>Australian Business Licence and Information Service - </a:t>
            </a:r>
            <a:r>
              <a:rPr lang="en-AU" dirty="0">
                <a:hlinkClick r:id="rId3"/>
              </a:rPr>
              <a:t>https://ablis.business.gov.au</a:t>
            </a:r>
            <a:endParaRPr lang="en-AU" dirty="0"/>
          </a:p>
          <a:p>
            <a:pPr lvl="1">
              <a:buFont typeface="Arial" panose="020B0604020202020204" pitchFamily="34" charset="0"/>
              <a:buChar char="•"/>
            </a:pPr>
            <a:r>
              <a:rPr lang="en-AU" dirty="0"/>
              <a:t>It is also important that all businesses form good relationships with the professional advisers detailed above. Good advice will make a business money, not cost it money.</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6544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Why Look at Agriculture?</a:t>
            </a:r>
          </a:p>
          <a:p>
            <a:pPr lvl="1">
              <a:buFont typeface="Arial" panose="020B0604020202020204" pitchFamily="34" charset="0"/>
              <a:buChar char="•"/>
            </a:pPr>
            <a:r>
              <a:rPr lang="en-AU" dirty="0"/>
              <a:t>There are a few common reasons communities or LALCs decide to look at the agricultural industry. The most common is that there is access to land and often some infrastructure on it that is not being used. </a:t>
            </a:r>
          </a:p>
          <a:p>
            <a:pPr lvl="1">
              <a:buFont typeface="Arial" panose="020B0604020202020204" pitchFamily="34" charset="0"/>
              <a:buChar char="•"/>
            </a:pPr>
            <a:r>
              <a:rPr lang="en-AU" dirty="0"/>
              <a:t>Another common reason is that there are people that want to work on their country and have the skills to start a business or reinvigorate and established business. </a:t>
            </a:r>
          </a:p>
          <a:p>
            <a:pPr lvl="1">
              <a:buFont typeface="Arial" panose="020B0604020202020204" pitchFamily="34" charset="0"/>
              <a:buChar char="•"/>
            </a:pPr>
            <a:r>
              <a:rPr lang="en-AU" dirty="0"/>
              <a:t>There is also a natural affinity between many indigenous communities (and individuals) and the land and becoming involved in the stewardship of the land can be rewarding both financially an culturally.</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0769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Risky Business?</a:t>
            </a:r>
          </a:p>
          <a:p>
            <a:pPr lvl="1">
              <a:buFont typeface="Arial" panose="020B0604020202020204" pitchFamily="34" charset="0"/>
              <a:buChar char="•"/>
            </a:pPr>
            <a:r>
              <a:rPr lang="en-AU" dirty="0"/>
              <a:t>Starting a business can be risky and being able to identify risks and manage them is important.</a:t>
            </a:r>
          </a:p>
          <a:p>
            <a:pPr lvl="1">
              <a:buFont typeface="Arial" panose="020B0604020202020204" pitchFamily="34" charset="0"/>
              <a:buChar char="•"/>
            </a:pPr>
            <a:r>
              <a:rPr lang="en-AU" dirty="0"/>
              <a:t>Business risks come from a number of broad areas – refer to the notes section below.</a:t>
            </a:r>
          </a:p>
          <a:p>
            <a:pPr lvl="1">
              <a:buFont typeface="Arial" panose="020B0604020202020204" pitchFamily="34" charset="0"/>
              <a:buChar char="•"/>
            </a:pPr>
            <a:r>
              <a:rPr lang="en-AU" dirty="0"/>
              <a:t>We have previously identified the types of industries common to the LALCs. Its important to note that although an industry is common to a number of LALCs it may have a different risk profile in each LALC.</a:t>
            </a:r>
          </a:p>
          <a:p>
            <a:pPr lvl="1">
              <a:buFont typeface="Arial" panose="020B0604020202020204" pitchFamily="34" charset="0"/>
              <a:buChar char="•"/>
            </a:pPr>
            <a:r>
              <a:rPr lang="en-AU" dirty="0"/>
              <a:t>Risk profiling is particular to each business as different business operators have different attitudes to risk</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7788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Risky Business?</a:t>
            </a:r>
          </a:p>
          <a:p>
            <a:pPr lvl="1">
              <a:buFont typeface="Arial" panose="020B0604020202020204" pitchFamily="34" charset="0"/>
              <a:buChar char="•"/>
            </a:pPr>
            <a:r>
              <a:rPr lang="en-AU" dirty="0"/>
              <a:t>Obviously not all risks are the same. The extent of a risk is related to two factors. The chance of it happening and the impact on the business if it does.</a:t>
            </a:r>
          </a:p>
          <a:p>
            <a:pPr lvl="1">
              <a:buFont typeface="Arial" panose="020B0604020202020204" pitchFamily="34" charset="0"/>
              <a:buChar char="•"/>
            </a:pPr>
            <a:r>
              <a:rPr lang="en-AU" dirty="0"/>
              <a:t>This can put into an equation – Likelihood x Impact = Threat.</a:t>
            </a:r>
          </a:p>
          <a:p>
            <a:pPr lvl="1">
              <a:buFont typeface="Arial" panose="020B0604020202020204" pitchFamily="34" charset="0"/>
              <a:buChar char="•"/>
            </a:pPr>
            <a:r>
              <a:rPr lang="en-AU" dirty="0"/>
              <a:t>A simple table can be built where all the risk are weighted in this manner and then ranked. This will provide a good idea of the threats facing a new business and decisions can then be made about managing them or abandoning the project.</a:t>
            </a:r>
          </a:p>
          <a:p>
            <a:pPr lvl="1"/>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5129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Risky Business?</a:t>
            </a:r>
          </a:p>
          <a:p>
            <a:pPr lvl="1">
              <a:buFont typeface="Arial" panose="020B0604020202020204" pitchFamily="34" charset="0"/>
              <a:buChar char="•"/>
            </a:pPr>
            <a:r>
              <a:rPr lang="en-AU" dirty="0"/>
              <a:t>Risk matrix example</a:t>
            </a:r>
          </a:p>
          <a:p>
            <a:pPr lvl="1"/>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7" name="Object 6">
            <a:extLst>
              <a:ext uri="{FF2B5EF4-FFF2-40B4-BE49-F238E27FC236}">
                <a16:creationId xmlns:a16="http://schemas.microsoft.com/office/drawing/2014/main" id="{3208902C-E1F0-46C0-8C58-D6A00568A73B}"/>
              </a:ext>
            </a:extLst>
          </p:cNvPr>
          <p:cNvGraphicFramePr>
            <a:graphicFrameLocks noChangeAspect="1"/>
          </p:cNvGraphicFramePr>
          <p:nvPr>
            <p:extLst/>
          </p:nvPr>
        </p:nvGraphicFramePr>
        <p:xfrm>
          <a:off x="1631504" y="2852936"/>
          <a:ext cx="7868734" cy="2457301"/>
        </p:xfrm>
        <a:graphic>
          <a:graphicData uri="http://schemas.openxmlformats.org/presentationml/2006/ole">
            <mc:AlternateContent xmlns:mc="http://schemas.openxmlformats.org/markup-compatibility/2006">
              <mc:Choice xmlns:v="urn:schemas-microsoft-com:vml" Requires="v">
                <p:oleObj spid="_x0000_s1027" name="Worksheet" r:id="rId3" imgW="5581567" imgH="1742961" progId="Excel.Sheet.12">
                  <p:embed/>
                </p:oleObj>
              </mc:Choice>
              <mc:Fallback>
                <p:oleObj name="Worksheet" r:id="rId3" imgW="5581567" imgH="1742961" progId="Excel.Sheet.12">
                  <p:embed/>
                  <p:pic>
                    <p:nvPicPr>
                      <p:cNvPr id="7" name="Object 6">
                        <a:extLst>
                          <a:ext uri="{FF2B5EF4-FFF2-40B4-BE49-F238E27FC236}">
                            <a16:creationId xmlns:a16="http://schemas.microsoft.com/office/drawing/2014/main" id="{3208902C-E1F0-46C0-8C58-D6A00568A73B}"/>
                          </a:ext>
                        </a:extLst>
                      </p:cNvPr>
                      <p:cNvPicPr/>
                      <p:nvPr/>
                    </p:nvPicPr>
                    <p:blipFill>
                      <a:blip r:embed="rId4"/>
                      <a:stretch>
                        <a:fillRect/>
                      </a:stretch>
                    </p:blipFill>
                    <p:spPr>
                      <a:xfrm>
                        <a:off x="1631504" y="2852936"/>
                        <a:ext cx="7868734" cy="2457301"/>
                      </a:xfrm>
                      <a:prstGeom prst="rect">
                        <a:avLst/>
                      </a:prstGeom>
                    </p:spPr>
                  </p:pic>
                </p:oleObj>
              </mc:Fallback>
            </mc:AlternateContent>
          </a:graphicData>
        </a:graphic>
      </p:graphicFrame>
    </p:spTree>
    <p:extLst>
      <p:ext uri="{BB962C8B-B14F-4D97-AF65-F5344CB8AC3E}">
        <p14:creationId xmlns:p14="http://schemas.microsoft.com/office/powerpoint/2010/main" val="514132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Accessing Land</a:t>
            </a:r>
          </a:p>
          <a:p>
            <a:pPr lvl="1">
              <a:buFont typeface="Arial" panose="020B0604020202020204" pitchFamily="34" charset="0"/>
              <a:buChar char="•"/>
            </a:pPr>
            <a:r>
              <a:rPr lang="en-AU" dirty="0"/>
              <a:t>There are a number ways land can be accessed. The most common are as follows:</a:t>
            </a:r>
          </a:p>
          <a:p>
            <a:pPr lvl="2">
              <a:buFont typeface="Courier New" panose="02070309020205020404" pitchFamily="49" charset="0"/>
              <a:buChar char="o"/>
            </a:pPr>
            <a:r>
              <a:rPr lang="en-AU" dirty="0"/>
              <a:t>Ownership</a:t>
            </a:r>
          </a:p>
          <a:p>
            <a:pPr lvl="2">
              <a:buFont typeface="Courier New" panose="02070309020205020404" pitchFamily="49" charset="0"/>
              <a:buChar char="o"/>
            </a:pPr>
            <a:r>
              <a:rPr lang="en-AU" dirty="0"/>
              <a:t>Lease</a:t>
            </a:r>
          </a:p>
          <a:p>
            <a:pPr lvl="2">
              <a:buFont typeface="Courier New" panose="02070309020205020404" pitchFamily="49" charset="0"/>
              <a:buChar char="o"/>
            </a:pPr>
            <a:r>
              <a:rPr lang="en-AU" dirty="0"/>
              <a:t>Licence</a:t>
            </a:r>
          </a:p>
          <a:p>
            <a:pPr lvl="2">
              <a:buFont typeface="Courier New" panose="02070309020205020404" pitchFamily="49" charset="0"/>
              <a:buChar char="o"/>
            </a:pPr>
            <a:r>
              <a:rPr lang="en-AU" dirty="0"/>
              <a:t>Sharefarming</a:t>
            </a:r>
          </a:p>
          <a:p>
            <a:pPr lvl="2">
              <a:buFont typeface="Courier New" panose="02070309020205020404" pitchFamily="49" charset="0"/>
              <a:buChar char="o"/>
            </a:pPr>
            <a:r>
              <a:rPr lang="en-AU" dirty="0"/>
              <a:t>Native Title</a:t>
            </a:r>
          </a:p>
          <a:p>
            <a:pPr marL="457200" lvl="1" indent="0">
              <a:buNone/>
            </a:pPr>
            <a:r>
              <a:rPr lang="en-AU" dirty="0"/>
              <a:t>These are detailed on the following pages.</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484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Ownership</a:t>
            </a:r>
          </a:p>
          <a:p>
            <a:pPr lvl="1">
              <a:buFont typeface="Arial" panose="020B0604020202020204" pitchFamily="34" charset="0"/>
              <a:buChar char="•"/>
            </a:pPr>
            <a:r>
              <a:rPr lang="en-AU" dirty="0"/>
              <a:t>Freehold ownership basically provides that as the owner of the land you are able to use it as you see fit (within the limits of the law). </a:t>
            </a:r>
          </a:p>
          <a:p>
            <a:pPr lvl="1">
              <a:buFont typeface="Arial" panose="020B0604020202020204" pitchFamily="34" charset="0"/>
              <a:buChar char="•"/>
            </a:pPr>
            <a:r>
              <a:rPr lang="en-AU" dirty="0"/>
              <a:t>Most land bought and sold in NSW is freehold land with the exception being large sections of  the Western Division which is Wester Lands Lease.</a:t>
            </a:r>
          </a:p>
          <a:p>
            <a:pPr lvl="1">
              <a:buFont typeface="Arial" panose="020B0604020202020204" pitchFamily="34" charset="0"/>
              <a:buChar char="•"/>
            </a:pPr>
            <a:r>
              <a:rPr lang="en-AU" dirty="0"/>
              <a:t>Western Lands Lease country can be transferred in a  similar fashion to freehold land but it is ultimately owned by the government.</a:t>
            </a:r>
          </a:p>
          <a:p>
            <a:pPr marL="0" indent="0">
              <a:buNone/>
            </a:pPr>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5461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Leasehold</a:t>
            </a:r>
          </a:p>
          <a:p>
            <a:pPr lvl="1">
              <a:buFont typeface="Arial" panose="020B0604020202020204" pitchFamily="34" charset="0"/>
              <a:buChar char="•"/>
            </a:pPr>
            <a:r>
              <a:rPr lang="en-AU" dirty="0"/>
              <a:t>Leasehold is an interest in freehold land for a defined term. </a:t>
            </a:r>
          </a:p>
          <a:p>
            <a:pPr lvl="1">
              <a:buFont typeface="Arial" panose="020B0604020202020204" pitchFamily="34" charset="0"/>
              <a:buChar char="•"/>
            </a:pPr>
            <a:r>
              <a:rPr lang="en-AU" dirty="0"/>
              <a:t>The lease gives the tenant exclusive right to use the land as defined by the terms of the lease. </a:t>
            </a:r>
          </a:p>
          <a:p>
            <a:pPr lvl="1">
              <a:buFont typeface="Arial" panose="020B0604020202020204" pitchFamily="34" charset="0"/>
              <a:buChar char="•"/>
            </a:pPr>
            <a:r>
              <a:rPr lang="en-AU" dirty="0"/>
              <a:t>Registered leases are legally binding and cannot be easily broken except by mutual agreement of the landlord and tenant.</a:t>
            </a:r>
          </a:p>
          <a:p>
            <a:pPr lvl="1">
              <a:buFont typeface="Arial" panose="020B0604020202020204" pitchFamily="34" charset="0"/>
              <a:buChar char="•"/>
            </a:pPr>
            <a:r>
              <a:rPr lang="en-AU" dirty="0"/>
              <a:t>Land can be leased from a freehold owner or the Crown (government). Western Lands Leases are an example.</a:t>
            </a:r>
          </a:p>
          <a:p>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2709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Getting Into Agriculture</a:t>
            </a:r>
          </a:p>
        </p:txBody>
      </p:sp>
      <p:sp>
        <p:nvSpPr>
          <p:cNvPr id="3" name="Content Placeholder 2"/>
          <p:cNvSpPr>
            <a:spLocks noGrp="1"/>
          </p:cNvSpPr>
          <p:nvPr>
            <p:ph idx="1"/>
          </p:nvPr>
        </p:nvSpPr>
        <p:spPr/>
        <p:txBody>
          <a:bodyPr>
            <a:normAutofit/>
          </a:bodyPr>
          <a:lstStyle/>
          <a:p>
            <a:r>
              <a:rPr lang="en-AU" dirty="0"/>
              <a:t> Licence</a:t>
            </a:r>
          </a:p>
          <a:p>
            <a:pPr lvl="1">
              <a:buFont typeface="Arial" panose="020B0604020202020204" pitchFamily="34" charset="0"/>
              <a:buChar char="•"/>
            </a:pPr>
            <a:r>
              <a:rPr lang="en-AU" dirty="0"/>
              <a:t>A licence is similar to a lease in that a tenant pays a fixed sum to the landlord for the use of the land.</a:t>
            </a:r>
          </a:p>
          <a:p>
            <a:pPr lvl="1">
              <a:buFont typeface="Arial" panose="020B0604020202020204" pitchFamily="34" charset="0"/>
              <a:buChar char="•"/>
            </a:pPr>
            <a:r>
              <a:rPr lang="en-AU" dirty="0"/>
              <a:t>Unlike a lease a licence does not confer any interest in the land, only a right to access it. </a:t>
            </a:r>
          </a:p>
          <a:p>
            <a:pPr lvl="1">
              <a:buFont typeface="Arial" panose="020B0604020202020204" pitchFamily="34" charset="0"/>
              <a:buChar char="•"/>
            </a:pPr>
            <a:r>
              <a:rPr lang="en-AU" dirty="0"/>
              <a:t>Licences are based on contract law, not property law and therefore do not provide the same security of tenure as a lease. It is therefore possible for a licence to be terminated prior to the end of an agreed term and the tenant will not be able to enter the land.</a:t>
            </a:r>
          </a:p>
          <a:p>
            <a:pPr lvl="1">
              <a:buFont typeface="Arial" panose="020B0604020202020204" pitchFamily="34" charset="0"/>
              <a:buChar char="•"/>
            </a:pPr>
            <a:r>
              <a:rPr lang="en-AU" dirty="0"/>
              <a:t>Where security of tenure is a priority preference should be given to a lease over a licence.</a:t>
            </a:r>
          </a:p>
          <a:p>
            <a:pPr lvl="1"/>
            <a:endParaRPr lang="en-AU" dirty="0"/>
          </a:p>
          <a:p>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479704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C85CEE54-7C4F-444D-87ED-2D667A4EAAC3}" vid="{7B200BA3-7FC3-4B6E-9563-E6891DB6F6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70944F2A-1EF1-48F7-88CD-8864F8D3FC39}"/>
</file>

<file path=customXml/itemProps2.xml><?xml version="1.0" encoding="utf-8"?>
<ds:datastoreItem xmlns:ds="http://schemas.openxmlformats.org/officeDocument/2006/customXml" ds:itemID="{64CF32AD-33D7-4719-9E23-8AC0754CDFDE}"/>
</file>

<file path=customXml/itemProps3.xml><?xml version="1.0" encoding="utf-8"?>
<ds:datastoreItem xmlns:ds="http://schemas.openxmlformats.org/officeDocument/2006/customXml" ds:itemID="{6207775D-6AC1-4534-A9EA-A97D5AE58EC2}"/>
</file>

<file path=docProps/app.xml><?xml version="1.0" encoding="utf-8"?>
<Properties xmlns="http://schemas.openxmlformats.org/officeDocument/2006/extended-properties" xmlns:vt="http://schemas.openxmlformats.org/officeDocument/2006/docPropsVTypes">
  <TotalTime>5</TotalTime>
  <Words>3107</Words>
  <Application>Microsoft Office PowerPoint</Application>
  <PresentationFormat>Widescreen</PresentationFormat>
  <Paragraphs>281</Paragraphs>
  <Slides>19</Slides>
  <Notes>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8" baseType="lpstr">
      <vt:lpstr>Arial</vt:lpstr>
      <vt:lpstr>Calibri</vt:lpstr>
      <vt:lpstr>Courier New</vt:lpstr>
      <vt:lpstr>Open Sans</vt:lpstr>
      <vt:lpstr>Open Sans Light</vt:lpstr>
      <vt:lpstr>Times New Roman</vt:lpstr>
      <vt:lpstr>1_Office Theme</vt:lpstr>
      <vt:lpstr>Worksheet</vt:lpstr>
      <vt:lpstr>Document</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lpstr>Getting Into Agriculture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Overview</dc:title>
  <dc:creator>Gary Gabbitas</dc:creator>
  <cp:lastModifiedBy>Gary Gabbitas</cp:lastModifiedBy>
  <cp:revision>3</cp:revision>
  <dcterms:created xsi:type="dcterms:W3CDTF">2018-04-10T01:07:22Z</dcterms:created>
  <dcterms:modified xsi:type="dcterms:W3CDTF">2018-04-10T01:12:53Z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