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notesSlides/notesSlide2.xml" ContentType="application/vnd.openxmlformats-officedocument.presentationml.notesSlide+xml"/>
  <Override PartName="/ppt/notesSlides/notesSlide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3.xml" ContentType="application/vnd.openxmlformats-officedocument.presentationml.notesSlide+xml"/>
  <Override PartName="/ppt/slideLayouts/slideLayout3.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7FCD8-CCDB-40CC-A519-F46DF4BE11DE}" type="datetimeFigureOut">
              <a:rPr lang="en-AU" smtClean="0"/>
              <a:t>10/04/2018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E7357-64B0-4F64-8B0D-B17F2A35B2A7}" type="slidenum">
              <a:rPr lang="en-AU" smtClean="0"/>
              <a:t>‹#›</a:t>
            </a:fld>
            <a:endParaRPr lang="en-AU"/>
          </a:p>
        </p:txBody>
      </p:sp>
    </p:spTree>
    <p:extLst>
      <p:ext uri="{BB962C8B-B14F-4D97-AF65-F5344CB8AC3E}">
        <p14:creationId xmlns:p14="http://schemas.microsoft.com/office/powerpoint/2010/main" val="911804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oric.gov.au/start-corporation/registration-options"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a:buFont typeface="Arial" panose="020B0604020202020204" pitchFamily="34" charset="0"/>
              <a:buChar char="•"/>
            </a:pPr>
            <a:r>
              <a:rPr lang="en-AU" dirty="0"/>
              <a:t>Each of these has pros and cons associated with it but which one you choose is very important as the decision will have long lasting ramifications.</a:t>
            </a:r>
          </a:p>
          <a:p>
            <a:pPr marL="170558" indent="-170558">
              <a:buFont typeface="Arial" panose="020B0604020202020204" pitchFamily="34" charset="0"/>
              <a:buChar char="•"/>
            </a:pPr>
            <a:r>
              <a:rPr lang="en-AU" dirty="0"/>
              <a:t>An overview of these structures is provided below but its important you seek professional advice before choosing a structure most appropriate to your needs.</a:t>
            </a:r>
          </a:p>
          <a:p>
            <a:pPr marL="170558" indent="-170558">
              <a:buFont typeface="Arial" panose="020B0604020202020204" pitchFamily="34" charset="0"/>
              <a:buChar char="•"/>
            </a:pPr>
            <a:r>
              <a:rPr lang="en-AU" dirty="0"/>
              <a:t>Its also important to understand that agribusinesses often comprises two parts, the land and the operating business. Often these are best held in separate entities.</a:t>
            </a:r>
          </a:p>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4611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0751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8438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Primary Production Tax Averaging</a:t>
            </a:r>
          </a:p>
          <a:p>
            <a:r>
              <a:rPr lang="en-AU" dirty="0"/>
              <a:t>PPAvg = Primary Production tax averaging. Tax averaging is available to individuals that carry on a primary production business. It aims to smooth out volatile incomes. The basic principle is that income of the past four years is average to come up with the taxable income in the current year;</a:t>
            </a:r>
          </a:p>
          <a:p>
            <a:endParaRPr lang="en-AU" dirty="0"/>
          </a:p>
          <a:p>
            <a:pPr marL="227411" indent="-227411">
              <a:buAutoNum type="arabicPeriod"/>
            </a:pPr>
            <a:r>
              <a:rPr lang="en-AU" dirty="0"/>
              <a:t>50,000</a:t>
            </a:r>
          </a:p>
          <a:p>
            <a:pPr marL="227411" indent="-227411">
              <a:buAutoNum type="arabicPeriod"/>
            </a:pPr>
            <a:r>
              <a:rPr lang="en-AU" dirty="0"/>
              <a:t>20,000</a:t>
            </a:r>
          </a:p>
          <a:p>
            <a:pPr marL="227411" indent="-227411">
              <a:buAutoNum type="arabicPeriod"/>
            </a:pPr>
            <a:r>
              <a:rPr lang="en-AU" dirty="0"/>
              <a:t>25,000</a:t>
            </a:r>
          </a:p>
          <a:p>
            <a:pPr marL="227411" indent="-227411">
              <a:buAutoNum type="arabicPeriod"/>
            </a:pPr>
            <a:r>
              <a:rPr lang="en-AU" u="none" dirty="0"/>
              <a:t>70,000 – </a:t>
            </a:r>
            <a:r>
              <a:rPr lang="en-AU" dirty="0"/>
              <a:t>41,250 = average income year 4.</a:t>
            </a:r>
          </a:p>
          <a:p>
            <a:pPr marL="227411" indent="-227411">
              <a:buAutoNum type="arabicPeriod"/>
            </a:pPr>
            <a:r>
              <a:rPr lang="en-AU" dirty="0"/>
              <a:t>40,000 – 38,750 = average income year 5.</a:t>
            </a:r>
          </a:p>
          <a:p>
            <a:pPr marL="227411" indent="-227411">
              <a:buAutoNum type="arabicPeriod"/>
            </a:pPr>
            <a:endParaRPr lang="en-AU" dirty="0"/>
          </a:p>
          <a:p>
            <a:r>
              <a:rPr lang="en-AU" b="1" dirty="0"/>
              <a:t>Streaming</a:t>
            </a:r>
          </a:p>
          <a:p>
            <a:r>
              <a:rPr lang="en-AU" dirty="0"/>
              <a:t>Streaming relates to income being shared between individuals in a business for tax and other purposes. A sole trader has no streaming because there is only one person involved. Partnerships have fixed streaming as the income received is determined by the proportion stated in the partnership agreement e.g. partner 1 - 40%, partner 2 - 40%. Partner 3 - 20%. Partnership agreements can be amended. Trusts have flexible streaming as the percentage of business income each individual (beneficiary) receives is determined by the trustee each year. The proportion can vary year to year. Shareholders of companies receive income (dividends) in proportion to the shares they hold. There may be franking credits available which is credit for tax the company has already paid on the income.</a:t>
            </a:r>
          </a:p>
          <a:p>
            <a:endParaRPr lang="en-AU" dirty="0"/>
          </a:p>
          <a:p>
            <a:r>
              <a:rPr lang="en-AU" b="1" dirty="0"/>
              <a:t>Farm Management Deposits (FMDs)</a:t>
            </a:r>
          </a:p>
          <a:p>
            <a:r>
              <a:rPr lang="en-AU" dirty="0"/>
              <a:t>FMDs are available to individuals that earn the majority of their income from primary production. Income deposited into an FMD account is tax deductible in the financial year the deposit is made. It becomes taxable income in the financial year in which it is withdrawn – the theory being is you make FMDs in good years and withdraw them in poor years and in doing so an individual’s income is averaged. </a:t>
            </a:r>
          </a:p>
          <a:p>
            <a:endParaRPr lang="en-AU" dirty="0"/>
          </a:p>
          <a:p>
            <a:r>
              <a:rPr lang="en-AU" dirty="0"/>
              <a:t>Apart from the obvious tax benefits FMDs can also be used to assist with cash flowing the business. FMDs must be on deposit for 12 months before being redrawn but once 12 months has elapsed they can be drawn down into the cashflow of the business. No additional tax is payable if they are redeposited before the end of the financial year.</a:t>
            </a:r>
          </a:p>
          <a:p>
            <a:endParaRPr lang="en-AU" dirty="0"/>
          </a:p>
          <a:p>
            <a:r>
              <a:rPr lang="en-AU" dirty="0"/>
              <a:t>FMDs can be a useful tool but advice should be sought from a qualified adviser on whether they are applicable in your business.</a:t>
            </a:r>
          </a:p>
          <a:p>
            <a:endParaRPr lang="en-AU" dirty="0"/>
          </a:p>
          <a:p>
            <a:r>
              <a:rPr lang="en-AU" b="1" i="0" dirty="0"/>
              <a:t>Small Business Concessions (SBC)</a:t>
            </a:r>
          </a:p>
          <a:p>
            <a:r>
              <a:rPr lang="en-AU" dirty="0"/>
              <a:t>There are a number of tax concessions small business are entitled to that larger businesses cannot access. These include;</a:t>
            </a:r>
          </a:p>
          <a:p>
            <a:pPr marL="170558" indent="-170558">
              <a:buFont typeface="Arial" panose="020B0604020202020204" pitchFamily="34" charset="0"/>
              <a:buChar char="•"/>
            </a:pPr>
            <a:r>
              <a:rPr lang="en-AU" dirty="0"/>
              <a:t>Capital Gains Tax concessions (CGT)</a:t>
            </a:r>
          </a:p>
          <a:p>
            <a:pPr marL="170558" indent="-170558">
              <a:buFont typeface="Arial" panose="020B0604020202020204" pitchFamily="34" charset="0"/>
              <a:buChar char="•"/>
            </a:pPr>
            <a:r>
              <a:rPr lang="en-AU" dirty="0"/>
              <a:t>Income Tax concessions</a:t>
            </a:r>
          </a:p>
          <a:p>
            <a:pPr marL="170558" indent="-170558">
              <a:buFont typeface="Arial" panose="020B0604020202020204" pitchFamily="34" charset="0"/>
              <a:buChar char="•"/>
            </a:pPr>
            <a:r>
              <a:rPr lang="en-AU" dirty="0"/>
              <a:t>Small Business Restructure Rollover concession</a:t>
            </a:r>
          </a:p>
          <a:p>
            <a:pPr marL="170558" indent="-170558">
              <a:buFont typeface="Arial" panose="020B0604020202020204" pitchFamily="34" charset="0"/>
              <a:buChar char="•"/>
            </a:pPr>
            <a:endParaRPr lang="en-AU" dirty="0"/>
          </a:p>
          <a:p>
            <a:r>
              <a:rPr lang="en-AU" dirty="0"/>
              <a:t>The definition of a Small Business Entity (SBE) varies depending on the type of concession. To be eligible your business must have:</a:t>
            </a:r>
          </a:p>
          <a:p>
            <a:pPr marL="170558" indent="-170558">
              <a:buFont typeface="Arial" panose="020B0604020202020204" pitchFamily="34" charset="0"/>
              <a:buChar char="•"/>
            </a:pPr>
            <a:r>
              <a:rPr lang="en-AU" dirty="0"/>
              <a:t>CGT – A gross turnover of less than $2m. If gross turnover is in excess of $2m you may still be eligible if your </a:t>
            </a:r>
            <a:r>
              <a:rPr lang="en-AU" u="sng" dirty="0"/>
              <a:t>net</a:t>
            </a:r>
            <a:r>
              <a:rPr lang="en-AU" dirty="0"/>
              <a:t> assets are less than $6m.</a:t>
            </a:r>
          </a:p>
          <a:p>
            <a:pPr marL="170558" indent="-170558">
              <a:buFont typeface="Arial" panose="020B0604020202020204" pitchFamily="34" charset="0"/>
              <a:buChar char="•"/>
            </a:pPr>
            <a:r>
              <a:rPr lang="en-AU" dirty="0"/>
              <a:t>Income tax – gross turnover of less than $10m.</a:t>
            </a:r>
          </a:p>
          <a:p>
            <a:pPr marL="170558" indent="-170558">
              <a:buFont typeface="Arial" panose="020B0604020202020204" pitchFamily="34" charset="0"/>
              <a:buChar char="•"/>
            </a:pPr>
            <a:r>
              <a:rPr lang="en-AU" dirty="0"/>
              <a:t>Small Business Restructure Rollover – gross turnover of less than $10m.</a:t>
            </a:r>
          </a:p>
          <a:p>
            <a:pPr marL="170558" indent="-170558">
              <a:buFont typeface="Arial" panose="020B0604020202020204" pitchFamily="34" charset="0"/>
              <a:buChar char="•"/>
            </a:pPr>
            <a:endParaRPr lang="en-AU" dirty="0"/>
          </a:p>
          <a:p>
            <a:r>
              <a:rPr lang="en-AU" b="1" dirty="0"/>
              <a:t>CGT Discount</a:t>
            </a:r>
          </a:p>
          <a:p>
            <a:r>
              <a:rPr lang="en-AU" dirty="0"/>
              <a:t>For all entities, apart from companies, there is an 50% reduction in the CGT payable. If you are a SBE the 50% discount applies, then the other CGT concessions are applied.</a:t>
            </a:r>
          </a:p>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8598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Benefits</a:t>
            </a:r>
          </a:p>
          <a:p>
            <a:pPr marL="170558" indent="-170558">
              <a:buFont typeface="Arial" panose="020B0604020202020204" pitchFamily="34" charset="0"/>
              <a:buChar char="•"/>
            </a:pPr>
            <a:r>
              <a:rPr lang="en-AU" dirty="0"/>
              <a:t>The members can choose not to be liable for debts of the corporation.</a:t>
            </a:r>
          </a:p>
          <a:p>
            <a:pPr marL="170558" indent="-170558">
              <a:buFont typeface="Arial" panose="020B0604020202020204" pitchFamily="34" charset="0"/>
              <a:buChar char="•"/>
            </a:pPr>
            <a:r>
              <a:rPr lang="en-AU" dirty="0"/>
              <a:t>The corporation's rule book can accommodate Aboriginal or Torres Strait Islander customs and traditions.</a:t>
            </a:r>
          </a:p>
          <a:p>
            <a:pPr marL="170558" indent="-170558">
              <a:buFont typeface="Arial" panose="020B0604020202020204" pitchFamily="34" charset="0"/>
              <a:buChar char="•"/>
            </a:pPr>
            <a:r>
              <a:rPr lang="en-AU" dirty="0"/>
              <a:t>Aboriginal and Torres Strait Islander corporations can operate nationally - they are not limited to the state or territory in which they are registered</a:t>
            </a:r>
          </a:p>
          <a:p>
            <a:pPr marL="170558" indent="-170558">
              <a:buFont typeface="Arial" panose="020B0604020202020204" pitchFamily="34" charset="0"/>
              <a:buChar char="•"/>
            </a:pPr>
            <a:r>
              <a:rPr lang="en-AU" dirty="0"/>
              <a:t>It is free to register as an Aboriginal and Torres Strait Islander corporation.</a:t>
            </a:r>
          </a:p>
          <a:p>
            <a:pPr marL="170558" indent="-170558">
              <a:buFont typeface="Arial" panose="020B0604020202020204" pitchFamily="34" charset="0"/>
              <a:buChar char="•"/>
            </a:pPr>
            <a:r>
              <a:rPr lang="en-AU" dirty="0"/>
              <a:t>In some cases, corporations may be exempted from annual reporting.</a:t>
            </a:r>
          </a:p>
          <a:p>
            <a:pPr marL="170558" indent="-170558">
              <a:buFont typeface="Arial" panose="020B0604020202020204" pitchFamily="34" charset="0"/>
              <a:buChar char="•"/>
            </a:pPr>
            <a:r>
              <a:rPr lang="en-AU" dirty="0"/>
              <a:t>The corporation's profits can be distributed to members registered corporations can access ORIC's advice, support and services.</a:t>
            </a:r>
          </a:p>
          <a:p>
            <a:pPr marL="170558" indent="-170558">
              <a:buFont typeface="Arial" panose="020B0604020202020204" pitchFamily="34" charset="0"/>
              <a:buChar char="•"/>
            </a:pPr>
            <a:r>
              <a:rPr lang="en-AU" dirty="0"/>
              <a:t>For more information - </a:t>
            </a:r>
            <a:r>
              <a:rPr lang="en-AU" dirty="0">
                <a:hlinkClick r:id="rId3"/>
              </a:rPr>
              <a:t>http://www.oric.gov.au/start-corporation/registration-options</a:t>
            </a:r>
            <a:endParaRPr lang="en-AU" dirty="0"/>
          </a:p>
          <a:p>
            <a:endParaRPr lang="en-AU" b="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0179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0325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558" indent="-170558">
              <a:buFont typeface="Arial" panose="020B0604020202020204" pitchFamily="34" charset="0"/>
              <a:buChar char="•"/>
            </a:pPr>
            <a:r>
              <a:rPr lang="en-AU" dirty="0"/>
              <a:t>The easiest way to achieve this is to purchase an off the shelf cashbook product which has an agribusiness focus. Examples are Cashbook Platinum, Agrimaster and Cashmanager. Other more common products can also suffice such as Xero and MYOB.</a:t>
            </a:r>
          </a:p>
          <a:p>
            <a:pPr marL="170558" indent="-170558">
              <a:buFont typeface="Arial" panose="020B0604020202020204" pitchFamily="34" charset="0"/>
              <a:buChar char="•"/>
            </a:pPr>
            <a:r>
              <a:rPr lang="en-AU" dirty="0"/>
              <a:t>Have an accountant help set the program up and ensure it is capable to printing management reports as well as tax report.</a:t>
            </a:r>
          </a:p>
          <a:p>
            <a:pPr marL="170558" indent="-170558">
              <a:buFont typeface="Arial" panose="020B0604020202020204" pitchFamily="34" charset="0"/>
              <a:buChar char="•"/>
            </a:pPr>
            <a:r>
              <a:rPr lang="en-AU" dirty="0"/>
              <a:t>Agricultural businesses often have variable production windows. For example crops and livestock typically run12 to 18 months. For dairies their production window is day by day. The business monitoring needs to reflet this.</a:t>
            </a:r>
          </a:p>
          <a:p>
            <a:pPr marL="170558" indent="-170558">
              <a:buFont typeface="Arial" panose="020B0604020202020204" pitchFamily="34" charset="0"/>
              <a:buChar char="•"/>
            </a:pPr>
            <a:r>
              <a:rPr lang="en-AU" dirty="0"/>
              <a:t>We go into financial reporting in more detail later in this presentation but if necessary seek assistance and training from your accountant on interpreting the reports.</a:t>
            </a:r>
          </a:p>
          <a:p>
            <a:endParaRPr lang="en-AU"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0FA9EE-5708-4072-9F93-EDCF06EDCDF2}" type="slidenum">
              <a:rPr kumimoji="0" lang="en-AU"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AU"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76162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u="sng" baseline="0">
                <a:solidFill>
                  <a:schemeClr val="accent5">
                    <a:lumMod val="50000"/>
                  </a:schemeClr>
                </a:solidFill>
                <a:uFill>
                  <a:solidFill>
                    <a:srgbClr val="92D050"/>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lumMod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5" name="Footer Placeholder 4"/>
          <p:cNvSpPr>
            <a:spLocks noGrp="1"/>
          </p:cNvSpPr>
          <p:nvPr>
            <p:ph type="ftr" sz="quarter" idx="11"/>
          </p:nvPr>
        </p:nvSpPr>
        <p:spPr>
          <a:xfrm>
            <a:off x="676422" y="6410374"/>
            <a:ext cx="4114800" cy="365125"/>
          </a:xfrm>
          <a:blipFill>
            <a:blip r:embed="rId2"/>
            <a:stretch>
              <a:fillRect/>
            </a:stretch>
          </a:blipFill>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55058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80B44AA7-D384-4CD4-B234-E4449B0B9321}"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750385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baseline="0">
                <a:solidFill>
                  <a:srgbClr val="002060"/>
                </a:solidFill>
                <a:latin typeface="Open Sans Light" panose="020B0306030504020204" pitchFamily="34" charset="0"/>
              </a:defRPr>
            </a:lvl1pPr>
          </a:lstStyle>
          <a:p>
            <a:r>
              <a:rPr lang="en-US" dirty="0"/>
              <a:t>Click to edit Master title style</a:t>
            </a:r>
            <a:endParaRPr lang="en-AU" dirty="0"/>
          </a:p>
        </p:txBody>
      </p:sp>
      <p:sp>
        <p:nvSpPr>
          <p:cNvPr id="3" name="Vertical Text Placeholder 2"/>
          <p:cNvSpPr>
            <a:spLocks noGrp="1"/>
          </p:cNvSpPr>
          <p:nvPr>
            <p:ph type="body" orient="vert" idx="1"/>
          </p:nvPr>
        </p:nvSpPr>
        <p:spPr>
          <a:xfrm>
            <a:off x="838200" y="365125"/>
            <a:ext cx="7734300" cy="5811838"/>
          </a:xfrm>
        </p:spPr>
        <p:txBody>
          <a:bodyPr vert="eaVert"/>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4A995627-0F94-4466-892C-EEF3C12DADFD}"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59042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Tx/>
              <a:buBlip>
                <a:blip r:embed="rId2"/>
              </a:buBlip>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1"/>
          </p:nvPr>
        </p:nvSpPr>
        <p:spPr>
          <a:xfrm>
            <a:off x="7239000" y="6333951"/>
            <a:ext cx="4114800" cy="365125"/>
          </a:xfrm>
          <a:blipFill>
            <a:blip r:embed="rId3"/>
            <a:stretch>
              <a:fillRect/>
            </a:stretch>
          </a:blipFill>
        </p:spPr>
        <p:txBody>
          <a:bodyPr/>
          <a:lstStyle/>
          <a:p>
            <a:endParaRPr lang="en-AU" dirty="0"/>
          </a:p>
        </p:txBody>
      </p:sp>
      <p:sp>
        <p:nvSpPr>
          <p:cNvPr id="6" name="Slide Number Placeholder 5"/>
          <p:cNvSpPr>
            <a:spLocks noGrp="1"/>
          </p:cNvSpPr>
          <p:nvPr>
            <p:ph type="sldNum" sz="quarter" idx="12"/>
          </p:nvPr>
        </p:nvSpPr>
        <p:spPr>
          <a:xfrm>
            <a:off x="838200" y="6333952"/>
            <a:ext cx="2743200" cy="365125"/>
          </a:xfrm>
        </p:spPr>
        <p:txBody>
          <a:bodyPr/>
          <a:lstStyle>
            <a:lvl1pPr algn="l">
              <a:defRPr/>
            </a:lvl1pPr>
          </a:lstStyle>
          <a:p>
            <a:fld id="{9407FF6F-ABF6-486E-AAC8-9E1D5B4A7407}" type="slidenum">
              <a:rPr lang="en-AU" smtClean="0"/>
              <a:pPr/>
              <a:t>‹#›</a:t>
            </a:fld>
            <a:endParaRPr lang="en-AU" dirty="0"/>
          </a:p>
        </p:txBody>
      </p:sp>
      <p:sp>
        <p:nvSpPr>
          <p:cNvPr id="4" name="Title 3"/>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82202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u="sng" baseline="0">
                <a:solidFill>
                  <a:schemeClr val="accent5">
                    <a:lumMod val="50000"/>
                  </a:schemeClr>
                </a:solidFill>
                <a:uFill>
                  <a:solidFill>
                    <a:schemeClr val="accent6"/>
                  </a:solidFill>
                </a:u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8279830-C08B-49E4-9ED9-C6A14721B534}" type="datetime1">
              <a:rPr lang="en-AU" smtClean="0"/>
              <a:t>10/04/2018</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03223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sz="half" idx="1"/>
          </p:nvPr>
        </p:nvSpPr>
        <p:spPr>
          <a:xfrm>
            <a:off x="838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p:nvPr>
        </p:nvSpPr>
        <p:spPr>
          <a:xfrm>
            <a:off x="6172200" y="1825625"/>
            <a:ext cx="5181600" cy="435133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p:cNvSpPr>
            <a:spLocks noGrp="1"/>
          </p:cNvSpPr>
          <p:nvPr>
            <p:ph type="dt" sz="half" idx="10"/>
          </p:nvPr>
        </p:nvSpPr>
        <p:spPr/>
        <p:txBody>
          <a:bodyPr/>
          <a:lstStyle/>
          <a:p>
            <a:fld id="{BBDA3410-71FE-47E9-A54B-559E22BD5E9F}"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106569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baseline="0">
                <a:solidFill>
                  <a:schemeClr val="accent5">
                    <a:lumMod val="50000"/>
                  </a:schemeClr>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p:cNvSpPr>
            <a:spLocks noGrp="1"/>
          </p:cNvSpPr>
          <p:nvPr>
            <p:ph type="dt" sz="half" idx="10"/>
          </p:nvPr>
        </p:nvSpPr>
        <p:spPr/>
        <p:txBody>
          <a:bodyPr/>
          <a:lstStyle/>
          <a:p>
            <a:fld id="{DCA96E6C-BF0B-43E6-B0B9-A3E490DE9F29}" type="datetime1">
              <a:rPr lang="en-AU" smtClean="0"/>
              <a:t>10/04/2018</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246050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Date Placeholder 2"/>
          <p:cNvSpPr>
            <a:spLocks noGrp="1"/>
          </p:cNvSpPr>
          <p:nvPr>
            <p:ph type="dt" sz="half" idx="10"/>
          </p:nvPr>
        </p:nvSpPr>
        <p:spPr/>
        <p:txBody>
          <a:bodyPr/>
          <a:lstStyle/>
          <a:p>
            <a:fld id="{7A61FB49-3382-4345-81AB-A3B876164FA4}" type="datetime1">
              <a:rPr lang="en-AU" smtClean="0"/>
              <a:t>10/04/2018</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4005069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20AD87D1-5144-47C2-8B13-DA333F5E3698}" type="datetime1">
              <a:rPr lang="en-AU" smtClean="0"/>
              <a:pPr/>
              <a:t>10/04/2018</a:t>
            </a:fld>
            <a:endParaRPr lang="en-AU" dirty="0"/>
          </a:p>
        </p:txBody>
      </p:sp>
      <p:sp>
        <p:nvSpPr>
          <p:cNvPr id="3" name="Footer Placeholder 2"/>
          <p:cNvSpPr>
            <a:spLocks noGrp="1"/>
          </p:cNvSpPr>
          <p:nvPr>
            <p:ph type="ftr" sz="quarter" idx="11"/>
          </p:nvPr>
        </p:nvSpPr>
        <p:spPr/>
        <p:txBody>
          <a:bodyPr/>
          <a:lstStyle>
            <a:lvl1pPr>
              <a:defRPr>
                <a:solidFill>
                  <a:srgbClr val="002060"/>
                </a:solidFill>
                <a:latin typeface="Open Sans" panose="020B0606030504020204" pitchFamily="34" charset="0"/>
                <a:ea typeface="Open Sans" panose="020B0606030504020204" pitchFamily="34" charset="0"/>
                <a:cs typeface="Open Sans" panose="020B0606030504020204" pitchFamily="34" charset="0"/>
              </a:defRPr>
            </a:lvl1pPr>
          </a:lstStyle>
          <a:p>
            <a:endParaRPr lang="en-AU" dirty="0"/>
          </a:p>
        </p:txBody>
      </p:sp>
      <p:sp>
        <p:nvSpPr>
          <p:cNvPr id="4" name="Slide Number Placeholder 3"/>
          <p:cNvSpPr>
            <a:spLocks noGrp="1"/>
          </p:cNvSpPr>
          <p:nvPr>
            <p:ph type="sldNum" sz="quarter" idx="12"/>
          </p:nvPr>
        </p:nvSpPr>
        <p:spPr/>
        <p:txBody>
          <a:bodyPr/>
          <a:lstStyle>
            <a:lvl1pPr>
              <a:defRPr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fld id="{9407FF6F-ABF6-486E-AAC8-9E1D5B4A7407}" type="slidenum">
              <a:rPr lang="en-AU" smtClean="0"/>
              <a:pPr/>
              <a:t>‹#›</a:t>
            </a:fld>
            <a:endParaRPr lang="en-AU" dirty="0"/>
          </a:p>
        </p:txBody>
      </p:sp>
    </p:spTree>
    <p:extLst>
      <p:ext uri="{BB962C8B-B14F-4D97-AF65-F5344CB8AC3E}">
        <p14:creationId xmlns:p14="http://schemas.microsoft.com/office/powerpoint/2010/main" val="2093246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Content Placeholder 2"/>
          <p:cNvSpPr>
            <a:spLocks noGrp="1"/>
          </p:cNvSpPr>
          <p:nvPr>
            <p:ph idx="1"/>
          </p:nvPr>
        </p:nvSpPr>
        <p:spPr>
          <a:xfrm>
            <a:off x="5183188" y="987425"/>
            <a:ext cx="6172200" cy="4873625"/>
          </a:xfrm>
        </p:spPr>
        <p:txBody>
          <a:bodyPr/>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a:defRPr sz="28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2pPr>
            <a:lvl3pPr>
              <a:defRPr sz="24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3pPr>
            <a:lvl4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4pPr>
            <a:lvl5pPr>
              <a:defRPr sz="20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8AB11C5-7E3B-46D8-8F48-97B2F0B85080}"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157662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AU"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baseline="0">
                <a:solidFill>
                  <a:srgbClr val="002060"/>
                </a:solidFill>
                <a:latin typeface="Open Sans Light" panose="020B0306030504020204" pitchFamily="34" charset="0"/>
                <a:ea typeface="Open Sans" panose="020B0606030504020204" pitchFamily="34" charset="0"/>
                <a:cs typeface="Open Sans" panose="020B06060305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66602BE-13FE-4F79-B718-75A3BFFE3878}" type="datetime1">
              <a:rPr lang="en-AU" smtClean="0"/>
              <a:t>10/04/2018</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9407FF6F-ABF6-486E-AAC8-9E1D5B4A7407}" type="slidenum">
              <a:rPr lang="en-AU" smtClean="0"/>
              <a:t>‹#›</a:t>
            </a:fld>
            <a:endParaRPr lang="en-AU" dirty="0"/>
          </a:p>
        </p:txBody>
      </p:sp>
    </p:spTree>
    <p:extLst>
      <p:ext uri="{BB962C8B-B14F-4D97-AF65-F5344CB8AC3E}">
        <p14:creationId xmlns:p14="http://schemas.microsoft.com/office/powerpoint/2010/main" val="2421246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304DA-8F2F-463C-9AB6-8E1B90B98798}" type="datetime1">
              <a:rPr lang="en-AU" smtClean="0"/>
              <a:t>10/04/2018</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7FF6F-ABF6-486E-AAC8-9E1D5B4A7407}" type="slidenum">
              <a:rPr lang="en-AU" smtClean="0"/>
              <a:t>‹#›</a:t>
            </a:fld>
            <a:endParaRPr lang="en-AU" dirty="0"/>
          </a:p>
        </p:txBody>
      </p:sp>
    </p:spTree>
    <p:extLst>
      <p:ext uri="{BB962C8B-B14F-4D97-AF65-F5344CB8AC3E}">
        <p14:creationId xmlns:p14="http://schemas.microsoft.com/office/powerpoint/2010/main" val="1145619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baseline="0">
          <a:solidFill>
            <a:srgbClr val="002060"/>
          </a:solidFill>
          <a:latin typeface="Open Sans Light" panose="020B0306030504020204" pitchFamily="34" charset="0"/>
          <a:ea typeface="+mj-ea"/>
          <a:cs typeface="+mj-cs"/>
        </a:defRPr>
      </a:lvl1pPr>
    </p:titleStyle>
    <p:bodyStyle>
      <a:lvl1pPr marL="228600" indent="-228600" algn="l" defTabSz="914400" rtl="0" eaLnBrk="1" latinLnBrk="0" hangingPunct="1">
        <a:lnSpc>
          <a:spcPct val="90000"/>
        </a:lnSpc>
        <a:spcBef>
          <a:spcPts val="1000"/>
        </a:spcBef>
        <a:buFontTx/>
        <a:buBlip>
          <a:blip r:embed="rId13"/>
        </a:buBlip>
        <a:defRPr sz="2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Tx/>
        <a:buBlip>
          <a:blip r:embed="rId13"/>
        </a:buBlip>
        <a:defRPr sz="24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Tx/>
        <a:buBlip>
          <a:blip r:embed="rId13"/>
        </a:buBlip>
        <a:defRPr sz="20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Tx/>
        <a:buBlip>
          <a:blip r:embed="rId13"/>
        </a:buBlip>
        <a:defRPr sz="1800" kern="1200">
          <a:solidFill>
            <a:srgbClr val="002060"/>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goo.gl/KMzdH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Business Planning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9159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Business Structuring</a:t>
            </a:r>
          </a:p>
          <a:p>
            <a:pPr lvl="2">
              <a:buFont typeface="Courier New" panose="02070309020205020404" pitchFamily="49" charset="0"/>
              <a:buChar char="o"/>
            </a:pPr>
            <a:r>
              <a:rPr lang="en-AU" dirty="0"/>
              <a:t>Another common structure in community owned indigenous businesses is CATSI registration. </a:t>
            </a:r>
          </a:p>
          <a:p>
            <a:pPr lvl="2">
              <a:buFont typeface="Courier New" panose="02070309020205020404" pitchFamily="49" charset="0"/>
              <a:buChar char="o"/>
            </a:pPr>
            <a:r>
              <a:rPr lang="en-AU" dirty="0"/>
              <a:t>This is a type of entity specifically tailored to indigenous communities. Benefits detailed on notes:</a:t>
            </a:r>
          </a:p>
          <a:p>
            <a:pPr lvl="3"/>
            <a:endParaRPr lang="en-AU" dirty="0"/>
          </a:p>
          <a:p>
            <a:pPr lvl="3"/>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5205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Goals</a:t>
            </a:r>
          </a:p>
          <a:p>
            <a:pPr lvl="2">
              <a:buFont typeface="Courier New" panose="02070309020205020404" pitchFamily="49" charset="0"/>
              <a:buChar char="o"/>
            </a:pPr>
            <a:r>
              <a:rPr lang="en-AU" dirty="0"/>
              <a:t>Goals are something that are important but can be hard to define. Goals are important as running a business without something to aim for is a pointless exercise. There are a couple of techniques that can make this process more relevant.</a:t>
            </a:r>
          </a:p>
          <a:p>
            <a:pPr lvl="2">
              <a:buFont typeface="Courier New" panose="02070309020205020404" pitchFamily="49" charset="0"/>
              <a:buChar char="o"/>
            </a:pPr>
            <a:r>
              <a:rPr lang="en-AU" dirty="0"/>
              <a:t>The first is to picture yourself on your country or in your business and thinking what it will look like in five or ten years. Who will be there with you? What business will be operating? What will be different to today.</a:t>
            </a:r>
          </a:p>
          <a:p>
            <a:pPr lvl="2">
              <a:buFont typeface="Courier New" panose="02070309020205020404" pitchFamily="49" charset="0"/>
              <a:buChar char="o"/>
            </a:pPr>
            <a:r>
              <a:rPr lang="en-AU" dirty="0"/>
              <a:t>You can make a note of these differences and then turn them into SMART goals.</a:t>
            </a:r>
          </a:p>
          <a:p>
            <a:pPr lvl="2"/>
            <a:endParaRPr lang="en-AU" dirty="0"/>
          </a:p>
          <a:p>
            <a:pPr lvl="3"/>
            <a:endParaRPr lang="en-AU" dirty="0"/>
          </a:p>
          <a:p>
            <a:pPr lvl="3"/>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3522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Goals</a:t>
            </a:r>
          </a:p>
          <a:p>
            <a:pPr lvl="2">
              <a:buFont typeface="Courier New" panose="02070309020205020404" pitchFamily="49" charset="0"/>
              <a:buChar char="o"/>
            </a:pPr>
            <a:r>
              <a:rPr lang="en-AU" dirty="0"/>
              <a:t>SMART is an acronym for;</a:t>
            </a:r>
          </a:p>
          <a:p>
            <a:pPr lvl="3">
              <a:buFont typeface="Arial" panose="020B0604020202020204" pitchFamily="34" charset="0"/>
              <a:buChar char="•"/>
            </a:pPr>
            <a:r>
              <a:rPr lang="en-AU" dirty="0"/>
              <a:t>Specific – no motherhood statements like “start a business”. “Start a new cattle trading business based at Kyogle” is better.</a:t>
            </a:r>
          </a:p>
          <a:p>
            <a:pPr lvl="3">
              <a:buFont typeface="Arial" panose="020B0604020202020204" pitchFamily="34" charset="0"/>
              <a:buChar char="•"/>
            </a:pPr>
            <a:r>
              <a:rPr lang="en-AU" dirty="0"/>
              <a:t>Measurable – “improving sales” is not measureable. Improving wheat income by 5% is.</a:t>
            </a:r>
          </a:p>
          <a:p>
            <a:pPr lvl="3">
              <a:buFont typeface="Arial" panose="020B0604020202020204" pitchFamily="34" charset="0"/>
              <a:buChar char="•"/>
            </a:pPr>
            <a:r>
              <a:rPr lang="en-AU" dirty="0"/>
              <a:t>Attainable – be realistic about what is achievable. </a:t>
            </a:r>
          </a:p>
          <a:p>
            <a:pPr lvl="3">
              <a:buFont typeface="Arial" panose="020B0604020202020204" pitchFamily="34" charset="0"/>
              <a:buChar char="•"/>
            </a:pPr>
            <a:r>
              <a:rPr lang="en-AU" dirty="0"/>
              <a:t>Relevant – must be relevant to you business.</a:t>
            </a:r>
          </a:p>
          <a:p>
            <a:pPr lvl="3">
              <a:buFont typeface="Arial" panose="020B0604020202020204" pitchFamily="34" charset="0"/>
              <a:buChar char="•"/>
            </a:pPr>
            <a:r>
              <a:rPr lang="en-AU" dirty="0"/>
              <a:t>Timely – set dates and don’t let timeframes drift</a:t>
            </a:r>
          </a:p>
          <a:p>
            <a:pPr lvl="3"/>
            <a:endParaRPr lang="en-AU" dirty="0"/>
          </a:p>
          <a:p>
            <a:pPr lvl="2"/>
            <a:r>
              <a:rPr lang="en-AU" dirty="0"/>
              <a:t>You don’t need pages of complex goals. Its more important to a small number that are relevant to your business.</a:t>
            </a:r>
          </a:p>
          <a:p>
            <a:pPr lvl="2"/>
            <a:endParaRPr lang="en-AU" dirty="0"/>
          </a:p>
          <a:p>
            <a:pPr lvl="3"/>
            <a:endParaRPr lang="en-AU" dirty="0"/>
          </a:p>
          <a:p>
            <a:pPr lvl="3"/>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6002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Financial Analysis and Reporting</a:t>
            </a:r>
          </a:p>
          <a:p>
            <a:pPr lvl="2">
              <a:buFont typeface="Courier New" panose="02070309020205020404" pitchFamily="49" charset="0"/>
              <a:buChar char="o"/>
            </a:pPr>
            <a:r>
              <a:rPr lang="en-AU" dirty="0"/>
              <a:t>Preparing and interpreting financial reports is a core skill of every business manager.</a:t>
            </a:r>
          </a:p>
          <a:p>
            <a:pPr lvl="2">
              <a:buFont typeface="Courier New" panose="02070309020205020404" pitchFamily="49" charset="0"/>
              <a:buChar char="o"/>
            </a:pPr>
            <a:r>
              <a:rPr lang="en-AU" dirty="0"/>
              <a:t>Use an off the shelf cashbook product. </a:t>
            </a:r>
          </a:p>
          <a:p>
            <a:pPr lvl="2">
              <a:buFont typeface="Courier New" panose="02070309020205020404" pitchFamily="49" charset="0"/>
              <a:buChar char="o"/>
            </a:pPr>
            <a:r>
              <a:rPr lang="en-AU" dirty="0"/>
              <a:t>Have an accountant help set the program up.</a:t>
            </a:r>
          </a:p>
          <a:p>
            <a:pPr lvl="2">
              <a:buFont typeface="Courier New" panose="02070309020205020404" pitchFamily="49" charset="0"/>
              <a:buChar char="o"/>
            </a:pPr>
            <a:r>
              <a:rPr lang="en-AU" dirty="0"/>
              <a:t>Use a planning window that suits the enterprises.</a:t>
            </a:r>
          </a:p>
          <a:p>
            <a:pPr lvl="2">
              <a:buFont typeface="Courier New" panose="02070309020205020404" pitchFamily="49" charset="0"/>
              <a:buChar char="o"/>
            </a:pPr>
            <a:r>
              <a:rPr lang="en-AU" dirty="0"/>
              <a:t>Seek assistance and training from your accountant on interpreting the reports.</a:t>
            </a:r>
          </a:p>
          <a:p>
            <a:pPr lvl="2"/>
            <a:endParaRPr lang="en-AU" dirty="0"/>
          </a:p>
          <a:p>
            <a:pPr lvl="3"/>
            <a:endParaRPr lang="en-AU" dirty="0"/>
          </a:p>
          <a:p>
            <a:pPr lvl="3"/>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5914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Financing</a:t>
            </a:r>
          </a:p>
          <a:p>
            <a:pPr lvl="2">
              <a:buFont typeface="Courier New" panose="02070309020205020404" pitchFamily="49" charset="0"/>
              <a:buChar char="o"/>
            </a:pPr>
            <a:r>
              <a:rPr lang="en-AU" dirty="0"/>
              <a:t>Having sufficient capital to start a new agribusiness is rare and its likely additional funding will need to come from an outside source.</a:t>
            </a:r>
          </a:p>
          <a:p>
            <a:pPr lvl="2">
              <a:buFont typeface="Courier New" panose="02070309020205020404" pitchFamily="49" charset="0"/>
              <a:buChar char="o"/>
            </a:pPr>
            <a:r>
              <a:rPr lang="en-AU" dirty="0"/>
              <a:t>Common sources of funding are;</a:t>
            </a:r>
          </a:p>
          <a:p>
            <a:pPr lvl="3">
              <a:buFont typeface="Arial" panose="020B0604020202020204" pitchFamily="34" charset="0"/>
              <a:buChar char="•"/>
            </a:pPr>
            <a:r>
              <a:rPr lang="en-AU" dirty="0"/>
              <a:t>Bank debt – traditional lenders e.g. NAB, CBA, Westpac, ANZ;</a:t>
            </a:r>
          </a:p>
          <a:p>
            <a:pPr lvl="3">
              <a:buFont typeface="Arial" panose="020B0604020202020204" pitchFamily="34" charset="0"/>
              <a:buChar char="•"/>
            </a:pPr>
            <a:r>
              <a:rPr lang="en-AU" dirty="0"/>
              <a:t>Bank debt – non-traditional e.g. Indigenous Business Australia, SEFA;</a:t>
            </a:r>
          </a:p>
          <a:p>
            <a:pPr lvl="3">
              <a:buFont typeface="Arial" panose="020B0604020202020204" pitchFamily="34" charset="0"/>
              <a:buChar char="•"/>
            </a:pPr>
            <a:r>
              <a:rPr lang="en-AU" dirty="0"/>
              <a:t>Associated entities/equity partners/joint ventures;</a:t>
            </a:r>
          </a:p>
          <a:p>
            <a:pPr lvl="3">
              <a:buFont typeface="Arial" panose="020B0604020202020204" pitchFamily="34" charset="0"/>
              <a:buChar char="•"/>
            </a:pPr>
            <a:r>
              <a:rPr lang="en-AU" dirty="0"/>
              <a:t>Government grants;</a:t>
            </a:r>
          </a:p>
          <a:p>
            <a:pPr lvl="3">
              <a:buFont typeface="Arial" panose="020B0604020202020204" pitchFamily="34" charset="0"/>
              <a:buChar char="•"/>
            </a:pPr>
            <a:r>
              <a:rPr lang="en-AU" dirty="0"/>
              <a:t>Philanthropic donations.</a:t>
            </a:r>
          </a:p>
          <a:p>
            <a:pPr lvl="3"/>
            <a:endParaRPr lang="en-AU" dirty="0"/>
          </a:p>
          <a:p>
            <a:pPr lvl="2"/>
            <a:endParaRPr lang="en-AU" dirty="0"/>
          </a:p>
          <a:p>
            <a:pPr lvl="3"/>
            <a:endParaRPr lang="en-AU" dirty="0"/>
          </a:p>
          <a:p>
            <a:pPr lvl="3"/>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4379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Financing</a:t>
            </a:r>
          </a:p>
          <a:p>
            <a:pPr lvl="2">
              <a:buFont typeface="Courier New" panose="02070309020205020404" pitchFamily="49" charset="0"/>
              <a:buChar char="o"/>
            </a:pPr>
            <a:r>
              <a:rPr lang="en-AU" dirty="0"/>
              <a:t>Not all of these financing options are commonly available and access to funding will depend on;</a:t>
            </a:r>
          </a:p>
          <a:p>
            <a:pPr lvl="3">
              <a:buFont typeface="Arial" panose="020B0604020202020204" pitchFamily="34" charset="0"/>
              <a:buChar char="•"/>
            </a:pPr>
            <a:r>
              <a:rPr lang="en-AU" dirty="0"/>
              <a:t>Trading history (if any);</a:t>
            </a:r>
          </a:p>
          <a:p>
            <a:pPr lvl="3">
              <a:buFont typeface="Arial" panose="020B0604020202020204" pitchFamily="34" charset="0"/>
              <a:buChar char="•"/>
            </a:pPr>
            <a:r>
              <a:rPr lang="en-AU" dirty="0"/>
              <a:t>Credit history;</a:t>
            </a:r>
          </a:p>
          <a:p>
            <a:pPr lvl="3">
              <a:buFont typeface="Arial" panose="020B0604020202020204" pitchFamily="34" charset="0"/>
              <a:buChar char="•"/>
            </a:pPr>
            <a:r>
              <a:rPr lang="en-AU" dirty="0"/>
              <a:t>Professional business planning and forecasting provided;</a:t>
            </a:r>
          </a:p>
          <a:p>
            <a:pPr lvl="3">
              <a:buFont typeface="Arial" panose="020B0604020202020204" pitchFamily="34" charset="0"/>
              <a:buChar char="•"/>
            </a:pPr>
            <a:r>
              <a:rPr lang="en-AU" dirty="0"/>
              <a:t>Security offered;</a:t>
            </a:r>
          </a:p>
          <a:p>
            <a:pPr lvl="3">
              <a:buFont typeface="Arial" panose="020B0604020202020204" pitchFamily="34" charset="0"/>
              <a:buChar char="•"/>
            </a:pPr>
            <a:r>
              <a:rPr lang="en-AU" dirty="0"/>
              <a:t>Amount requested;</a:t>
            </a:r>
          </a:p>
          <a:p>
            <a:pPr lvl="3">
              <a:buFont typeface="Arial" panose="020B0604020202020204" pitchFamily="34" charset="0"/>
              <a:buChar char="•"/>
            </a:pPr>
            <a:r>
              <a:rPr lang="en-AU" dirty="0"/>
              <a:t>Management knowledge, expertise and qualifications;</a:t>
            </a:r>
          </a:p>
          <a:p>
            <a:pPr lvl="3">
              <a:buFont typeface="Arial" panose="020B0604020202020204" pitchFamily="34" charset="0"/>
              <a:buChar char="•"/>
            </a:pPr>
            <a:r>
              <a:rPr lang="en-AU" dirty="0"/>
              <a:t>Good communication with lender;</a:t>
            </a:r>
          </a:p>
          <a:p>
            <a:pPr lvl="3">
              <a:buFont typeface="Arial" panose="020B0604020202020204" pitchFamily="34" charset="0"/>
              <a:buChar char="•"/>
            </a:pPr>
            <a:r>
              <a:rPr lang="en-AU" dirty="0"/>
              <a:t>Physical attributes of business;</a:t>
            </a:r>
          </a:p>
          <a:p>
            <a:pPr lvl="3">
              <a:buFont typeface="Arial" panose="020B0604020202020204" pitchFamily="34" charset="0"/>
              <a:buChar char="•"/>
            </a:pPr>
            <a:r>
              <a:rPr lang="en-AU" dirty="0"/>
              <a:t>Presentation of business and personnel.</a:t>
            </a:r>
          </a:p>
          <a:p>
            <a:pPr lvl="3"/>
            <a:endParaRPr lang="en-AU" dirty="0"/>
          </a:p>
          <a:p>
            <a:pPr lvl="2"/>
            <a:endParaRPr lang="en-AU" dirty="0"/>
          </a:p>
          <a:p>
            <a:pPr lvl="3"/>
            <a:endParaRPr lang="en-AU" dirty="0"/>
          </a:p>
          <a:p>
            <a:pPr lvl="3"/>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8423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Courier New" panose="02070309020205020404" pitchFamily="49" charset="0"/>
              <a:buChar char="o"/>
            </a:pPr>
            <a:r>
              <a:rPr lang="en-AU" dirty="0"/>
              <a:t>Financing</a:t>
            </a:r>
          </a:p>
          <a:p>
            <a:pPr lvl="2">
              <a:buFont typeface="Arial" panose="020B0604020202020204" pitchFamily="34" charset="0"/>
              <a:buChar char="•"/>
            </a:pPr>
            <a:r>
              <a:rPr lang="en-AU" dirty="0"/>
              <a:t>Its not uncommon for businesses to shy away from third party financing but doing so can limit the speed at which a business achieve enough scale to become viable.</a:t>
            </a:r>
          </a:p>
          <a:p>
            <a:pPr lvl="2">
              <a:buFont typeface="Arial" panose="020B0604020202020204" pitchFamily="34" charset="0"/>
              <a:buChar char="•"/>
            </a:pPr>
            <a:r>
              <a:rPr lang="en-AU" dirty="0"/>
              <a:t>A common example is with breeding stock. The tendency is to breed replacements rather than buy them. However this severely impact income and increase costs, to the point that it renders the business unviable.</a:t>
            </a:r>
          </a:p>
          <a:p>
            <a:pPr lvl="2">
              <a:buFont typeface="Arial" panose="020B0604020202020204" pitchFamily="34" charset="0"/>
              <a:buChar char="•"/>
            </a:pPr>
            <a:r>
              <a:rPr lang="en-AU" dirty="0"/>
              <a:t>Which forms of funding are appropriate and whether they are used in the business should form part of the initial feasibility modelling. Depending on the nature of the business and the type of funding used the modelling can be complex. If in doubt about the use or modelling of external funding be sure to seek professional advice.</a:t>
            </a:r>
          </a:p>
          <a:p>
            <a:pPr lvl="2"/>
            <a:endParaRPr lang="en-AU" dirty="0"/>
          </a:p>
          <a:p>
            <a:pPr lvl="3"/>
            <a:endParaRPr lang="en-AU" dirty="0"/>
          </a:p>
          <a:p>
            <a:pPr lvl="3"/>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7280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lnSpcReduction="10000"/>
          </a:bodyPr>
          <a:lstStyle/>
          <a:p>
            <a:r>
              <a:rPr lang="en-AU" dirty="0"/>
              <a:t> Business Planning</a:t>
            </a:r>
          </a:p>
          <a:p>
            <a:pPr lvl="1">
              <a:buFont typeface="Arial" panose="020B0604020202020204" pitchFamily="34" charset="0"/>
              <a:buChar char="•"/>
            </a:pPr>
            <a:r>
              <a:rPr lang="en-AU" dirty="0"/>
              <a:t>By now you’ve established what it is you want to do. You’ve been through the feasibility process, have selected the best option and have a clear picture of what the business will look like.</a:t>
            </a:r>
          </a:p>
          <a:p>
            <a:pPr lvl="1">
              <a:buFont typeface="Arial" panose="020B0604020202020204" pitchFamily="34" charset="0"/>
              <a:buChar char="•"/>
            </a:pPr>
            <a:r>
              <a:rPr lang="en-AU" dirty="0"/>
              <a:t>The next step is to put together a plan that provides more specific information about the business and its operations. </a:t>
            </a:r>
          </a:p>
          <a:p>
            <a:pPr lvl="1">
              <a:buFont typeface="Arial" panose="020B0604020202020204" pitchFamily="34" charset="0"/>
              <a:buChar char="•"/>
            </a:pPr>
            <a:r>
              <a:rPr lang="en-AU" dirty="0"/>
              <a:t>The plan is important for a number of reasons;</a:t>
            </a:r>
          </a:p>
          <a:p>
            <a:pPr lvl="2">
              <a:buFont typeface="Courier New" panose="02070309020205020404" pitchFamily="49" charset="0"/>
              <a:buChar char="o"/>
            </a:pPr>
            <a:r>
              <a:rPr lang="en-AU" dirty="0"/>
              <a:t>It provides reference that guides ongoing decision making;</a:t>
            </a:r>
          </a:p>
          <a:p>
            <a:pPr lvl="2">
              <a:buFont typeface="Courier New" panose="02070309020205020404" pitchFamily="49" charset="0"/>
              <a:buChar char="o"/>
            </a:pPr>
            <a:r>
              <a:rPr lang="en-AU" dirty="0"/>
              <a:t>It communicates clearly to everybody involved in the business how the business operates and what its objective are.</a:t>
            </a:r>
          </a:p>
          <a:p>
            <a:pPr lvl="2">
              <a:buFont typeface="Courier New" panose="02070309020205020404" pitchFamily="49" charset="0"/>
              <a:buChar char="o"/>
            </a:pPr>
            <a:r>
              <a:rPr lang="en-AU" dirty="0"/>
              <a:t>It provides a clear picture to third parties about your professionalism, governance and business direction. This is critical when dealing with banks, investors, business partners or government agencies.</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8872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a:t>
            </a:r>
          </a:p>
          <a:p>
            <a:pPr lvl="1">
              <a:buFont typeface="Arial" panose="020B0604020202020204" pitchFamily="34" charset="0"/>
              <a:buChar char="•"/>
            </a:pPr>
            <a:r>
              <a:rPr lang="en-AU" dirty="0"/>
              <a:t>Before writing the plan you will need to make some decisions about the business. Some of these will have been addressed in the feasibility stage or early planning, but others will require more thought and advice.</a:t>
            </a:r>
          </a:p>
          <a:p>
            <a:pPr lvl="1">
              <a:buFont typeface="Arial" panose="020B0604020202020204" pitchFamily="34" charset="0"/>
              <a:buChar char="•"/>
            </a:pPr>
            <a:r>
              <a:rPr lang="en-AU" dirty="0"/>
              <a:t>The key topics to address in the business plan include;</a:t>
            </a:r>
          </a:p>
          <a:p>
            <a:pPr lvl="1"/>
            <a:endParaRPr lang="en-AU" dirty="0"/>
          </a:p>
          <a:p>
            <a:pPr lvl="1"/>
            <a:endParaRPr lang="en-AU" dirty="0"/>
          </a:p>
          <a:p>
            <a:pPr lvl="1"/>
            <a:endParaRPr lang="en-AU" dirty="0"/>
          </a:p>
          <a:p>
            <a:pPr lvl="2"/>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6" name="Table 5"/>
          <p:cNvGraphicFramePr>
            <a:graphicFrameLocks noGrp="1"/>
          </p:cNvGraphicFramePr>
          <p:nvPr>
            <p:extLst/>
          </p:nvPr>
        </p:nvGraphicFramePr>
        <p:xfrm>
          <a:off x="1147088" y="4137239"/>
          <a:ext cx="8128000" cy="1412145"/>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1412145">
                <a:tc>
                  <a:txBody>
                    <a:bodyPr/>
                    <a:lstStyle/>
                    <a:p>
                      <a:pPr marL="1006475" marR="0" lvl="2" indent="-3429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AU" sz="2000" b="0" i="0" u="none" strike="noStrike" kern="1200" cap="none" spc="0" normalizeH="0" baseline="0" noProof="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Business profile</a:t>
                      </a:r>
                    </a:p>
                    <a:p>
                      <a:pPr marL="1006475" marR="0" lvl="2" indent="-3429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AU" sz="2000" b="0" i="0" u="none" strike="noStrike" kern="1200" cap="none" spc="0" normalizeH="0" baseline="0" noProof="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Goals</a:t>
                      </a:r>
                    </a:p>
                    <a:p>
                      <a:pPr marL="1006475" marR="0" lvl="2" indent="-3429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AU" sz="2000" b="0" i="0" u="none" strike="noStrike" kern="1200" cap="none" spc="0" normalizeH="0" baseline="0" noProof="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Operational plan</a:t>
                      </a:r>
                    </a:p>
                    <a:p>
                      <a:pPr marL="1006475" marR="0" lvl="2" indent="-3429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AU" sz="2000" b="0" i="0" u="none" strike="noStrike" kern="1200" cap="none" spc="0" normalizeH="0" baseline="0" noProof="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Market dynamics</a:t>
                      </a:r>
                    </a:p>
                  </a:txBody>
                  <a:tcPr>
                    <a:solidFill>
                      <a:schemeClr val="bg1"/>
                    </a:solidFill>
                  </a:tcPr>
                </a:tc>
                <a:tc>
                  <a:txBody>
                    <a:bodyPr/>
                    <a:lstStyle/>
                    <a:p>
                      <a:pPr marL="342900" indent="-342900">
                        <a:buFont typeface="Courier New" panose="02070309020205020404" pitchFamily="49" charset="0"/>
                        <a:buChar char="o"/>
                      </a:pPr>
                      <a:r>
                        <a:rPr kumimoji="0" lang="en-AU" sz="2000" b="0" i="0" u="none" strike="noStrike" kern="1200" cap="none" spc="0" normalizeH="0" baseline="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Management and people</a:t>
                      </a:r>
                    </a:p>
                    <a:p>
                      <a:pPr marL="342900" indent="-342900">
                        <a:buFont typeface="Courier New" panose="02070309020205020404" pitchFamily="49" charset="0"/>
                        <a:buChar char="o"/>
                      </a:pPr>
                      <a:r>
                        <a:rPr kumimoji="0" lang="en-AU" sz="2000" b="0" i="0" u="none" strike="noStrike" kern="1200" cap="none" spc="0" normalizeH="0" baseline="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Financial management </a:t>
                      </a:r>
                    </a:p>
                    <a:p>
                      <a:pPr marL="342900" indent="-342900">
                        <a:buFont typeface="Courier New" panose="02070309020205020404" pitchFamily="49" charset="0"/>
                        <a:buChar char="o"/>
                      </a:pPr>
                      <a:r>
                        <a:rPr kumimoji="0" lang="en-AU" sz="2000" b="0" i="0" u="none" strike="noStrike" kern="1200" cap="none" spc="0" normalizeH="0" baseline="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Financing</a:t>
                      </a:r>
                    </a:p>
                    <a:p>
                      <a:pPr marL="342900" indent="-342900">
                        <a:buFont typeface="Courier New" panose="02070309020205020404" pitchFamily="49" charset="0"/>
                        <a:buChar char="o"/>
                      </a:pPr>
                      <a:r>
                        <a:rPr kumimoji="0" lang="en-AU" sz="2000" b="0" i="0" u="none" strike="noStrike" kern="1200" cap="none" spc="0" normalizeH="0" baseline="0" dirty="0">
                          <a:ln>
                            <a:noFill/>
                          </a:ln>
                          <a:solidFill>
                            <a:srgbClr val="00206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Risk analysis</a:t>
                      </a:r>
                    </a:p>
                  </a:txBody>
                  <a:tcPr>
                    <a:solidFill>
                      <a:schemeClr val="bg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267560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There are many good business plan template online which will provide a good start. Most templates are set up for urban based business so they will need modifying for agribusinesses - </a:t>
            </a:r>
            <a:r>
              <a:rPr lang="en-AU" dirty="0">
                <a:hlinkClick r:id="rId2"/>
              </a:rPr>
              <a:t>https://goo.gl/KMzdHi</a:t>
            </a:r>
            <a:endParaRPr lang="en-AU" dirty="0"/>
          </a:p>
          <a:p>
            <a:pPr lvl="1">
              <a:buFont typeface="Arial" panose="020B0604020202020204" pitchFamily="34" charset="0"/>
              <a:buChar char="•"/>
            </a:pPr>
            <a:r>
              <a:rPr lang="en-AU" dirty="0"/>
              <a:t>It is recommended that you download the template and associated guide and modify for your business. If you haven’t done this before speak with a business advisor for assistance.</a:t>
            </a:r>
          </a:p>
          <a:p>
            <a:pPr lvl="1">
              <a:buFont typeface="Arial" panose="020B0604020202020204" pitchFamily="34" charset="0"/>
              <a:buChar char="•"/>
            </a:pPr>
            <a:r>
              <a:rPr lang="en-AU" dirty="0"/>
              <a:t>In order to complete the business plan and before you can start your business you will need to make number of important decisions about how the business is owned and operated. We’ll run through these below.</a:t>
            </a:r>
          </a:p>
          <a:p>
            <a:pPr lvl="2"/>
            <a:endParaRPr lang="en-AU" dirty="0"/>
          </a:p>
          <a:p>
            <a:pPr lvl="2"/>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4965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Business Structuring</a:t>
            </a:r>
          </a:p>
          <a:p>
            <a:pPr lvl="2">
              <a:buFont typeface="Courier New" panose="02070309020205020404" pitchFamily="49" charset="0"/>
              <a:buChar char="o"/>
            </a:pPr>
            <a:r>
              <a:rPr lang="en-AU" dirty="0"/>
              <a:t>A business can be owned a number of different ways including;</a:t>
            </a:r>
          </a:p>
          <a:p>
            <a:pPr lvl="3">
              <a:buFont typeface="Arial" panose="020B0604020202020204" pitchFamily="34" charset="0"/>
              <a:buChar char="•"/>
            </a:pPr>
            <a:r>
              <a:rPr lang="en-AU" dirty="0"/>
              <a:t>Private individual (sole trader)</a:t>
            </a:r>
          </a:p>
          <a:p>
            <a:pPr lvl="3">
              <a:buFont typeface="Arial" panose="020B0604020202020204" pitchFamily="34" charset="0"/>
              <a:buChar char="•"/>
            </a:pPr>
            <a:r>
              <a:rPr lang="en-AU" dirty="0"/>
              <a:t>Partnership</a:t>
            </a:r>
          </a:p>
          <a:p>
            <a:pPr lvl="3">
              <a:buFont typeface="Arial" panose="020B0604020202020204" pitchFamily="34" charset="0"/>
              <a:buChar char="•"/>
            </a:pPr>
            <a:r>
              <a:rPr lang="en-AU" dirty="0"/>
              <a:t>Trust</a:t>
            </a:r>
          </a:p>
          <a:p>
            <a:pPr lvl="3">
              <a:buFont typeface="Arial" panose="020B0604020202020204" pitchFamily="34" charset="0"/>
              <a:buChar char="•"/>
            </a:pPr>
            <a:r>
              <a:rPr lang="en-AU" dirty="0"/>
              <a:t>Company</a:t>
            </a:r>
          </a:p>
          <a:p>
            <a:pPr marL="914400" lvl="2" indent="0">
              <a:buNone/>
            </a:pPr>
            <a:endParaRPr lang="en-AU" dirty="0"/>
          </a:p>
          <a:p>
            <a:pPr marL="914400" lvl="2" indent="0">
              <a:buNone/>
            </a:pPr>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501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Business Structuring</a:t>
            </a:r>
          </a:p>
          <a:p>
            <a:pPr lvl="2">
              <a:buFont typeface="Courier New" panose="02070309020205020404" pitchFamily="49" charset="0"/>
              <a:buChar char="o"/>
            </a:pPr>
            <a:r>
              <a:rPr lang="en-AU" dirty="0"/>
              <a:t>Why are business structures important?</a:t>
            </a:r>
          </a:p>
          <a:p>
            <a:pPr marL="1371600" lvl="3" indent="0">
              <a:buNone/>
            </a:pPr>
            <a:r>
              <a:rPr lang="en-AU" dirty="0"/>
              <a:t>- Tax &amp; duty (income, CGT, stamp duty)</a:t>
            </a:r>
          </a:p>
          <a:p>
            <a:pPr marL="1371600" lvl="3" indent="0">
              <a:buNone/>
            </a:pPr>
            <a:r>
              <a:rPr lang="en-AU" dirty="0"/>
              <a:t>- Income streaming – directing income to individuals</a:t>
            </a:r>
          </a:p>
          <a:p>
            <a:pPr marL="1371600" lvl="3" indent="0">
              <a:buNone/>
            </a:pPr>
            <a:r>
              <a:rPr lang="en-AU" dirty="0"/>
              <a:t>- Asset protection – protecting land in the event of business failure</a:t>
            </a:r>
          </a:p>
          <a:p>
            <a:pPr marL="1371600" lvl="3" indent="0">
              <a:buNone/>
            </a:pPr>
            <a:r>
              <a:rPr lang="en-AU" dirty="0"/>
              <a:t>- Succession planning – handing over management and ownership to others</a:t>
            </a:r>
          </a:p>
          <a:p>
            <a:pPr marL="1371600" lvl="3" indent="0">
              <a:buNone/>
            </a:pPr>
            <a:r>
              <a:rPr lang="en-AU" dirty="0"/>
              <a:t>- Compliance complexity – more complex equals more expensive.</a:t>
            </a:r>
          </a:p>
          <a:p>
            <a:pPr marL="1371600" lvl="3" indent="0">
              <a:buNone/>
            </a:pPr>
            <a:r>
              <a:rPr lang="en-AU" dirty="0"/>
              <a:t>- Effective management – the structure should support the management not hinder it.</a:t>
            </a:r>
          </a:p>
          <a:p>
            <a:pPr lvl="2"/>
            <a:endParaRPr lang="en-AU" dirty="0"/>
          </a:p>
          <a:p>
            <a:pPr lvl="2">
              <a:buFont typeface="Courier New" panose="02070309020205020404" pitchFamily="49" charset="0"/>
              <a:buChar char="o"/>
            </a:pPr>
            <a:r>
              <a:rPr lang="en-AU" dirty="0"/>
              <a:t>These each complex topic and should be discussed with a professional adviser.</a:t>
            </a:r>
          </a:p>
          <a:p>
            <a:pPr marL="914400" lvl="2" indent="0">
              <a:buNone/>
            </a:pPr>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7075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Business Structuring</a:t>
            </a:r>
          </a:p>
          <a:p>
            <a:pPr lvl="2">
              <a:buFont typeface="Courier New" panose="02070309020205020404" pitchFamily="49" charset="0"/>
              <a:buChar char="o"/>
            </a:pPr>
            <a:r>
              <a:rPr lang="en-AU" dirty="0"/>
              <a:t>The table below provides a brief overview of some of the major pros and cons of different structures.</a:t>
            </a:r>
          </a:p>
          <a:p>
            <a:pPr lvl="2">
              <a:buFont typeface="Courier New" panose="02070309020205020404" pitchFamily="49" charset="0"/>
              <a:buChar char="o"/>
            </a:pPr>
            <a:r>
              <a:rPr lang="en-AU" dirty="0"/>
              <a:t>When land or a business is owned and operated by a group or community the options are more limited as the structure needs be controlled by and benefit a broader community.</a:t>
            </a:r>
          </a:p>
          <a:p>
            <a:pPr lvl="2">
              <a:buFont typeface="Courier New" panose="02070309020205020404" pitchFamily="49" charset="0"/>
              <a:buChar char="o"/>
            </a:pPr>
            <a:r>
              <a:rPr lang="en-AU" dirty="0"/>
              <a:t>For this reason neither a sole trader or partnership structure are likely to be appropriate for community run businesses but can work for individuals or families.</a:t>
            </a:r>
          </a:p>
          <a:p>
            <a:pPr lvl="2"/>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6287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a:xfrm>
            <a:off x="838200" y="1556792"/>
            <a:ext cx="10515600" cy="4620171"/>
          </a:xfrm>
        </p:spPr>
        <p:txBody>
          <a:bodyPr>
            <a:normAutofit/>
          </a:bodyPr>
          <a:lstStyle/>
          <a:p>
            <a:r>
              <a:rPr lang="en-AU" dirty="0"/>
              <a:t> Business Planning – Key Topics</a:t>
            </a:r>
          </a:p>
          <a:p>
            <a:pPr lvl="1">
              <a:buFont typeface="Arial" panose="020B0604020202020204" pitchFamily="34" charset="0"/>
              <a:buChar char="•"/>
            </a:pPr>
            <a:r>
              <a:rPr lang="en-AU" dirty="0"/>
              <a:t>Business Structuring Summary</a:t>
            </a:r>
          </a:p>
          <a:p>
            <a:pPr lvl="1"/>
            <a:endParaRPr lang="en-AU"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7" name="Table 6"/>
          <p:cNvGraphicFramePr>
            <a:graphicFrameLocks noGrp="1"/>
          </p:cNvGraphicFramePr>
          <p:nvPr>
            <p:extLst/>
          </p:nvPr>
        </p:nvGraphicFramePr>
        <p:xfrm>
          <a:off x="1271465" y="2492896"/>
          <a:ext cx="9649070" cy="3127269"/>
        </p:xfrm>
        <a:graphic>
          <a:graphicData uri="http://schemas.openxmlformats.org/drawingml/2006/table">
            <a:tbl>
              <a:tblPr firstRow="1" bandRow="1">
                <a:effectLst>
                  <a:innerShdw blurRad="114300">
                    <a:prstClr val="black"/>
                  </a:innerShdw>
                </a:effectLst>
                <a:tableStyleId>{5C22544A-7EE6-4342-B048-85BDC9FD1C3A}</a:tableStyleId>
              </a:tblPr>
              <a:tblGrid>
                <a:gridCol w="1929814">
                  <a:extLst>
                    <a:ext uri="{9D8B030D-6E8A-4147-A177-3AD203B41FA5}">
                      <a16:colId xmlns:a16="http://schemas.microsoft.com/office/drawing/2014/main" val="20000"/>
                    </a:ext>
                  </a:extLst>
                </a:gridCol>
                <a:gridCol w="1929814">
                  <a:extLst>
                    <a:ext uri="{9D8B030D-6E8A-4147-A177-3AD203B41FA5}">
                      <a16:colId xmlns:a16="http://schemas.microsoft.com/office/drawing/2014/main" val="20001"/>
                    </a:ext>
                  </a:extLst>
                </a:gridCol>
                <a:gridCol w="1929814">
                  <a:extLst>
                    <a:ext uri="{9D8B030D-6E8A-4147-A177-3AD203B41FA5}">
                      <a16:colId xmlns:a16="http://schemas.microsoft.com/office/drawing/2014/main" val="20002"/>
                    </a:ext>
                  </a:extLst>
                </a:gridCol>
                <a:gridCol w="1929814">
                  <a:extLst>
                    <a:ext uri="{9D8B030D-6E8A-4147-A177-3AD203B41FA5}">
                      <a16:colId xmlns:a16="http://schemas.microsoft.com/office/drawing/2014/main" val="20003"/>
                    </a:ext>
                  </a:extLst>
                </a:gridCol>
                <a:gridCol w="1929814">
                  <a:extLst>
                    <a:ext uri="{9D8B030D-6E8A-4147-A177-3AD203B41FA5}">
                      <a16:colId xmlns:a16="http://schemas.microsoft.com/office/drawing/2014/main" val="20004"/>
                    </a:ext>
                  </a:extLst>
                </a:gridCol>
              </a:tblGrid>
              <a:tr h="257084">
                <a:tc>
                  <a:txBody>
                    <a:bodyPr/>
                    <a:lstStyle/>
                    <a:p>
                      <a:endParaRPr lang="en-AU" sz="1400" dirty="0">
                        <a:latin typeface="Open Sans Light" panose="020B0306030504020204" pitchFamily="34" charset="0"/>
                        <a:ea typeface="Open Sans Light" panose="020B0306030504020204" pitchFamily="34" charset="0"/>
                        <a:cs typeface="Open Sans Light" panose="020B0306030504020204" pitchFamily="34" charset="0"/>
                      </a:endParaRPr>
                    </a:p>
                  </a:txBody>
                  <a:tcPr>
                    <a:cell3D prstMaterial="dkEdge">
                      <a:bevel/>
                      <a:lightRig rig="flood" dir="t"/>
                    </a:cell3D>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5400000" scaled="1"/>
                      <a:tileRect/>
                    </a:gra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Sole Trader</a:t>
                      </a:r>
                    </a:p>
                  </a:txBody>
                  <a:tcPr>
                    <a:cell3D prstMaterial="dkEdge">
                      <a:bevel/>
                      <a:lightRig rig="flood" dir="t"/>
                    </a:cell3D>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5400000" scaled="1"/>
                      <a:tileRect/>
                    </a:gra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Partnership</a:t>
                      </a:r>
                    </a:p>
                  </a:txBody>
                  <a:tcPr>
                    <a:cell3D prstMaterial="dkEdge">
                      <a:bevel/>
                      <a:lightRig rig="flood" dir="t"/>
                    </a:cell3D>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5400000" scaled="1"/>
                      <a:tileRect/>
                    </a:gra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Trust</a:t>
                      </a:r>
                    </a:p>
                  </a:txBody>
                  <a:tcPr>
                    <a:cell3D prstMaterial="dkEdge">
                      <a:bevel/>
                      <a:lightRig rig="flood" dir="t"/>
                    </a:cell3D>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5400000" scaled="1"/>
                      <a:tileRect/>
                    </a:gra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Company</a:t>
                      </a:r>
                    </a:p>
                  </a:txBody>
                  <a:tcPr>
                    <a:cell3D prstMaterial="dkEdge">
                      <a:bevel/>
                      <a:lightRig rig="flood" dir="t"/>
                    </a:cell3D>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5400000" scaled="1"/>
                      <a:tileRect/>
                    </a:gradFill>
                  </a:tcPr>
                </a:tc>
                <a:extLst>
                  <a:ext uri="{0D108BD9-81ED-4DB2-BD59-A6C34878D82A}">
                    <a16:rowId xmlns:a16="http://schemas.microsoft.com/office/drawing/2014/main" val="10000"/>
                  </a:ext>
                </a:extLst>
              </a:tr>
              <a:tr h="749829">
                <a:tc>
                  <a:txBody>
                    <a:bodyPr/>
                    <a:lstStyle/>
                    <a:p>
                      <a:pPr marL="0" algn="l" defTabSz="914400" rtl="0" eaLnBrk="1" latinLnBrk="0" hangingPunct="1"/>
                      <a:r>
                        <a:rPr lang="en-AU" sz="1400" b="1" kern="1200" dirty="0">
                          <a:solidFill>
                            <a:schemeClr val="lt1"/>
                          </a:solidFill>
                          <a:latin typeface="Open Sans Light" panose="020B0306030504020204" pitchFamily="34" charset="0"/>
                          <a:ea typeface="Open Sans Light" panose="020B0306030504020204" pitchFamily="34" charset="0"/>
                          <a:cs typeface="Open Sans Light" panose="020B0306030504020204" pitchFamily="34" charset="0"/>
                        </a:rPr>
                        <a:t>Income Tax</a:t>
                      </a:r>
                    </a:p>
                  </a:txBody>
                  <a:tcPr>
                    <a:cell3D prstMaterial="dkEdge">
                      <a:bevel/>
                      <a:lightRig rig="flood" dir="t"/>
                    </a:cell3D>
                    <a:solidFill>
                      <a:schemeClr val="accent1">
                        <a:lumMod val="50000"/>
                      </a:schemeClr>
                    </a:soli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No streaming. PP Avg.</a:t>
                      </a:r>
                    </a:p>
                    <a:p>
                      <a:r>
                        <a:rPr lang="en-AU" sz="1400" dirty="0">
                          <a:latin typeface="Open Sans Light" panose="020B0306030504020204" pitchFamily="34" charset="0"/>
                          <a:ea typeface="Open Sans Light" panose="020B0306030504020204" pitchFamily="34" charset="0"/>
                          <a:cs typeface="Open Sans Light" panose="020B0306030504020204" pitchFamily="34" charset="0"/>
                        </a:rPr>
                        <a:t>*FMDs</a:t>
                      </a: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Fixed streaming. PP</a:t>
                      </a:r>
                      <a:r>
                        <a:rPr lang="en-AU" sz="1400" baseline="0" dirty="0">
                          <a:latin typeface="Open Sans Light" panose="020B0306030504020204" pitchFamily="34" charset="0"/>
                          <a:ea typeface="Open Sans Light" panose="020B0306030504020204" pitchFamily="34" charset="0"/>
                          <a:cs typeface="Open Sans Light" panose="020B0306030504020204" pitchFamily="34" charset="0"/>
                        </a:rPr>
                        <a:t> Avg. *FMDs</a:t>
                      </a:r>
                      <a:endParaRPr lang="en-AU" sz="1400" dirty="0">
                        <a:latin typeface="Open Sans Light" panose="020B0306030504020204" pitchFamily="34" charset="0"/>
                        <a:ea typeface="Open Sans Light" panose="020B0306030504020204" pitchFamily="34" charset="0"/>
                        <a:cs typeface="Open Sans Light" panose="020B0306030504020204" pitchFamily="34" charset="0"/>
                      </a:endParaRP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Full discretion. PP Avg.</a:t>
                      </a:r>
                    </a:p>
                    <a:p>
                      <a:r>
                        <a:rPr lang="en-AU" sz="1400" dirty="0">
                          <a:latin typeface="Open Sans Light" panose="020B0306030504020204" pitchFamily="34" charset="0"/>
                          <a:ea typeface="Open Sans Light" panose="020B0306030504020204" pitchFamily="34" charset="0"/>
                          <a:cs typeface="Open Sans Light" panose="020B0306030504020204" pitchFamily="34" charset="0"/>
                        </a:rPr>
                        <a:t>FMD</a:t>
                      </a: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Fixed rate. Franking. No streaming. No FMDs.</a:t>
                      </a:r>
                    </a:p>
                    <a:p>
                      <a:r>
                        <a:rPr lang="en-AU" sz="1400" dirty="0">
                          <a:latin typeface="Open Sans Light" panose="020B0306030504020204" pitchFamily="34" charset="0"/>
                          <a:ea typeface="Open Sans Light" panose="020B0306030504020204" pitchFamily="34" charset="0"/>
                          <a:cs typeface="Open Sans Light" panose="020B0306030504020204" pitchFamily="34" charset="0"/>
                        </a:rPr>
                        <a:t>No PP Avg</a:t>
                      </a:r>
                    </a:p>
                  </a:txBody>
                  <a:tcPr/>
                </a:tc>
                <a:extLst>
                  <a:ext uri="{0D108BD9-81ED-4DB2-BD59-A6C34878D82A}">
                    <a16:rowId xmlns:a16="http://schemas.microsoft.com/office/drawing/2014/main" val="10001"/>
                  </a:ext>
                </a:extLst>
              </a:tr>
              <a:tr h="257084">
                <a:tc>
                  <a:txBody>
                    <a:bodyPr/>
                    <a:lstStyle/>
                    <a:p>
                      <a:pPr marL="0" algn="l" defTabSz="914400" rtl="0" eaLnBrk="1" latinLnBrk="0" hangingPunct="1"/>
                      <a:r>
                        <a:rPr lang="en-AU" sz="1400" b="1" kern="1200" dirty="0">
                          <a:solidFill>
                            <a:schemeClr val="lt1"/>
                          </a:solidFill>
                          <a:latin typeface="Open Sans Light" panose="020B0306030504020204" pitchFamily="34" charset="0"/>
                          <a:ea typeface="Open Sans Light" panose="020B0306030504020204" pitchFamily="34" charset="0"/>
                          <a:cs typeface="Open Sans Light" panose="020B0306030504020204" pitchFamily="34" charset="0"/>
                        </a:rPr>
                        <a:t>CGT</a:t>
                      </a:r>
                    </a:p>
                  </a:txBody>
                  <a:tcPr>
                    <a:cell3D prstMaterial="dkEdge">
                      <a:bevel/>
                      <a:lightRig rig="flood" dir="t"/>
                    </a:cell3D>
                    <a:solidFill>
                      <a:schemeClr val="accent1">
                        <a:lumMod val="50000"/>
                      </a:schemeClr>
                    </a:soli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SBC. 50% Disc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dirty="0">
                          <a:latin typeface="Open Sans Light" panose="020B0306030504020204" pitchFamily="34" charset="0"/>
                          <a:ea typeface="Open Sans Light" panose="020B0306030504020204" pitchFamily="34" charset="0"/>
                          <a:cs typeface="Open Sans Light" panose="020B0306030504020204" pitchFamily="34" charset="0"/>
                        </a:rPr>
                        <a:t>SBC. 50% Disc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dirty="0">
                          <a:latin typeface="Open Sans Light" panose="020B0306030504020204" pitchFamily="34" charset="0"/>
                          <a:ea typeface="Open Sans Light" panose="020B0306030504020204" pitchFamily="34" charset="0"/>
                          <a:cs typeface="Open Sans Light" panose="020B0306030504020204" pitchFamily="34" charset="0"/>
                        </a:rPr>
                        <a:t>SBC. 50% Disc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dirty="0">
                          <a:latin typeface="Open Sans Light" panose="020B0306030504020204" pitchFamily="34" charset="0"/>
                          <a:ea typeface="Open Sans Light" panose="020B0306030504020204" pitchFamily="34" charset="0"/>
                          <a:cs typeface="Open Sans Light" panose="020B0306030504020204" pitchFamily="34" charset="0"/>
                        </a:rPr>
                        <a:t>SBC. </a:t>
                      </a:r>
                      <a:r>
                        <a:rPr lang="en-AU" sz="1400" u="sng" dirty="0">
                          <a:latin typeface="Open Sans Light" panose="020B0306030504020204" pitchFamily="34" charset="0"/>
                          <a:ea typeface="Open Sans Light" panose="020B0306030504020204" pitchFamily="34" charset="0"/>
                          <a:cs typeface="Open Sans Light" panose="020B0306030504020204" pitchFamily="34" charset="0"/>
                        </a:rPr>
                        <a:t>No</a:t>
                      </a:r>
                      <a:r>
                        <a:rPr lang="en-AU" sz="1400" dirty="0">
                          <a:latin typeface="Open Sans Light" panose="020B0306030504020204" pitchFamily="34" charset="0"/>
                          <a:ea typeface="Open Sans Light" panose="020B0306030504020204" pitchFamily="34" charset="0"/>
                          <a:cs typeface="Open Sans Light" panose="020B0306030504020204" pitchFamily="34" charset="0"/>
                        </a:rPr>
                        <a:t> 50% Disc</a:t>
                      </a:r>
                    </a:p>
                  </a:txBody>
                  <a:tcPr/>
                </a:tc>
                <a:extLst>
                  <a:ext uri="{0D108BD9-81ED-4DB2-BD59-A6C34878D82A}">
                    <a16:rowId xmlns:a16="http://schemas.microsoft.com/office/drawing/2014/main" val="10002"/>
                  </a:ext>
                </a:extLst>
              </a:tr>
              <a:tr h="407050">
                <a:tc>
                  <a:txBody>
                    <a:bodyPr/>
                    <a:lstStyle/>
                    <a:p>
                      <a:pPr marL="0" algn="l" defTabSz="914400" rtl="0" eaLnBrk="1" latinLnBrk="0" hangingPunct="1"/>
                      <a:r>
                        <a:rPr lang="en-AU" sz="1400" b="1" kern="1200" dirty="0">
                          <a:solidFill>
                            <a:schemeClr val="lt1"/>
                          </a:solidFill>
                          <a:latin typeface="Open Sans Light" panose="020B0306030504020204" pitchFamily="34" charset="0"/>
                          <a:ea typeface="Open Sans Light" panose="020B0306030504020204" pitchFamily="34" charset="0"/>
                          <a:cs typeface="Open Sans Light" panose="020B0306030504020204" pitchFamily="34" charset="0"/>
                        </a:rPr>
                        <a:t>Asset Protection</a:t>
                      </a:r>
                    </a:p>
                  </a:txBody>
                  <a:tcPr>
                    <a:cell3D prstMaterial="dkEdge">
                      <a:bevel/>
                      <a:lightRig rig="flood" dir="t"/>
                    </a:cell3D>
                    <a:solidFill>
                      <a:schemeClr val="accent1">
                        <a:lumMod val="50000"/>
                      </a:schemeClr>
                    </a:soli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Poor</a:t>
                      </a: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Poor</a:t>
                      </a: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VG</a:t>
                      </a:r>
                      <a:r>
                        <a:rPr lang="en-AU" sz="1400" baseline="0" dirty="0">
                          <a:latin typeface="Open Sans Light" panose="020B0306030504020204" pitchFamily="34" charset="0"/>
                          <a:ea typeface="Open Sans Light" panose="020B0306030504020204" pitchFamily="34" charset="0"/>
                          <a:cs typeface="Open Sans Light" panose="020B0306030504020204" pitchFamily="34" charset="0"/>
                        </a:rPr>
                        <a:t> with Co Trustee</a:t>
                      </a:r>
                      <a:endParaRPr lang="en-AU" sz="1400" dirty="0">
                        <a:latin typeface="Open Sans Light" panose="020B0306030504020204" pitchFamily="34" charset="0"/>
                        <a:ea typeface="Open Sans Light" panose="020B0306030504020204" pitchFamily="34" charset="0"/>
                        <a:cs typeface="Open Sans Light" panose="020B0306030504020204" pitchFamily="34" charset="0"/>
                      </a:endParaRP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Shareholders or Members OK</a:t>
                      </a:r>
                    </a:p>
                  </a:txBody>
                  <a:tcPr/>
                </a:tc>
                <a:extLst>
                  <a:ext uri="{0D108BD9-81ED-4DB2-BD59-A6C34878D82A}">
                    <a16:rowId xmlns:a16="http://schemas.microsoft.com/office/drawing/2014/main" val="10003"/>
                  </a:ext>
                </a:extLst>
              </a:tr>
              <a:tr h="578439">
                <a:tc>
                  <a:txBody>
                    <a:bodyPr/>
                    <a:lstStyle/>
                    <a:p>
                      <a:pPr marL="0" algn="l" defTabSz="914400" rtl="0" eaLnBrk="1" latinLnBrk="0" hangingPunct="1"/>
                      <a:r>
                        <a:rPr lang="en-AU" sz="1400" b="1" kern="1200" dirty="0">
                          <a:solidFill>
                            <a:schemeClr val="lt1"/>
                          </a:solidFill>
                          <a:latin typeface="Open Sans Light" panose="020B0306030504020204" pitchFamily="34" charset="0"/>
                          <a:ea typeface="Open Sans Light" panose="020B0306030504020204" pitchFamily="34" charset="0"/>
                          <a:cs typeface="Open Sans Light" panose="020B0306030504020204" pitchFamily="34" charset="0"/>
                        </a:rPr>
                        <a:t>Succession</a:t>
                      </a:r>
                    </a:p>
                  </a:txBody>
                  <a:tcPr>
                    <a:cell3D prstMaterial="dkEdge">
                      <a:bevel/>
                      <a:lightRig rig="flood" dir="t"/>
                    </a:cell3D>
                    <a:solidFill>
                      <a:schemeClr val="accent1">
                        <a:lumMod val="50000"/>
                      </a:schemeClr>
                    </a:soli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Requires change in beneficial ownership = tax</a:t>
                      </a: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Change</a:t>
                      </a:r>
                      <a:r>
                        <a:rPr lang="en-AU" sz="1400" baseline="0" dirty="0">
                          <a:latin typeface="Open Sans Light" panose="020B0306030504020204" pitchFamily="34" charset="0"/>
                          <a:ea typeface="Open Sans Light" panose="020B0306030504020204" pitchFamily="34" charset="0"/>
                          <a:cs typeface="Open Sans Light" panose="020B0306030504020204" pitchFamily="34" charset="0"/>
                        </a:rPr>
                        <a:t> of partners may cause wind up of p/ship = tax</a:t>
                      </a:r>
                      <a:endParaRPr lang="en-AU" sz="1400" dirty="0">
                        <a:latin typeface="Open Sans Light" panose="020B0306030504020204" pitchFamily="34" charset="0"/>
                        <a:ea typeface="Open Sans Light" panose="020B0306030504020204" pitchFamily="34" charset="0"/>
                        <a:cs typeface="Open Sans Light" panose="020B0306030504020204" pitchFamily="34" charset="0"/>
                      </a:endParaRP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Can change control without</a:t>
                      </a:r>
                      <a:r>
                        <a:rPr lang="en-AU" sz="1400" baseline="0" dirty="0">
                          <a:latin typeface="Open Sans Light" panose="020B0306030504020204" pitchFamily="34" charset="0"/>
                          <a:ea typeface="Open Sans Light" panose="020B0306030504020204" pitchFamily="34" charset="0"/>
                          <a:cs typeface="Open Sans Light" panose="020B0306030504020204" pitchFamily="34" charset="0"/>
                        </a:rPr>
                        <a:t> incurring tax issues</a:t>
                      </a:r>
                      <a:endParaRPr lang="en-AU" sz="1400" dirty="0">
                        <a:latin typeface="Open Sans Light" panose="020B0306030504020204" pitchFamily="34" charset="0"/>
                        <a:ea typeface="Open Sans Light" panose="020B0306030504020204" pitchFamily="34" charset="0"/>
                        <a:cs typeface="Open Sans Light" panose="020B0306030504020204" pitchFamily="34" charset="0"/>
                      </a:endParaRP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Issue moving assets out of company = tax</a:t>
                      </a:r>
                    </a:p>
                  </a:txBody>
                  <a:tcPr/>
                </a:tc>
                <a:extLst>
                  <a:ext uri="{0D108BD9-81ED-4DB2-BD59-A6C34878D82A}">
                    <a16:rowId xmlns:a16="http://schemas.microsoft.com/office/drawing/2014/main" val="10004"/>
                  </a:ext>
                </a:extLst>
              </a:tr>
              <a:tr h="495403">
                <a:tc>
                  <a:txBody>
                    <a:bodyPr/>
                    <a:lstStyle/>
                    <a:p>
                      <a:pPr marL="0" algn="l" defTabSz="914400" rtl="0" eaLnBrk="1" latinLnBrk="0" hangingPunct="1"/>
                      <a:r>
                        <a:rPr lang="en-AU" sz="1400" b="1" kern="1200" dirty="0">
                          <a:solidFill>
                            <a:schemeClr val="lt1"/>
                          </a:solidFill>
                          <a:latin typeface="Open Sans Light" panose="020B0306030504020204" pitchFamily="34" charset="0"/>
                          <a:ea typeface="Open Sans Light" panose="020B0306030504020204" pitchFamily="34" charset="0"/>
                          <a:cs typeface="Open Sans Light" panose="020B0306030504020204" pitchFamily="34" charset="0"/>
                        </a:rPr>
                        <a:t>Flexibility</a:t>
                      </a:r>
                    </a:p>
                  </a:txBody>
                  <a:tcPr>
                    <a:cell3D prstMaterial="dkEdge">
                      <a:bevel/>
                      <a:lightRig rig="flood" dir="t"/>
                    </a:cell3D>
                    <a:solidFill>
                      <a:schemeClr val="accent1">
                        <a:lumMod val="50000"/>
                      </a:schemeClr>
                    </a:solidFill>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Good</a:t>
                      </a: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Limited – based on p/ship agreement</a:t>
                      </a: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Good –</a:t>
                      </a:r>
                      <a:r>
                        <a:rPr lang="en-AU" sz="1400" baseline="0" dirty="0">
                          <a:latin typeface="Open Sans Light" panose="020B0306030504020204" pitchFamily="34" charset="0"/>
                          <a:ea typeface="Open Sans Light" panose="020B0306030504020204" pitchFamily="34" charset="0"/>
                          <a:cs typeface="Open Sans Light" panose="020B0306030504020204" pitchFamily="34" charset="0"/>
                        </a:rPr>
                        <a:t> 80yr Trust life in NSW</a:t>
                      </a:r>
                      <a:endParaRPr lang="en-AU" sz="1400" dirty="0">
                        <a:latin typeface="Open Sans Light" panose="020B0306030504020204" pitchFamily="34" charset="0"/>
                        <a:ea typeface="Open Sans Light" panose="020B0306030504020204" pitchFamily="34" charset="0"/>
                        <a:cs typeface="Open Sans Light" panose="020B0306030504020204" pitchFamily="34" charset="0"/>
                      </a:endParaRPr>
                    </a:p>
                  </a:txBody>
                  <a:tcPr/>
                </a:tc>
                <a:tc>
                  <a:txBody>
                    <a:bodyPr/>
                    <a:lstStyle/>
                    <a:p>
                      <a:r>
                        <a:rPr lang="en-AU" sz="1400" dirty="0">
                          <a:latin typeface="Open Sans Light" panose="020B0306030504020204" pitchFamily="34" charset="0"/>
                          <a:ea typeface="Open Sans Light" panose="020B0306030504020204" pitchFamily="34" charset="0"/>
                          <a:cs typeface="Open Sans Light" panose="020B0306030504020204" pitchFamily="34" charset="0"/>
                        </a:rPr>
                        <a:t>Limited – perpetual ownership</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18163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AU" dirty="0"/>
              <a:t>Business Planning</a:t>
            </a:r>
          </a:p>
        </p:txBody>
      </p:sp>
      <p:sp>
        <p:nvSpPr>
          <p:cNvPr id="3" name="Content Placeholder 2"/>
          <p:cNvSpPr>
            <a:spLocks noGrp="1"/>
          </p:cNvSpPr>
          <p:nvPr>
            <p:ph idx="1"/>
          </p:nvPr>
        </p:nvSpPr>
        <p:spPr/>
        <p:txBody>
          <a:bodyPr>
            <a:normAutofit/>
          </a:bodyPr>
          <a:lstStyle/>
          <a:p>
            <a:r>
              <a:rPr lang="en-AU" dirty="0"/>
              <a:t> Business Planning – Key Topics</a:t>
            </a:r>
          </a:p>
          <a:p>
            <a:pPr lvl="1">
              <a:buFont typeface="Arial" panose="020B0604020202020204" pitchFamily="34" charset="0"/>
              <a:buChar char="•"/>
            </a:pPr>
            <a:r>
              <a:rPr lang="en-AU" dirty="0"/>
              <a:t>Business Structuring</a:t>
            </a:r>
          </a:p>
          <a:p>
            <a:pPr lvl="2">
              <a:buFont typeface="Courier New" panose="02070309020205020404" pitchFamily="49" charset="0"/>
              <a:buChar char="o"/>
            </a:pPr>
            <a:r>
              <a:rPr lang="en-AU" dirty="0"/>
              <a:t>For community based businesses it is common to operate the business as a company limited by guarantee. There are a umber of advantages for this type of structure including;</a:t>
            </a:r>
          </a:p>
          <a:p>
            <a:pPr lvl="3">
              <a:buFont typeface="Arial" panose="020B0604020202020204" pitchFamily="34" charset="0"/>
              <a:buChar char="•"/>
            </a:pPr>
            <a:r>
              <a:rPr lang="en-AU" dirty="0"/>
              <a:t>Because the business is incorporated it is a distinct legal entity and can access funding streams that are often limited to incorporated organisations.</a:t>
            </a:r>
          </a:p>
          <a:p>
            <a:pPr lvl="3">
              <a:buFont typeface="Arial" panose="020B0604020202020204" pitchFamily="34" charset="0"/>
              <a:buChar char="•"/>
            </a:pPr>
            <a:r>
              <a:rPr lang="en-AU" dirty="0"/>
              <a:t>The land ownership and operating business can be keep separated which protects the land in the event of business failure.</a:t>
            </a:r>
          </a:p>
          <a:p>
            <a:pPr lvl="3">
              <a:buFont typeface="Arial" panose="020B0604020202020204" pitchFamily="34" charset="0"/>
              <a:buChar char="•"/>
            </a:pPr>
            <a:r>
              <a:rPr lang="en-AU" dirty="0"/>
              <a:t>The company can employ people and contract third parties.</a:t>
            </a:r>
          </a:p>
          <a:p>
            <a:pPr lvl="3">
              <a:buFont typeface="Arial" panose="020B0604020202020204" pitchFamily="34" charset="0"/>
              <a:buChar char="•"/>
            </a:pPr>
            <a:r>
              <a:rPr lang="en-AU" dirty="0"/>
              <a:t>Individual members cannot profit from the company but they can be paid.</a:t>
            </a:r>
          </a:p>
          <a:p>
            <a:pPr lvl="3">
              <a:buFont typeface="Arial" panose="020B0604020202020204" pitchFamily="34" charset="0"/>
              <a:buChar char="•"/>
            </a:pPr>
            <a:r>
              <a:rPr lang="en-AU" dirty="0"/>
              <a:t>There is board which provides broad representation for the various family groups or clans involved.</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7FF6F-ABF6-486E-AAC8-9E1D5B4A7407}" type="slidenum">
              <a:rPr kumimoji="0" lang="en-AU"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0766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C85CEE54-7C4F-444D-87ED-2D667A4EAAC3}" vid="{7B200BA3-7FC3-4B6E-9563-E6891DB6F6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7BF12759-45DD-4DBF-8E2B-56245D05B176}"/>
</file>

<file path=customXml/itemProps2.xml><?xml version="1.0" encoding="utf-8"?>
<ds:datastoreItem xmlns:ds="http://schemas.openxmlformats.org/officeDocument/2006/customXml" ds:itemID="{A24A5E6C-D14B-461E-84DA-6BDF8E45715F}"/>
</file>

<file path=customXml/itemProps3.xml><?xml version="1.0" encoding="utf-8"?>
<ds:datastoreItem xmlns:ds="http://schemas.openxmlformats.org/officeDocument/2006/customXml" ds:itemID="{3E7DFA53-5A14-4DDD-92CC-8B02E4EB0D27}"/>
</file>

<file path=docProps/app.xml><?xml version="1.0" encoding="utf-8"?>
<Properties xmlns="http://schemas.openxmlformats.org/officeDocument/2006/extended-properties" xmlns:vt="http://schemas.openxmlformats.org/officeDocument/2006/docPropsVTypes">
  <TotalTime>12</TotalTime>
  <Words>2333</Words>
  <Application>Microsoft Office PowerPoint</Application>
  <PresentationFormat>Widescreen</PresentationFormat>
  <Paragraphs>235</Paragraphs>
  <Slides>16</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Courier New</vt:lpstr>
      <vt:lpstr>Open Sans</vt:lpstr>
      <vt:lpstr>Open Sans Light</vt:lpstr>
      <vt:lpstr>1_Office Theme</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lpstr>Business Planning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Overview</dc:title>
  <dc:creator>Gary Gabbitas</dc:creator>
  <cp:lastModifiedBy>Gary Gabbitas</cp:lastModifiedBy>
  <cp:revision>4</cp:revision>
  <dcterms:created xsi:type="dcterms:W3CDTF">2018-04-10T01:07:22Z</dcterms:created>
  <dcterms:modified xsi:type="dcterms:W3CDTF">2018-04-10T01:19:51Z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