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41.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42.xml" ContentType="application/vnd.openxmlformats-officedocument.presentationml.slide+xml"/>
  <Override PartName="/ppt/slides/slide6.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slideLayouts/slideLayout8.xml" ContentType="application/vnd.openxmlformats-officedocument.presentationml.slideLayout+xml"/>
  <Override PartName="/ppt/notesSlides/notesSlide3.xml" ContentType="application/vnd.openxmlformats-officedocument.presentationml.notesSlide+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Layouts/slideLayout3.xml" ContentType="application/vnd.openxmlformats-officedocument.presentationml.slideLayout+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0" autoAdjust="0"/>
    <p:restoredTop sz="94660"/>
  </p:normalViewPr>
  <p:slideViewPr>
    <p:cSldViewPr snapToGrid="0">
      <p:cViewPr varScale="1">
        <p:scale>
          <a:sx n="84" d="100"/>
          <a:sy n="84" d="100"/>
        </p:scale>
        <p:origin x="125"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B7FCD8-CCDB-40CC-A519-F46DF4BE11DE}" type="datetimeFigureOut">
              <a:rPr lang="en-AU" smtClean="0"/>
              <a:t>10/04/2018</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FE7357-64B0-4F64-8B0D-B17F2A35B2A7}" type="slidenum">
              <a:rPr lang="en-AU" smtClean="0"/>
              <a:t>‹#›</a:t>
            </a:fld>
            <a:endParaRPr lang="en-AU"/>
          </a:p>
        </p:txBody>
      </p:sp>
    </p:spTree>
    <p:extLst>
      <p:ext uri="{BB962C8B-B14F-4D97-AF65-F5344CB8AC3E}">
        <p14:creationId xmlns:p14="http://schemas.microsoft.com/office/powerpoint/2010/main" val="911804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645">
              <a:defRPr/>
            </a:pPr>
            <a:r>
              <a:rPr lang="en-AU" dirty="0"/>
              <a:t>The turnover ratio (capital efficiency ratio) demonstrates how efficiently the assets employed are generating income. Businesses with low capital efficiency ratios may have issues such as high land value, excessive machinery, low productivity or over-capitalisation.  A higher ratio is better.</a:t>
            </a:r>
          </a:p>
          <a:p>
            <a:endParaRPr lang="en-AU" dirty="0"/>
          </a:p>
        </p:txBody>
      </p:sp>
      <p:sp>
        <p:nvSpPr>
          <p:cNvPr id="4" name="Slide Number Placeholder 3"/>
          <p:cNvSpPr>
            <a:spLocks noGrp="1"/>
          </p:cNvSpPr>
          <p:nvPr>
            <p:ph type="sldNum" sz="quarter" idx="10"/>
          </p:nvPr>
        </p:nvSpPr>
        <p:spPr/>
        <p:txBody>
          <a:bodyPr/>
          <a:lstStyle/>
          <a:p>
            <a:fld id="{D40FA9EE-5708-4072-9F93-EDCF06EDCDF2}" type="slidenum">
              <a:rPr lang="en-AU" smtClean="0"/>
              <a:t>31</a:t>
            </a:fld>
            <a:endParaRPr lang="en-AU" dirty="0"/>
          </a:p>
        </p:txBody>
      </p:sp>
    </p:spTree>
    <p:extLst>
      <p:ext uri="{BB962C8B-B14F-4D97-AF65-F5344CB8AC3E}">
        <p14:creationId xmlns:p14="http://schemas.microsoft.com/office/powerpoint/2010/main" val="2085624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645">
              <a:defRPr/>
            </a:pPr>
            <a:r>
              <a:rPr lang="en-AU" dirty="0"/>
              <a:t>Direct cost ratio is a reflection of how efficient the business was in producing income from the direct costs injected into the business during the year. This measure quantifies direct costs of the business in proportion to the gross income that was generated by the business.  High direct cost to income ratios suggest the business was inefficient and produced a low gross income in relation to its direct costs or that direct costs were high in relation to the gross income generated.  </a:t>
            </a:r>
          </a:p>
          <a:p>
            <a:endParaRPr lang="en-AU" dirty="0"/>
          </a:p>
        </p:txBody>
      </p:sp>
      <p:sp>
        <p:nvSpPr>
          <p:cNvPr id="4" name="Slide Number Placeholder 3"/>
          <p:cNvSpPr>
            <a:spLocks noGrp="1"/>
          </p:cNvSpPr>
          <p:nvPr>
            <p:ph type="sldNum" sz="quarter" idx="10"/>
          </p:nvPr>
        </p:nvSpPr>
        <p:spPr/>
        <p:txBody>
          <a:bodyPr/>
          <a:lstStyle/>
          <a:p>
            <a:fld id="{D40FA9EE-5708-4072-9F93-EDCF06EDCDF2}" type="slidenum">
              <a:rPr lang="en-AU" smtClean="0"/>
              <a:t>32</a:t>
            </a:fld>
            <a:endParaRPr lang="en-AU" dirty="0"/>
          </a:p>
        </p:txBody>
      </p:sp>
    </p:spTree>
    <p:extLst>
      <p:ext uri="{BB962C8B-B14F-4D97-AF65-F5344CB8AC3E}">
        <p14:creationId xmlns:p14="http://schemas.microsoft.com/office/powerpoint/2010/main" val="3251562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AU" dirty="0"/>
              <a:t>The overhead ratio is used in the same way as the direct cost ratio and can be useful for identifying inefficiencies in the business. The lower the ratio the better.</a:t>
            </a:r>
          </a:p>
          <a:p>
            <a:pPr lvl="1"/>
            <a:r>
              <a:rPr lang="en-AU" dirty="0"/>
              <a:t>Important not to sacrifice profitability by reducing costs. This will be evident if costs are reduced and </a:t>
            </a:r>
            <a:r>
              <a:rPr lang="en-AU" b="1" dirty="0">
                <a:solidFill>
                  <a:srgbClr val="002060"/>
                </a:solidFill>
              </a:rPr>
              <a:t>Return on Assets </a:t>
            </a:r>
            <a:r>
              <a:rPr lang="en-AU" dirty="0"/>
              <a:t>decreases.</a:t>
            </a:r>
          </a:p>
          <a:p>
            <a:endParaRPr lang="en-AU" dirty="0"/>
          </a:p>
        </p:txBody>
      </p:sp>
      <p:sp>
        <p:nvSpPr>
          <p:cNvPr id="4" name="Slide Number Placeholder 3"/>
          <p:cNvSpPr>
            <a:spLocks noGrp="1"/>
          </p:cNvSpPr>
          <p:nvPr>
            <p:ph type="sldNum" sz="quarter" idx="10"/>
          </p:nvPr>
        </p:nvSpPr>
        <p:spPr/>
        <p:txBody>
          <a:bodyPr/>
          <a:lstStyle/>
          <a:p>
            <a:fld id="{D40FA9EE-5708-4072-9F93-EDCF06EDCDF2}" type="slidenum">
              <a:rPr lang="en-AU" smtClean="0"/>
              <a:t>33</a:t>
            </a:fld>
            <a:endParaRPr lang="en-AU" dirty="0"/>
          </a:p>
        </p:txBody>
      </p:sp>
    </p:spTree>
    <p:extLst>
      <p:ext uri="{BB962C8B-B14F-4D97-AF65-F5344CB8AC3E}">
        <p14:creationId xmlns:p14="http://schemas.microsoft.com/office/powerpoint/2010/main" val="227781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645">
              <a:defRPr/>
            </a:pPr>
            <a:r>
              <a:rPr lang="en-AU" dirty="0"/>
              <a:t>The finance ratio demonstrates whether the business is being overly burdened with debt.  This ratio should be used in conjunction with overall profitability to identify trends.  An increasing finance ratio is not necessarily bad thing provided profitability is also increasing.  A higher finance ratio may indicate the business is at greater risk in adverse trading conditions.</a:t>
            </a:r>
          </a:p>
          <a:p>
            <a:endParaRPr lang="en-AU" dirty="0"/>
          </a:p>
        </p:txBody>
      </p:sp>
      <p:sp>
        <p:nvSpPr>
          <p:cNvPr id="4" name="Slide Number Placeholder 3"/>
          <p:cNvSpPr>
            <a:spLocks noGrp="1"/>
          </p:cNvSpPr>
          <p:nvPr>
            <p:ph type="sldNum" sz="quarter" idx="10"/>
          </p:nvPr>
        </p:nvSpPr>
        <p:spPr/>
        <p:txBody>
          <a:bodyPr/>
          <a:lstStyle/>
          <a:p>
            <a:fld id="{D40FA9EE-5708-4072-9F93-EDCF06EDCDF2}" type="slidenum">
              <a:rPr lang="en-AU" smtClean="0"/>
              <a:t>34</a:t>
            </a:fld>
            <a:endParaRPr lang="en-AU" dirty="0"/>
          </a:p>
        </p:txBody>
      </p:sp>
    </p:spTree>
    <p:extLst>
      <p:ext uri="{BB962C8B-B14F-4D97-AF65-F5344CB8AC3E}">
        <p14:creationId xmlns:p14="http://schemas.microsoft.com/office/powerpoint/2010/main" val="1776146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5381" lvl="1" indent="-170558">
              <a:buFont typeface="Arial" panose="020B0604020202020204" pitchFamily="34" charset="0"/>
              <a:buChar char="•"/>
            </a:pPr>
            <a:r>
              <a:rPr lang="en-AU" dirty="0"/>
              <a:t>Basically a sum of the direct cost, overhead cost and finance ratios.</a:t>
            </a:r>
          </a:p>
          <a:p>
            <a:pPr marL="625381" lvl="1" indent="-170558">
              <a:buFont typeface="Arial" panose="020B0604020202020204" pitchFamily="34" charset="0"/>
              <a:buChar char="•"/>
            </a:pPr>
            <a:r>
              <a:rPr lang="en-AU" dirty="0"/>
              <a:t>Show how much of the gross income is being consumed by operating costs and what is left for capital costs and growth.</a:t>
            </a:r>
          </a:p>
          <a:p>
            <a:endParaRPr lang="en-AU" dirty="0"/>
          </a:p>
        </p:txBody>
      </p:sp>
      <p:sp>
        <p:nvSpPr>
          <p:cNvPr id="4" name="Slide Number Placeholder 3"/>
          <p:cNvSpPr>
            <a:spLocks noGrp="1"/>
          </p:cNvSpPr>
          <p:nvPr>
            <p:ph type="sldNum" sz="quarter" idx="10"/>
          </p:nvPr>
        </p:nvSpPr>
        <p:spPr/>
        <p:txBody>
          <a:bodyPr/>
          <a:lstStyle/>
          <a:p>
            <a:fld id="{D40FA9EE-5708-4072-9F93-EDCF06EDCDF2}" type="slidenum">
              <a:rPr lang="en-AU" smtClean="0"/>
              <a:t>35</a:t>
            </a:fld>
            <a:endParaRPr lang="en-AU" dirty="0"/>
          </a:p>
        </p:txBody>
      </p:sp>
    </p:spTree>
    <p:extLst>
      <p:ext uri="{BB962C8B-B14F-4D97-AF65-F5344CB8AC3E}">
        <p14:creationId xmlns:p14="http://schemas.microsoft.com/office/powerpoint/2010/main" val="3109179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5381" lvl="1" indent="-170558">
              <a:buFont typeface="Arial" panose="020B0604020202020204" pitchFamily="34" charset="0"/>
              <a:buChar char="•"/>
            </a:pPr>
            <a:r>
              <a:rPr lang="en-AU" b="1" dirty="0"/>
              <a:t>ROA</a:t>
            </a:r>
            <a:r>
              <a:rPr lang="en-AU" dirty="0"/>
              <a:t> is an indicator of both the production and efficiency of the business to generate a profit. </a:t>
            </a:r>
          </a:p>
          <a:p>
            <a:pPr marL="625381" lvl="1" indent="-170558">
              <a:buFont typeface="Arial" panose="020B0604020202020204" pitchFamily="34" charset="0"/>
              <a:buChar char="•"/>
            </a:pPr>
            <a:r>
              <a:rPr lang="en-AU" dirty="0"/>
              <a:t>If leased land is involved the indicator should be </a:t>
            </a:r>
            <a:r>
              <a:rPr lang="en-AU" b="1" dirty="0"/>
              <a:t>Return on Assets Under Management </a:t>
            </a:r>
            <a:r>
              <a:rPr lang="en-AU" dirty="0"/>
              <a:t>i.e. the value of the leased land should be added to the owned assets and the rent cost included in finance costs. The </a:t>
            </a:r>
            <a:r>
              <a:rPr lang="en-AU" b="1" dirty="0"/>
              <a:t>ROAM</a:t>
            </a:r>
            <a:r>
              <a:rPr lang="en-AU" dirty="0"/>
              <a:t> will then show what return you are generating from all the assets you are using.</a:t>
            </a:r>
          </a:p>
          <a:p>
            <a:pPr marL="625381" lvl="1" indent="-170558">
              <a:buFont typeface="Arial" panose="020B0604020202020204" pitchFamily="34" charset="0"/>
              <a:buChar char="•"/>
            </a:pPr>
            <a:r>
              <a:rPr lang="en-AU" dirty="0"/>
              <a:t>The higher the return the better.</a:t>
            </a:r>
          </a:p>
          <a:p>
            <a:endParaRPr lang="en-AU" dirty="0"/>
          </a:p>
        </p:txBody>
      </p:sp>
      <p:sp>
        <p:nvSpPr>
          <p:cNvPr id="4" name="Slide Number Placeholder 3"/>
          <p:cNvSpPr>
            <a:spLocks noGrp="1"/>
          </p:cNvSpPr>
          <p:nvPr>
            <p:ph type="sldNum" sz="quarter" idx="10"/>
          </p:nvPr>
        </p:nvSpPr>
        <p:spPr/>
        <p:txBody>
          <a:bodyPr/>
          <a:lstStyle/>
          <a:p>
            <a:fld id="{D40FA9EE-5708-4072-9F93-EDCF06EDCDF2}" type="slidenum">
              <a:rPr lang="en-AU" smtClean="0"/>
              <a:t>36</a:t>
            </a:fld>
            <a:endParaRPr lang="en-AU" dirty="0"/>
          </a:p>
        </p:txBody>
      </p:sp>
    </p:spTree>
    <p:extLst>
      <p:ext uri="{BB962C8B-B14F-4D97-AF65-F5344CB8AC3E}">
        <p14:creationId xmlns:p14="http://schemas.microsoft.com/office/powerpoint/2010/main" val="1276719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5381" lvl="1" indent="-170558">
              <a:buFont typeface="Arial" panose="020B0604020202020204" pitchFamily="34" charset="0"/>
              <a:buChar char="•"/>
            </a:pPr>
            <a:r>
              <a:rPr lang="en-AU" b="1" dirty="0"/>
              <a:t>ROE</a:t>
            </a:r>
            <a:r>
              <a:rPr lang="en-AU" dirty="0"/>
              <a:t> take into account the financing of the business. This is important as if the business is not covering the cost of the borrowing you have to question why you would borrow money to grow.</a:t>
            </a:r>
          </a:p>
          <a:p>
            <a:pPr marL="625381" lvl="1" indent="-170558">
              <a:buFont typeface="Arial" panose="020B0604020202020204" pitchFamily="34" charset="0"/>
              <a:buChar char="•"/>
            </a:pPr>
            <a:r>
              <a:rPr lang="en-AU" b="1" dirty="0"/>
              <a:t>Business Net Surplus </a:t>
            </a:r>
            <a:r>
              <a:rPr lang="en-AU" dirty="0"/>
              <a:t>should represent the remaining revenue after all business costs have been deducted.  Care needs to be taken as one-off capital items may be included. These one-off capital items should be taken into account when comparing </a:t>
            </a:r>
            <a:r>
              <a:rPr lang="en-AU" b="1" dirty="0"/>
              <a:t>ROA</a:t>
            </a:r>
            <a:r>
              <a:rPr lang="en-AU" dirty="0"/>
              <a:t> between years.</a:t>
            </a:r>
          </a:p>
          <a:p>
            <a:pPr marL="625381" lvl="1" indent="-170558">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10"/>
          </p:nvPr>
        </p:nvSpPr>
        <p:spPr/>
        <p:txBody>
          <a:bodyPr/>
          <a:lstStyle/>
          <a:p>
            <a:fld id="{D40FA9EE-5708-4072-9F93-EDCF06EDCDF2}" type="slidenum">
              <a:rPr lang="en-AU" smtClean="0"/>
              <a:t>37</a:t>
            </a:fld>
            <a:endParaRPr lang="en-AU" dirty="0"/>
          </a:p>
        </p:txBody>
      </p:sp>
    </p:spTree>
    <p:extLst>
      <p:ext uri="{BB962C8B-B14F-4D97-AF65-F5344CB8AC3E}">
        <p14:creationId xmlns:p14="http://schemas.microsoft.com/office/powerpoint/2010/main" val="705428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5381" lvl="1" indent="-170558">
              <a:buFont typeface="Arial" panose="020B0604020202020204" pitchFamily="34" charset="0"/>
              <a:buChar char="•"/>
            </a:pPr>
            <a:r>
              <a:rPr lang="en-AU" dirty="0"/>
              <a:t>Years to </a:t>
            </a:r>
            <a:r>
              <a:rPr lang="en-AU" b="1" dirty="0"/>
              <a:t>Amortise Debt </a:t>
            </a:r>
            <a:r>
              <a:rPr lang="en-AU" dirty="0"/>
              <a:t>estimates the number of years it would theoretically take to repay all debts excluding leases.  A significant proportion of farming debt is structured as interest only with agreed debt reduction milestones.  It is therefore important to identify the client’s ability to reduce debt in the long term. </a:t>
            </a:r>
          </a:p>
          <a:p>
            <a:pPr marL="625381" lvl="1" indent="-170558">
              <a:buFont typeface="Arial" panose="020B0604020202020204" pitchFamily="34" charset="0"/>
              <a:buChar char="•"/>
            </a:pPr>
            <a:r>
              <a:rPr lang="en-AU" dirty="0"/>
              <a:t>If the operation is struggling to have the capacity to pay debt off within 15 years, the business may have a debt serviceability issue.  </a:t>
            </a:r>
          </a:p>
          <a:p>
            <a:pPr marL="625381" lvl="1" indent="-170558">
              <a:buFont typeface="Arial" panose="020B0604020202020204" pitchFamily="34" charset="0"/>
              <a:buChar char="•"/>
            </a:pPr>
            <a:r>
              <a:rPr lang="en-AU" dirty="0"/>
              <a:t>It is important to report debt as the limit of the facilities and not the current drawn down balance. The lower the number of years the better.</a:t>
            </a:r>
          </a:p>
          <a:p>
            <a:endParaRPr lang="en-AU" dirty="0"/>
          </a:p>
        </p:txBody>
      </p:sp>
      <p:sp>
        <p:nvSpPr>
          <p:cNvPr id="4" name="Slide Number Placeholder 3"/>
          <p:cNvSpPr>
            <a:spLocks noGrp="1"/>
          </p:cNvSpPr>
          <p:nvPr>
            <p:ph type="sldNum" sz="quarter" idx="10"/>
          </p:nvPr>
        </p:nvSpPr>
        <p:spPr/>
        <p:txBody>
          <a:bodyPr/>
          <a:lstStyle/>
          <a:p>
            <a:fld id="{D40FA9EE-5708-4072-9F93-EDCF06EDCDF2}" type="slidenum">
              <a:rPr lang="en-AU" smtClean="0"/>
              <a:t>38</a:t>
            </a:fld>
            <a:endParaRPr lang="en-AU" dirty="0"/>
          </a:p>
        </p:txBody>
      </p:sp>
    </p:spTree>
    <p:extLst>
      <p:ext uri="{BB962C8B-B14F-4D97-AF65-F5344CB8AC3E}">
        <p14:creationId xmlns:p14="http://schemas.microsoft.com/office/powerpoint/2010/main" val="16681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5381" lvl="1" indent="-170558">
              <a:buFont typeface="Arial" panose="020B0604020202020204" pitchFamily="34" charset="0"/>
              <a:buChar char="•"/>
            </a:pPr>
            <a:r>
              <a:rPr lang="en-AU" dirty="0"/>
              <a:t>Equity is the amount of capital that is owned by the business.  Equity is also referred to as </a:t>
            </a:r>
            <a:r>
              <a:rPr lang="en-AU" b="1" dirty="0">
                <a:solidFill>
                  <a:srgbClr val="002060"/>
                </a:solidFill>
              </a:rPr>
              <a:t>Net Worth </a:t>
            </a:r>
            <a:r>
              <a:rPr lang="en-AU" dirty="0"/>
              <a:t>and is the sum that would be available from sale of the business after all debts owed by the business are paid. </a:t>
            </a:r>
          </a:p>
          <a:p>
            <a:pPr marL="625381" lvl="1" indent="-170558">
              <a:buFont typeface="Arial" panose="020B0604020202020204" pitchFamily="34" charset="0"/>
              <a:buChar char="•"/>
            </a:pPr>
            <a:r>
              <a:rPr lang="en-AU" dirty="0"/>
              <a:t>One of the most important indicators and it encompasses total business performance in one indicator. </a:t>
            </a:r>
          </a:p>
          <a:p>
            <a:pPr marL="625381" lvl="1" indent="-170558">
              <a:buFont typeface="Arial" panose="020B0604020202020204" pitchFamily="34" charset="0"/>
              <a:buChar char="•"/>
            </a:pPr>
            <a:r>
              <a:rPr lang="en-AU" dirty="0"/>
              <a:t>Trends with </a:t>
            </a:r>
            <a:r>
              <a:rPr lang="en-AU" b="1" dirty="0"/>
              <a:t>equity</a:t>
            </a:r>
            <a:r>
              <a:rPr lang="en-AU" dirty="0"/>
              <a:t> show whether the business sis growing or declining.</a:t>
            </a:r>
          </a:p>
          <a:p>
            <a:endParaRPr lang="en-AU" dirty="0"/>
          </a:p>
        </p:txBody>
      </p:sp>
      <p:sp>
        <p:nvSpPr>
          <p:cNvPr id="4" name="Slide Number Placeholder 3"/>
          <p:cNvSpPr>
            <a:spLocks noGrp="1"/>
          </p:cNvSpPr>
          <p:nvPr>
            <p:ph type="sldNum" sz="quarter" idx="10"/>
          </p:nvPr>
        </p:nvSpPr>
        <p:spPr/>
        <p:txBody>
          <a:bodyPr/>
          <a:lstStyle/>
          <a:p>
            <a:fld id="{D40FA9EE-5708-4072-9F93-EDCF06EDCDF2}" type="slidenum">
              <a:rPr lang="en-AU" smtClean="0"/>
              <a:t>39</a:t>
            </a:fld>
            <a:endParaRPr lang="en-AU" dirty="0"/>
          </a:p>
        </p:txBody>
      </p:sp>
    </p:spTree>
    <p:extLst>
      <p:ext uri="{BB962C8B-B14F-4D97-AF65-F5344CB8AC3E}">
        <p14:creationId xmlns:p14="http://schemas.microsoft.com/office/powerpoint/2010/main" val="2771720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u="sng" baseline="0">
                <a:solidFill>
                  <a:schemeClr val="accent5">
                    <a:lumMod val="50000"/>
                  </a:schemeClr>
                </a:solidFill>
                <a:uFill>
                  <a:solidFill>
                    <a:srgbClr val="92D050"/>
                  </a:solidFill>
                </a:uFill>
                <a:latin typeface="Open Sans Light" panose="020B03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AU"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5" name="Footer Placeholder 4"/>
          <p:cNvSpPr>
            <a:spLocks noGrp="1"/>
          </p:cNvSpPr>
          <p:nvPr>
            <p:ph type="ftr" sz="quarter" idx="11"/>
          </p:nvPr>
        </p:nvSpPr>
        <p:spPr>
          <a:xfrm>
            <a:off x="676422" y="6410374"/>
            <a:ext cx="4114800" cy="365125"/>
          </a:xfrm>
          <a:blipFill>
            <a:blip r:embed="rId2"/>
            <a:stretch>
              <a:fillRect/>
            </a:stretch>
          </a:blipFill>
        </p:spPr>
        <p:txBody>
          <a:bodyPr/>
          <a:lstStyle/>
          <a:p>
            <a:endParaRPr lang="en-AU" dirty="0"/>
          </a:p>
        </p:txBody>
      </p:sp>
      <p:sp>
        <p:nvSpPr>
          <p:cNvPr id="6" name="Slide Number Placeholder 5"/>
          <p:cNvSpPr>
            <a:spLocks noGrp="1"/>
          </p:cNvSpPr>
          <p:nvPr>
            <p:ph type="sldNum" sz="quarter" idx="12"/>
          </p:nvPr>
        </p:nvSpPr>
        <p:spPr/>
        <p:txBody>
          <a:bodyPr/>
          <a:lstStyle/>
          <a:p>
            <a:fld id="{9407FF6F-ABF6-486E-AAC8-9E1D5B4A7407}" type="slidenum">
              <a:rPr lang="en-AU" smtClean="0"/>
              <a:t>‹#›</a:t>
            </a:fld>
            <a:endParaRPr lang="en-AU" dirty="0"/>
          </a:p>
        </p:txBody>
      </p:sp>
    </p:spTree>
    <p:extLst>
      <p:ext uri="{BB962C8B-B14F-4D97-AF65-F5344CB8AC3E}">
        <p14:creationId xmlns:p14="http://schemas.microsoft.com/office/powerpoint/2010/main" val="2550584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AU" dirty="0"/>
          </a:p>
        </p:txBody>
      </p:sp>
      <p:sp>
        <p:nvSpPr>
          <p:cNvPr id="3" name="Vertical Text Placeholder 2"/>
          <p:cNvSpPr>
            <a:spLocks noGrp="1"/>
          </p:cNvSpPr>
          <p:nvPr>
            <p:ph type="body" orient="vert" idx="1"/>
          </p:nvPr>
        </p:nvSpPr>
        <p:spPr/>
        <p:txBody>
          <a:bodyPr vert="eaVert"/>
          <a:lstStyle>
            <a:lvl1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vl2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2pPr>
            <a:lvl3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3pPr>
            <a:lvl4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4pPr>
            <a:lvl5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80B44AA7-D384-4CD4-B234-E4449B0B9321}" type="datetime1">
              <a:rPr lang="en-AU" smtClean="0"/>
              <a:t>10/04/2018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407FF6F-ABF6-486E-AAC8-9E1D5B4A7407}" type="slidenum">
              <a:rPr lang="en-AU" smtClean="0"/>
              <a:t>‹#›</a:t>
            </a:fld>
            <a:endParaRPr lang="en-AU" dirty="0"/>
          </a:p>
        </p:txBody>
      </p:sp>
    </p:spTree>
    <p:extLst>
      <p:ext uri="{BB962C8B-B14F-4D97-AF65-F5344CB8AC3E}">
        <p14:creationId xmlns:p14="http://schemas.microsoft.com/office/powerpoint/2010/main" val="1750385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baseline="0">
                <a:solidFill>
                  <a:srgbClr val="002060"/>
                </a:solidFill>
                <a:latin typeface="Open Sans Light" panose="020B0306030504020204" pitchFamily="34" charset="0"/>
              </a:defRPr>
            </a:lvl1pPr>
          </a:lstStyle>
          <a:p>
            <a:r>
              <a:rPr lang="en-US" dirty="0"/>
              <a:t>Click to edit Master title style</a:t>
            </a:r>
            <a:endParaRPr lang="en-AU" dirty="0"/>
          </a:p>
        </p:txBody>
      </p:sp>
      <p:sp>
        <p:nvSpPr>
          <p:cNvPr id="3" name="Vertical Text Placeholder 2"/>
          <p:cNvSpPr>
            <a:spLocks noGrp="1"/>
          </p:cNvSpPr>
          <p:nvPr>
            <p:ph type="body" orient="vert" idx="1"/>
          </p:nvPr>
        </p:nvSpPr>
        <p:spPr>
          <a:xfrm>
            <a:off x="838200" y="365125"/>
            <a:ext cx="7734300" cy="5811838"/>
          </a:xfrm>
        </p:spPr>
        <p:txBody>
          <a:bodyPr vert="eaVert"/>
          <a:lstStyle>
            <a:lvl1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vl2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2pPr>
            <a:lvl3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3pPr>
            <a:lvl4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4pPr>
            <a:lvl5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10"/>
          </p:nvPr>
        </p:nvSpPr>
        <p:spPr/>
        <p:txBody>
          <a:bodyPr/>
          <a:lstStyle/>
          <a:p>
            <a:fld id="{4A995627-0F94-4466-892C-EEF3C12DADFD}" type="datetime1">
              <a:rPr lang="en-AU" smtClean="0"/>
              <a:t>10/04/2018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407FF6F-ABF6-486E-AAC8-9E1D5B4A7407}" type="slidenum">
              <a:rPr lang="en-AU" smtClean="0"/>
              <a:t>‹#›</a:t>
            </a:fld>
            <a:endParaRPr lang="en-AU" dirty="0"/>
          </a:p>
        </p:txBody>
      </p:sp>
    </p:spTree>
    <p:extLst>
      <p:ext uri="{BB962C8B-B14F-4D97-AF65-F5344CB8AC3E}">
        <p14:creationId xmlns:p14="http://schemas.microsoft.com/office/powerpoint/2010/main" val="1559042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28600" indent="-228600">
              <a:buFontTx/>
              <a:buBlip>
                <a:blip r:embed="rId2"/>
              </a:buBlip>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vl2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2pPr>
            <a:lvl3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3pPr>
            <a:lvl4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4pPr>
            <a:lvl5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Footer Placeholder 4"/>
          <p:cNvSpPr>
            <a:spLocks noGrp="1"/>
          </p:cNvSpPr>
          <p:nvPr>
            <p:ph type="ftr" sz="quarter" idx="11"/>
          </p:nvPr>
        </p:nvSpPr>
        <p:spPr>
          <a:xfrm>
            <a:off x="7239000" y="6333951"/>
            <a:ext cx="4114800" cy="365125"/>
          </a:xfrm>
          <a:blipFill>
            <a:blip r:embed="rId3"/>
            <a:stretch>
              <a:fillRect/>
            </a:stretch>
          </a:blipFill>
        </p:spPr>
        <p:txBody>
          <a:bodyPr/>
          <a:lstStyle/>
          <a:p>
            <a:endParaRPr lang="en-AU" dirty="0"/>
          </a:p>
        </p:txBody>
      </p:sp>
      <p:sp>
        <p:nvSpPr>
          <p:cNvPr id="6" name="Slide Number Placeholder 5"/>
          <p:cNvSpPr>
            <a:spLocks noGrp="1"/>
          </p:cNvSpPr>
          <p:nvPr>
            <p:ph type="sldNum" sz="quarter" idx="12"/>
          </p:nvPr>
        </p:nvSpPr>
        <p:spPr>
          <a:xfrm>
            <a:off x="838200" y="6333952"/>
            <a:ext cx="2743200" cy="365125"/>
          </a:xfrm>
        </p:spPr>
        <p:txBody>
          <a:bodyPr/>
          <a:lstStyle>
            <a:lvl1pPr algn="l">
              <a:defRPr/>
            </a:lvl1pPr>
          </a:lstStyle>
          <a:p>
            <a:fld id="{9407FF6F-ABF6-486E-AAC8-9E1D5B4A7407}" type="slidenum">
              <a:rPr lang="en-AU" smtClean="0"/>
              <a:pPr/>
              <a:t>‹#›</a:t>
            </a:fld>
            <a:endParaRPr lang="en-AU" dirty="0"/>
          </a:p>
        </p:txBody>
      </p:sp>
      <p:sp>
        <p:nvSpPr>
          <p:cNvPr id="4" name="Title 3"/>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82202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u="sng" baseline="0">
                <a:solidFill>
                  <a:schemeClr val="accent5">
                    <a:lumMod val="50000"/>
                  </a:schemeClr>
                </a:solidFill>
                <a:uFill>
                  <a:solidFill>
                    <a:schemeClr val="accent6"/>
                  </a:solidFill>
                </a:uFill>
                <a:latin typeface="Open Sans Light" panose="020B03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AU"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baseline="0">
                <a:solidFill>
                  <a:schemeClr val="accent5">
                    <a:lumMod val="50000"/>
                  </a:schemeClr>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8279830-C08B-49E4-9ED9-C6A14721B534}" type="datetime1">
              <a:rPr lang="en-AU" smtClean="0"/>
              <a:t>10/04/2018</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9407FF6F-ABF6-486E-AAC8-9E1D5B4A7407}" type="slidenum">
              <a:rPr lang="en-AU" smtClean="0"/>
              <a:t>‹#›</a:t>
            </a:fld>
            <a:endParaRPr lang="en-AU" dirty="0"/>
          </a:p>
        </p:txBody>
      </p:sp>
    </p:spTree>
    <p:extLst>
      <p:ext uri="{BB962C8B-B14F-4D97-AF65-F5344CB8AC3E}">
        <p14:creationId xmlns:p14="http://schemas.microsoft.com/office/powerpoint/2010/main" val="2032238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chemeClr val="accent5">
                    <a:lumMod val="50000"/>
                  </a:schemeClr>
                </a:solidFill>
                <a:latin typeface="Open Sans Light" panose="020B03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AU" dirty="0"/>
          </a:p>
        </p:txBody>
      </p:sp>
      <p:sp>
        <p:nvSpPr>
          <p:cNvPr id="3" name="Content Placeholder 2"/>
          <p:cNvSpPr>
            <a:spLocks noGrp="1"/>
          </p:cNvSpPr>
          <p:nvPr>
            <p:ph sz="half" idx="1"/>
          </p:nvPr>
        </p:nvSpPr>
        <p:spPr>
          <a:xfrm>
            <a:off x="838200" y="1825625"/>
            <a:ext cx="5181600" cy="4351338"/>
          </a:xfrm>
        </p:spPr>
        <p:txBody>
          <a:bodyPr/>
          <a:lstStyle>
            <a:lvl1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vl2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2pPr>
            <a:lvl3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3pPr>
            <a:lvl4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4pPr>
            <a:lvl5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lvl1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vl2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2pPr>
            <a:lvl3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3pPr>
            <a:lvl4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4pPr>
            <a:lvl5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Date Placeholder 4"/>
          <p:cNvSpPr>
            <a:spLocks noGrp="1"/>
          </p:cNvSpPr>
          <p:nvPr>
            <p:ph type="dt" sz="half" idx="10"/>
          </p:nvPr>
        </p:nvSpPr>
        <p:spPr/>
        <p:txBody>
          <a:bodyPr/>
          <a:lstStyle/>
          <a:p>
            <a:fld id="{BBDA3410-71FE-47E9-A54B-559E22BD5E9F}" type="datetime1">
              <a:rPr lang="en-AU" smtClean="0"/>
              <a:t>10/04/2018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407FF6F-ABF6-486E-AAC8-9E1D5B4A7407}" type="slidenum">
              <a:rPr lang="en-AU" smtClean="0"/>
              <a:t>‹#›</a:t>
            </a:fld>
            <a:endParaRPr lang="en-AU" dirty="0"/>
          </a:p>
        </p:txBody>
      </p:sp>
    </p:spTree>
    <p:extLst>
      <p:ext uri="{BB962C8B-B14F-4D97-AF65-F5344CB8AC3E}">
        <p14:creationId xmlns:p14="http://schemas.microsoft.com/office/powerpoint/2010/main" val="41065693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aseline="0">
                <a:solidFill>
                  <a:schemeClr val="accent5">
                    <a:lumMod val="50000"/>
                  </a:schemeClr>
                </a:solidFill>
                <a:latin typeface="Open Sans Light" panose="020B03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AU"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baseline="0">
                <a:solidFill>
                  <a:schemeClr val="accent5">
                    <a:lumMod val="50000"/>
                  </a:schemeClr>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vl2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2pPr>
            <a:lvl3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3pPr>
            <a:lvl4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4pPr>
            <a:lvl5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baseline="0">
                <a:solidFill>
                  <a:schemeClr val="accent5">
                    <a:lumMod val="50000"/>
                  </a:schemeClr>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vl2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2pPr>
            <a:lvl3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3pPr>
            <a:lvl4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4pPr>
            <a:lvl5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7" name="Date Placeholder 6"/>
          <p:cNvSpPr>
            <a:spLocks noGrp="1"/>
          </p:cNvSpPr>
          <p:nvPr>
            <p:ph type="dt" sz="half" idx="10"/>
          </p:nvPr>
        </p:nvSpPr>
        <p:spPr/>
        <p:txBody>
          <a:bodyPr/>
          <a:lstStyle/>
          <a:p>
            <a:fld id="{DCA96E6C-BF0B-43E6-B0B9-A3E490DE9F29}" type="datetime1">
              <a:rPr lang="en-AU" smtClean="0"/>
              <a:t>10/04/2018</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9407FF6F-ABF6-486E-AAC8-9E1D5B4A7407}" type="slidenum">
              <a:rPr lang="en-AU" smtClean="0"/>
              <a:t>‹#›</a:t>
            </a:fld>
            <a:endParaRPr lang="en-AU" dirty="0"/>
          </a:p>
        </p:txBody>
      </p:sp>
    </p:spTree>
    <p:extLst>
      <p:ext uri="{BB962C8B-B14F-4D97-AF65-F5344CB8AC3E}">
        <p14:creationId xmlns:p14="http://schemas.microsoft.com/office/powerpoint/2010/main" val="4246050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AU" dirty="0"/>
          </a:p>
        </p:txBody>
      </p:sp>
      <p:sp>
        <p:nvSpPr>
          <p:cNvPr id="3" name="Date Placeholder 2"/>
          <p:cNvSpPr>
            <a:spLocks noGrp="1"/>
          </p:cNvSpPr>
          <p:nvPr>
            <p:ph type="dt" sz="half" idx="10"/>
          </p:nvPr>
        </p:nvSpPr>
        <p:spPr/>
        <p:txBody>
          <a:bodyPr/>
          <a:lstStyle/>
          <a:p>
            <a:fld id="{7A61FB49-3382-4345-81AB-A3B876164FA4}" type="datetime1">
              <a:rPr lang="en-AU" smtClean="0"/>
              <a:t>10/04/2018</a:t>
            </a:fld>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a:t>
            </a:fld>
            <a:endParaRPr lang="en-AU" dirty="0"/>
          </a:p>
        </p:txBody>
      </p:sp>
    </p:spTree>
    <p:extLst>
      <p:ext uri="{BB962C8B-B14F-4D97-AF65-F5344CB8AC3E}">
        <p14:creationId xmlns:p14="http://schemas.microsoft.com/office/powerpoint/2010/main" val="4005069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stStyle>
          <a:p>
            <a:fld id="{20AD87D1-5144-47C2-8B13-DA333F5E3698}" type="datetime1">
              <a:rPr lang="en-AU" smtClean="0"/>
              <a:pPr/>
              <a:t>10/04/2018</a:t>
            </a:fld>
            <a:endParaRPr lang="en-AU" dirty="0"/>
          </a:p>
        </p:txBody>
      </p:sp>
      <p:sp>
        <p:nvSpPr>
          <p:cNvPr id="3" name="Footer Placeholder 2"/>
          <p:cNvSpPr>
            <a:spLocks noGrp="1"/>
          </p:cNvSpPr>
          <p:nvPr>
            <p:ph type="ftr" sz="quarter" idx="11"/>
          </p:nvPr>
        </p:nvSpPr>
        <p:spPr/>
        <p:txBody>
          <a:bodyPr/>
          <a:lstStyle>
            <a:lvl1pPr>
              <a:defRPr>
                <a:solidFill>
                  <a:srgbClr val="002060"/>
                </a:solidFill>
                <a:latin typeface="Open Sans" panose="020B0606030504020204" pitchFamily="34" charset="0"/>
                <a:ea typeface="Open Sans" panose="020B0606030504020204" pitchFamily="34" charset="0"/>
                <a:cs typeface="Open Sans" panose="020B0606030504020204" pitchFamily="34" charset="0"/>
              </a:defRPr>
            </a:lvl1pPr>
          </a:lstStyle>
          <a:p>
            <a:endParaRPr lang="en-AU" dirty="0"/>
          </a:p>
        </p:txBody>
      </p:sp>
      <p:sp>
        <p:nvSpPr>
          <p:cNvPr id="4" name="Slide Number Placeholder 3"/>
          <p:cNvSpPr>
            <a:spLocks noGrp="1"/>
          </p:cNvSpPr>
          <p:nvPr>
            <p:ph type="sldNum" sz="quarter" idx="12"/>
          </p:nvPr>
        </p:nvSpPr>
        <p:spPr/>
        <p:txBody>
          <a:bodyPr/>
          <a:lstStyle>
            <a:lvl1pPr>
              <a:defRPr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stStyle>
          <a:p>
            <a:fld id="{9407FF6F-ABF6-486E-AAC8-9E1D5B4A7407}" type="slidenum">
              <a:rPr lang="en-AU" smtClean="0"/>
              <a:pPr/>
              <a:t>‹#›</a:t>
            </a:fld>
            <a:endParaRPr lang="en-AU" dirty="0"/>
          </a:p>
        </p:txBody>
      </p:sp>
    </p:spTree>
    <p:extLst>
      <p:ext uri="{BB962C8B-B14F-4D97-AF65-F5344CB8AC3E}">
        <p14:creationId xmlns:p14="http://schemas.microsoft.com/office/powerpoint/2010/main" val="2093246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AU" dirty="0"/>
          </a:p>
        </p:txBody>
      </p:sp>
      <p:sp>
        <p:nvSpPr>
          <p:cNvPr id="3" name="Content Placeholder 2"/>
          <p:cNvSpPr>
            <a:spLocks noGrp="1"/>
          </p:cNvSpPr>
          <p:nvPr>
            <p:ph idx="1"/>
          </p:nvPr>
        </p:nvSpPr>
        <p:spPr>
          <a:xfrm>
            <a:off x="5183188" y="987425"/>
            <a:ext cx="6172200" cy="4873625"/>
          </a:xfrm>
        </p:spPr>
        <p:txBody>
          <a:bodyPr/>
          <a:lstStyle>
            <a:lvl1pPr>
              <a:defRPr sz="3200"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vl2pPr>
              <a:defRPr sz="2800"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2pPr>
            <a:lvl3pPr>
              <a:defRPr sz="2400"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3pPr>
            <a:lvl4pPr>
              <a:defRPr sz="2000"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4pPr>
            <a:lvl5pPr>
              <a:defRPr sz="2000"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F8AB11C5-7E3B-46D8-8F48-97B2F0B85080}" type="datetime1">
              <a:rPr lang="en-AU" smtClean="0"/>
              <a:t>10/04/2018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407FF6F-ABF6-486E-AAC8-9E1D5B4A7407}" type="slidenum">
              <a:rPr lang="en-AU" smtClean="0"/>
              <a:t>‹#›</a:t>
            </a:fld>
            <a:endParaRPr lang="en-AU" dirty="0"/>
          </a:p>
        </p:txBody>
      </p:sp>
    </p:spTree>
    <p:extLst>
      <p:ext uri="{BB962C8B-B14F-4D97-AF65-F5344CB8AC3E}">
        <p14:creationId xmlns:p14="http://schemas.microsoft.com/office/powerpoint/2010/main" val="1576621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stStyle>
          <a:p>
            <a:r>
              <a:rPr lang="en-US" dirty="0"/>
              <a:t>Click to edit Master title style</a:t>
            </a:r>
            <a:endParaRPr lang="en-AU" dirty="0"/>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lang="en-AU"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baseline="0">
                <a:solidFill>
                  <a:srgbClr val="002060"/>
                </a:solidFill>
                <a:latin typeface="Open Sans Light" panose="020B03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66602BE-13FE-4F79-B718-75A3BFFE3878}" type="datetime1">
              <a:rPr lang="en-AU" smtClean="0"/>
              <a:t>10/04/2018</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9407FF6F-ABF6-486E-AAC8-9E1D5B4A7407}" type="slidenum">
              <a:rPr lang="en-AU" smtClean="0"/>
              <a:t>‹#›</a:t>
            </a:fld>
            <a:endParaRPr lang="en-AU" dirty="0"/>
          </a:p>
        </p:txBody>
      </p:sp>
    </p:spTree>
    <p:extLst>
      <p:ext uri="{BB962C8B-B14F-4D97-AF65-F5344CB8AC3E}">
        <p14:creationId xmlns:p14="http://schemas.microsoft.com/office/powerpoint/2010/main" val="2421246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6304DA-8F2F-463C-9AB6-8E1B90B98798}" type="datetime1">
              <a:rPr lang="en-AU" smtClean="0"/>
              <a:t>10/04/2018</a:t>
            </a:fld>
            <a:endParaRPr lang="en-AU"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7FF6F-ABF6-486E-AAC8-9E1D5B4A7407}" type="slidenum">
              <a:rPr lang="en-AU" smtClean="0"/>
              <a:t>‹#›</a:t>
            </a:fld>
            <a:endParaRPr lang="en-AU" dirty="0"/>
          </a:p>
        </p:txBody>
      </p:sp>
    </p:spTree>
    <p:extLst>
      <p:ext uri="{BB962C8B-B14F-4D97-AF65-F5344CB8AC3E}">
        <p14:creationId xmlns:p14="http://schemas.microsoft.com/office/powerpoint/2010/main" val="1145619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sz="4400" kern="1200" baseline="0">
          <a:solidFill>
            <a:srgbClr val="002060"/>
          </a:solidFill>
          <a:latin typeface="Open Sans Light" panose="020B0306030504020204" pitchFamily="34" charset="0"/>
          <a:ea typeface="+mj-ea"/>
          <a:cs typeface="+mj-cs"/>
        </a:defRPr>
      </a:lvl1pPr>
    </p:titleStyle>
    <p:bodyStyle>
      <a:lvl1pPr marL="228600" indent="-228600" algn="l" defTabSz="914400" rtl="0" eaLnBrk="1" latinLnBrk="0" hangingPunct="1">
        <a:lnSpc>
          <a:spcPct val="90000"/>
        </a:lnSpc>
        <a:spcBef>
          <a:spcPts val="1000"/>
        </a:spcBef>
        <a:buFontTx/>
        <a:buBlip>
          <a:blip r:embed="rId13"/>
        </a:buBlip>
        <a:defRPr sz="2800" kern="120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Tx/>
        <a:buBlip>
          <a:blip r:embed="rId13"/>
        </a:buBlip>
        <a:defRPr sz="2400" kern="120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Tx/>
        <a:buBlip>
          <a:blip r:embed="rId13"/>
        </a:buBlip>
        <a:defRPr sz="2000" kern="120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Tx/>
        <a:buBlip>
          <a:blip r:embed="rId13"/>
        </a:buBlip>
        <a:defRPr sz="1800" kern="120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Tx/>
        <a:buBlip>
          <a:blip r:embed="rId13"/>
        </a:buBlip>
        <a:defRPr sz="1800" kern="120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2" Type="http://schemas.openxmlformats.org/officeDocument/2006/relationships/hyperlink" Target="https://goo.gl/kkCHHD"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8.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0.emf"/><Relationship Id="rId5" Type="http://schemas.openxmlformats.org/officeDocument/2006/relationships/package" Target="../embeddings/Microsoft_Excel_Worksheet2.xlsx"/><Relationship Id="rId4" Type="http://schemas.openxmlformats.org/officeDocument/2006/relationships/image" Target="../media/image9.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Business Economics</a:t>
            </a: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1</a:t>
            </a:fld>
            <a:endParaRPr lang="en-AU" dirty="0"/>
          </a:p>
        </p:txBody>
      </p:sp>
    </p:spTree>
    <p:extLst>
      <p:ext uri="{BB962C8B-B14F-4D97-AF65-F5344CB8AC3E}">
        <p14:creationId xmlns:p14="http://schemas.microsoft.com/office/powerpoint/2010/main" val="498590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Definitions</a:t>
            </a:r>
          </a:p>
          <a:p>
            <a:pPr lvl="2">
              <a:buFont typeface="Arial" panose="020B0604020202020204" pitchFamily="34" charset="0"/>
              <a:buChar char="•"/>
            </a:pPr>
            <a:r>
              <a:rPr lang="en-AU" dirty="0">
                <a:solidFill>
                  <a:srgbClr val="002060"/>
                </a:solidFill>
              </a:rPr>
              <a:t>Cash Income/Cost </a:t>
            </a:r>
            <a:r>
              <a:rPr lang="en-AU" dirty="0"/>
              <a:t>– actual cash moving in and out of the business.</a:t>
            </a:r>
          </a:p>
          <a:p>
            <a:pPr lvl="2">
              <a:buFont typeface="Arial" panose="020B0604020202020204" pitchFamily="34" charset="0"/>
              <a:buChar char="•"/>
            </a:pPr>
            <a:r>
              <a:rPr lang="en-AU" dirty="0">
                <a:solidFill>
                  <a:srgbClr val="002060"/>
                </a:solidFill>
              </a:rPr>
              <a:t>Gross Income </a:t>
            </a:r>
            <a:r>
              <a:rPr lang="en-AU" dirty="0"/>
              <a:t>– total value generated by the business in the year.</a:t>
            </a:r>
          </a:p>
          <a:p>
            <a:pPr lvl="2">
              <a:buFont typeface="Arial" panose="020B0604020202020204" pitchFamily="34" charset="0"/>
              <a:buChar char="•"/>
            </a:pPr>
            <a:r>
              <a:rPr lang="en-AU" dirty="0">
                <a:solidFill>
                  <a:srgbClr val="002060"/>
                </a:solidFill>
              </a:rPr>
              <a:t>Direct Cost </a:t>
            </a:r>
            <a:r>
              <a:rPr lang="en-AU" dirty="0"/>
              <a:t>– costs attributed specifically to an enterprise e.g. crop chemical or shearing expenses. Direct cost usually increase if the enterprise grows e.g. more sheep are shorn.</a:t>
            </a:r>
          </a:p>
          <a:p>
            <a:pPr lvl="2">
              <a:buFont typeface="Arial" panose="020B0604020202020204" pitchFamily="34" charset="0"/>
              <a:buChar char="•"/>
            </a:pPr>
            <a:r>
              <a:rPr lang="en-AU" dirty="0">
                <a:solidFill>
                  <a:srgbClr val="002060"/>
                </a:solidFill>
              </a:rPr>
              <a:t>Gross Ma</a:t>
            </a:r>
            <a:r>
              <a:rPr lang="en-AU" dirty="0"/>
              <a:t>rgin – used for enterprise monitoring enterprise performance. Shows what each enterprise contributes to paying the overhead costs.</a:t>
            </a:r>
          </a:p>
          <a:p>
            <a:pPr lvl="2">
              <a:buFont typeface="Arial" panose="020B0604020202020204" pitchFamily="34" charset="0"/>
              <a:buChar char="•"/>
            </a:pPr>
            <a:r>
              <a:rPr lang="en-AU" dirty="0">
                <a:solidFill>
                  <a:srgbClr val="002060"/>
                </a:solidFill>
              </a:rPr>
              <a:t>Overhead Costs </a:t>
            </a:r>
            <a:r>
              <a:rPr lang="en-AU" dirty="0"/>
              <a:t>– costs that remain unchanged in the business regardless of enterprise changes e.g. rates, most professional fees, insurance…etc.</a:t>
            </a:r>
          </a:p>
          <a:p>
            <a:pPr lvl="2">
              <a:buFont typeface="Arial" panose="020B0604020202020204" pitchFamily="34" charset="0"/>
              <a:buChar char="•"/>
            </a:pPr>
            <a:r>
              <a:rPr lang="en-AU" dirty="0">
                <a:solidFill>
                  <a:srgbClr val="002060"/>
                </a:solidFill>
              </a:rPr>
              <a:t>Operating Surplus </a:t>
            </a:r>
            <a:r>
              <a:rPr lang="en-AU" dirty="0"/>
              <a:t>– cash remaining in business to pay finance and capital costs.</a:t>
            </a:r>
          </a:p>
          <a:p>
            <a:pPr lvl="2">
              <a:buFont typeface="Arial" panose="020B0604020202020204" pitchFamily="34" charset="0"/>
              <a:buChar char="•"/>
            </a:pPr>
            <a:endParaRPr lang="en-AU" dirty="0"/>
          </a:p>
          <a:p>
            <a:pPr lvl="2"/>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10</a:t>
            </a:fld>
            <a:endParaRPr lang="en-AU" dirty="0"/>
          </a:p>
        </p:txBody>
      </p:sp>
    </p:spTree>
    <p:extLst>
      <p:ext uri="{BB962C8B-B14F-4D97-AF65-F5344CB8AC3E}">
        <p14:creationId xmlns:p14="http://schemas.microsoft.com/office/powerpoint/2010/main" val="89238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Definitions</a:t>
            </a:r>
          </a:p>
          <a:p>
            <a:pPr lvl="2">
              <a:buFont typeface="Courier New" panose="02070309020205020404" pitchFamily="49" charset="0"/>
              <a:buChar char="o"/>
            </a:pPr>
            <a:r>
              <a:rPr lang="en-AU" dirty="0">
                <a:solidFill>
                  <a:srgbClr val="002060"/>
                </a:solidFill>
              </a:rPr>
              <a:t>EBIT</a:t>
            </a:r>
            <a:r>
              <a:rPr lang="en-AU" dirty="0"/>
              <a:t> – (Earning Before Interest and Tax). Common business metric used to compare profitability between businesses. Basically profit before finance and capital costs.</a:t>
            </a:r>
          </a:p>
          <a:p>
            <a:pPr lvl="2">
              <a:buFont typeface="Courier New" panose="02070309020205020404" pitchFamily="49" charset="0"/>
              <a:buChar char="o"/>
            </a:pPr>
            <a:r>
              <a:rPr lang="en-AU" dirty="0">
                <a:solidFill>
                  <a:srgbClr val="002060"/>
                </a:solidFill>
              </a:rPr>
              <a:t>Capital Costs </a:t>
            </a:r>
            <a:r>
              <a:rPr lang="en-AU" dirty="0"/>
              <a:t>– one of costs that are not part of the normal operating costs of the business. Includes debt repayment, asset purchases, tax, drawings…etc.</a:t>
            </a:r>
          </a:p>
          <a:p>
            <a:pPr lvl="2">
              <a:buFont typeface="Courier New" panose="02070309020205020404" pitchFamily="49" charset="0"/>
              <a:buChar char="o"/>
            </a:pPr>
            <a:r>
              <a:rPr lang="en-AU" dirty="0">
                <a:solidFill>
                  <a:srgbClr val="002060"/>
                </a:solidFill>
              </a:rPr>
              <a:t>Net Profit </a:t>
            </a:r>
            <a:r>
              <a:rPr lang="en-AU" dirty="0"/>
              <a:t>– funds remaining (cash and non-cash) remaining after all expenses are accounted for. </a:t>
            </a:r>
          </a:p>
          <a:p>
            <a:pPr lvl="2"/>
            <a:endParaRPr lang="en-AU" dirty="0"/>
          </a:p>
          <a:p>
            <a:pPr lvl="2"/>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11</a:t>
            </a:fld>
            <a:endParaRPr lang="en-AU" dirty="0"/>
          </a:p>
        </p:txBody>
      </p:sp>
    </p:spTree>
    <p:extLst>
      <p:ext uri="{BB962C8B-B14F-4D97-AF65-F5344CB8AC3E}">
        <p14:creationId xmlns:p14="http://schemas.microsoft.com/office/powerpoint/2010/main" val="3704582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Trading Accounts</a:t>
            </a:r>
          </a:p>
          <a:p>
            <a:pPr lvl="2">
              <a:buFont typeface="Courier New" panose="02070309020205020404" pitchFamily="49" charset="0"/>
              <a:buChar char="o"/>
            </a:pPr>
            <a:r>
              <a:rPr lang="en-AU" dirty="0"/>
              <a:t>Trading accounts are used to track changes in inventory which is important in assessing the ongoing viability of a business.</a:t>
            </a:r>
          </a:p>
          <a:p>
            <a:pPr lvl="2">
              <a:buFont typeface="Courier New" panose="02070309020205020404" pitchFamily="49" charset="0"/>
              <a:buChar char="o"/>
            </a:pPr>
            <a:r>
              <a:rPr lang="en-AU" dirty="0"/>
              <a:t>They are particularly important in livestock enterprises or enterprises where the product is retained for more than 12 months.</a:t>
            </a:r>
          </a:p>
          <a:p>
            <a:pPr lvl="2">
              <a:buFont typeface="Courier New" panose="02070309020205020404" pitchFamily="49" charset="0"/>
              <a:buChar char="o"/>
            </a:pPr>
            <a:r>
              <a:rPr lang="en-AU" dirty="0"/>
              <a:t>The diagram on the following page shows an example of a livestock trading account.</a:t>
            </a:r>
          </a:p>
          <a:p>
            <a:pPr lvl="2">
              <a:buFont typeface="Courier New" panose="02070309020205020404" pitchFamily="49" charset="0"/>
              <a:buChar char="o"/>
            </a:pPr>
            <a:r>
              <a:rPr lang="en-AU" dirty="0"/>
              <a:t>The purpose of the trading account is to compare the inventory on hand at the start of the year with that at the end of the year and to value it. From these numbers the true trading profit can be determined.</a:t>
            </a:r>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12</a:t>
            </a:fld>
            <a:endParaRPr lang="en-AU" dirty="0"/>
          </a:p>
        </p:txBody>
      </p:sp>
    </p:spTree>
    <p:extLst>
      <p:ext uri="{BB962C8B-B14F-4D97-AF65-F5344CB8AC3E}">
        <p14:creationId xmlns:p14="http://schemas.microsoft.com/office/powerpoint/2010/main" val="1106944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 - Trading Accounts</a:t>
            </a:r>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13</a:t>
            </a:fld>
            <a:endParaRPr lang="en-AU" dirty="0"/>
          </a:p>
        </p:txBody>
      </p:sp>
      <p:graphicFrame>
        <p:nvGraphicFramePr>
          <p:cNvPr id="7" name="Table 6"/>
          <p:cNvGraphicFramePr>
            <a:graphicFrameLocks noGrp="1"/>
          </p:cNvGraphicFramePr>
          <p:nvPr>
            <p:extLst/>
          </p:nvPr>
        </p:nvGraphicFramePr>
        <p:xfrm>
          <a:off x="838200" y="2316301"/>
          <a:ext cx="10515598" cy="3950355"/>
        </p:xfrm>
        <a:graphic>
          <a:graphicData uri="http://schemas.openxmlformats.org/drawingml/2006/table">
            <a:tbl>
              <a:tblPr/>
              <a:tblGrid>
                <a:gridCol w="764094">
                  <a:extLst>
                    <a:ext uri="{9D8B030D-6E8A-4147-A177-3AD203B41FA5}">
                      <a16:colId xmlns:a16="http://schemas.microsoft.com/office/drawing/2014/main" val="20000"/>
                    </a:ext>
                  </a:extLst>
                </a:gridCol>
                <a:gridCol w="524149">
                  <a:extLst>
                    <a:ext uri="{9D8B030D-6E8A-4147-A177-3AD203B41FA5}">
                      <a16:colId xmlns:a16="http://schemas.microsoft.com/office/drawing/2014/main" val="20001"/>
                    </a:ext>
                  </a:extLst>
                </a:gridCol>
                <a:gridCol w="524149">
                  <a:extLst>
                    <a:ext uri="{9D8B030D-6E8A-4147-A177-3AD203B41FA5}">
                      <a16:colId xmlns:a16="http://schemas.microsoft.com/office/drawing/2014/main" val="20002"/>
                    </a:ext>
                  </a:extLst>
                </a:gridCol>
                <a:gridCol w="698866">
                  <a:extLst>
                    <a:ext uri="{9D8B030D-6E8A-4147-A177-3AD203B41FA5}">
                      <a16:colId xmlns:a16="http://schemas.microsoft.com/office/drawing/2014/main" val="20003"/>
                    </a:ext>
                  </a:extLst>
                </a:gridCol>
                <a:gridCol w="689548">
                  <a:extLst>
                    <a:ext uri="{9D8B030D-6E8A-4147-A177-3AD203B41FA5}">
                      <a16:colId xmlns:a16="http://schemas.microsoft.com/office/drawing/2014/main" val="20004"/>
                    </a:ext>
                  </a:extLst>
                </a:gridCol>
                <a:gridCol w="559093">
                  <a:extLst>
                    <a:ext uri="{9D8B030D-6E8A-4147-A177-3AD203B41FA5}">
                      <a16:colId xmlns:a16="http://schemas.microsoft.com/office/drawing/2014/main" val="20005"/>
                    </a:ext>
                  </a:extLst>
                </a:gridCol>
                <a:gridCol w="524149">
                  <a:extLst>
                    <a:ext uri="{9D8B030D-6E8A-4147-A177-3AD203B41FA5}">
                      <a16:colId xmlns:a16="http://schemas.microsoft.com/office/drawing/2014/main" val="20006"/>
                    </a:ext>
                  </a:extLst>
                </a:gridCol>
                <a:gridCol w="524149">
                  <a:extLst>
                    <a:ext uri="{9D8B030D-6E8A-4147-A177-3AD203B41FA5}">
                      <a16:colId xmlns:a16="http://schemas.microsoft.com/office/drawing/2014/main" val="20007"/>
                    </a:ext>
                  </a:extLst>
                </a:gridCol>
                <a:gridCol w="524149">
                  <a:extLst>
                    <a:ext uri="{9D8B030D-6E8A-4147-A177-3AD203B41FA5}">
                      <a16:colId xmlns:a16="http://schemas.microsoft.com/office/drawing/2014/main" val="20008"/>
                    </a:ext>
                  </a:extLst>
                </a:gridCol>
                <a:gridCol w="524149">
                  <a:extLst>
                    <a:ext uri="{9D8B030D-6E8A-4147-A177-3AD203B41FA5}">
                      <a16:colId xmlns:a16="http://schemas.microsoft.com/office/drawing/2014/main" val="20009"/>
                    </a:ext>
                  </a:extLst>
                </a:gridCol>
                <a:gridCol w="596365">
                  <a:extLst>
                    <a:ext uri="{9D8B030D-6E8A-4147-A177-3AD203B41FA5}">
                      <a16:colId xmlns:a16="http://schemas.microsoft.com/office/drawing/2014/main" val="20010"/>
                    </a:ext>
                  </a:extLst>
                </a:gridCol>
                <a:gridCol w="524149">
                  <a:extLst>
                    <a:ext uri="{9D8B030D-6E8A-4147-A177-3AD203B41FA5}">
                      <a16:colId xmlns:a16="http://schemas.microsoft.com/office/drawing/2014/main" val="20011"/>
                    </a:ext>
                  </a:extLst>
                </a:gridCol>
                <a:gridCol w="670911">
                  <a:extLst>
                    <a:ext uri="{9D8B030D-6E8A-4147-A177-3AD203B41FA5}">
                      <a16:colId xmlns:a16="http://schemas.microsoft.com/office/drawing/2014/main" val="20012"/>
                    </a:ext>
                  </a:extLst>
                </a:gridCol>
                <a:gridCol w="524149">
                  <a:extLst>
                    <a:ext uri="{9D8B030D-6E8A-4147-A177-3AD203B41FA5}">
                      <a16:colId xmlns:a16="http://schemas.microsoft.com/office/drawing/2014/main" val="20013"/>
                    </a:ext>
                  </a:extLst>
                </a:gridCol>
                <a:gridCol w="524149">
                  <a:extLst>
                    <a:ext uri="{9D8B030D-6E8A-4147-A177-3AD203B41FA5}">
                      <a16:colId xmlns:a16="http://schemas.microsoft.com/office/drawing/2014/main" val="20014"/>
                    </a:ext>
                  </a:extLst>
                </a:gridCol>
                <a:gridCol w="596365">
                  <a:extLst>
                    <a:ext uri="{9D8B030D-6E8A-4147-A177-3AD203B41FA5}">
                      <a16:colId xmlns:a16="http://schemas.microsoft.com/office/drawing/2014/main" val="20015"/>
                    </a:ext>
                  </a:extLst>
                </a:gridCol>
                <a:gridCol w="698866">
                  <a:extLst>
                    <a:ext uri="{9D8B030D-6E8A-4147-A177-3AD203B41FA5}">
                      <a16:colId xmlns:a16="http://schemas.microsoft.com/office/drawing/2014/main" val="20016"/>
                    </a:ext>
                  </a:extLst>
                </a:gridCol>
                <a:gridCol w="524149">
                  <a:extLst>
                    <a:ext uri="{9D8B030D-6E8A-4147-A177-3AD203B41FA5}">
                      <a16:colId xmlns:a16="http://schemas.microsoft.com/office/drawing/2014/main" val="20017"/>
                    </a:ext>
                  </a:extLst>
                </a:gridCol>
              </a:tblGrid>
              <a:tr h="175104">
                <a:tc gridSpan="18">
                  <a:txBody>
                    <a:bodyPr/>
                    <a:lstStyle/>
                    <a:p>
                      <a:pPr algn="ctr" fontAlgn="b"/>
                      <a:r>
                        <a:rPr lang="en-AU" sz="900" b="1" i="0" u="none" strike="noStrike" dirty="0">
                          <a:solidFill>
                            <a:srgbClr val="FFFFFF"/>
                          </a:solidFill>
                          <a:effectLst/>
                          <a:latin typeface="Open Sans Light" panose="020B0306030504020204" pitchFamily="34" charset="0"/>
                        </a:rPr>
                        <a:t>2017 Livestock Trading Account and Stock Reconciliation - Cattle</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16365C"/>
                    </a:solidFill>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tc hMerge="1">
                  <a:txBody>
                    <a:bodyPr/>
                    <a:lstStyle/>
                    <a:p>
                      <a:endParaRPr lang="en-AU"/>
                    </a:p>
                  </a:txBody>
                  <a:tcPr/>
                </a:tc>
                <a:extLst>
                  <a:ext uri="{0D108BD9-81ED-4DB2-BD59-A6C34878D82A}">
                    <a16:rowId xmlns:a16="http://schemas.microsoft.com/office/drawing/2014/main" val="10000"/>
                  </a:ext>
                </a:extLst>
              </a:tr>
              <a:tr h="154092">
                <a:tc>
                  <a:txBody>
                    <a:bodyPr/>
                    <a:lstStyle/>
                    <a:p>
                      <a:pPr algn="l" fontAlgn="b"/>
                      <a:r>
                        <a:rPr lang="en-AU" sz="800" b="0" i="0" u="none" strike="noStrike" dirty="0">
                          <a:solidFill>
                            <a:srgbClr val="000000"/>
                          </a:solidFill>
                          <a:effectLst/>
                          <a:latin typeface="Open Sans Light" panose="020B0306030504020204" pitchFamily="34" charset="0"/>
                        </a:rPr>
                        <a:t>Property Area</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850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DAEEF3"/>
                    </a:solidFill>
                  </a:tcPr>
                </a:tc>
                <a:tc>
                  <a:txBody>
                    <a:bodyPr/>
                    <a:lstStyle/>
                    <a:p>
                      <a:pPr algn="l" fontAlgn="b"/>
                      <a:r>
                        <a:rPr lang="en-AU" sz="800" b="0" i="0" u="none" strike="noStrike" dirty="0">
                          <a:solidFill>
                            <a:srgbClr val="000000"/>
                          </a:solidFill>
                          <a:effectLst/>
                          <a:latin typeface="Open Sans Light" panose="020B0306030504020204" pitchFamily="34" charset="0"/>
                        </a:rPr>
                        <a:t>Ha</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b"/>
                      <a:r>
                        <a:rPr lang="en-AU" sz="800" b="0" i="0" u="none" strike="noStrike" dirty="0">
                          <a:solidFill>
                            <a:srgbClr val="000000"/>
                          </a:solidFill>
                          <a:effectLst/>
                          <a:latin typeface="Open Sans Light" panose="020B0306030504020204" pitchFamily="34" charset="0"/>
                        </a:rPr>
                        <a:t>Enterprise Area</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AU"/>
                    </a:p>
                  </a:txBody>
                  <a:tcPr/>
                </a:tc>
                <a:tc>
                  <a:txBody>
                    <a:bodyPr/>
                    <a:lstStyle/>
                    <a:p>
                      <a:pPr algn="l" fontAlgn="b"/>
                      <a:r>
                        <a:rPr lang="en-AU" sz="800" b="0" i="0" u="none" strike="noStrike" dirty="0">
                          <a:solidFill>
                            <a:srgbClr val="000000"/>
                          </a:solidFill>
                          <a:effectLst/>
                          <a:latin typeface="Open Sans Light" panose="020B0306030504020204" pitchFamily="34" charset="0"/>
                        </a:rPr>
                        <a:t>         750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DAEEF3"/>
                    </a:solidFill>
                  </a:tcPr>
                </a:tc>
                <a:tc>
                  <a:txBody>
                    <a:bodyPr/>
                    <a:lstStyle/>
                    <a:p>
                      <a:pPr algn="l" fontAlgn="b"/>
                      <a:r>
                        <a:rPr lang="en-AU" sz="800" b="0" i="0" u="none" strike="noStrike" dirty="0">
                          <a:solidFill>
                            <a:srgbClr val="000000"/>
                          </a:solidFill>
                          <a:effectLst/>
                          <a:latin typeface="Open Sans Light" panose="020B0306030504020204" pitchFamily="34" charset="0"/>
                        </a:rPr>
                        <a:t>Ha</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algn="l" fontAlgn="b"/>
                      <a:r>
                        <a:rPr lang="en-AU" sz="800" b="0" i="0" u="none" strike="noStrike" dirty="0">
                          <a:solidFill>
                            <a:srgbClr val="000000"/>
                          </a:solidFill>
                          <a:effectLst/>
                          <a:latin typeface="Open Sans Light" panose="020B0306030504020204" pitchFamily="34" charset="0"/>
                        </a:rPr>
                        <a:t>Enterprise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AU"/>
                    </a:p>
                  </a:txBody>
                  <a:tcPr/>
                </a:tc>
                <a:tc>
                  <a:txBody>
                    <a:bodyPr/>
                    <a:lstStyle/>
                    <a:p>
                      <a:pPr algn="r" fontAlgn="b"/>
                      <a:r>
                        <a:rPr lang="en-AU" sz="800" b="0" i="0" u="none" strike="noStrike" dirty="0">
                          <a:solidFill>
                            <a:srgbClr val="000000"/>
                          </a:solidFill>
                          <a:effectLst/>
                          <a:latin typeface="Open Sans Light" panose="020B0306030504020204" pitchFamily="34" charset="0"/>
                        </a:rPr>
                        <a:t>88%</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0001"/>
                  </a:ext>
                </a:extLst>
              </a:tr>
              <a:tr h="154092">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0" i="0" u="none" strike="noStrike" dirty="0">
                          <a:solidFill>
                            <a:srgbClr val="000000"/>
                          </a:solidFill>
                          <a:effectLst/>
                          <a:latin typeface="Open Sans Light" panose="020B0306030504020204" pitchFamily="34" charset="0"/>
                        </a:rPr>
                        <a:t> </a:t>
                      </a:r>
                    </a:p>
                  </a:txBody>
                  <a:tcPr marL="0" marR="0" marT="0" marB="0" anchor="b">
                    <a:lnL>
                      <a:noFill/>
                    </a:lnL>
                    <a:lnR>
                      <a:noFill/>
                    </a:lnR>
                    <a:lnT>
                      <a:noFill/>
                    </a:lnT>
                    <a:lnB w="6350" cap="flat" cmpd="sng" algn="ctr">
                      <a:solidFill>
                        <a:srgbClr val="00206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161096">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Mar-16</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Feb-17</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extLst>
                  <a:ext uri="{0D108BD9-81ED-4DB2-BD59-A6C34878D82A}">
                    <a16:rowId xmlns:a16="http://schemas.microsoft.com/office/drawing/2014/main" val="10003"/>
                  </a:ext>
                </a:extLst>
              </a:tr>
              <a:tr h="623372">
                <a:tc>
                  <a:txBody>
                    <a:bodyPr/>
                    <a:lstStyle/>
                    <a:p>
                      <a:pPr algn="ctr" fontAlgn="b"/>
                      <a:r>
                        <a:rPr lang="en-AU" sz="800" b="0" i="0" u="none" strike="noStrike" dirty="0">
                          <a:solidFill>
                            <a:srgbClr val="FFFFFF"/>
                          </a:solidFill>
                          <a:effectLst/>
                          <a:latin typeface="Open Sans Light" panose="020B0306030504020204" pitchFamily="34" charset="0"/>
                        </a:rPr>
                        <a:t>Class</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Opening and Closing Value</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Opening Number</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Opening Value</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Nat Inc</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Purchases</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Purchase Cost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Purchase Cost</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Transfers In</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Total Sources</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Sales</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Sales Value</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Sales Value</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Deaths</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Transfers Out</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Closing Number</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Closing Value</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Total Uses</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extLst>
                  <a:ext uri="{0D108BD9-81ED-4DB2-BD59-A6C34878D82A}">
                    <a16:rowId xmlns:a16="http://schemas.microsoft.com/office/drawing/2014/main" val="10004"/>
                  </a:ext>
                </a:extLst>
              </a:tr>
              <a:tr h="161096">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$/Hd</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No</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Total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No</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No</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$/Hd</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Total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No</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No</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$/Hd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No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Total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tc>
                  <a:txBody>
                    <a:bodyPr/>
                    <a:lstStyle/>
                    <a:p>
                      <a:pPr algn="ctr" fontAlgn="b"/>
                      <a:r>
                        <a:rPr lang="en-AU" sz="800" b="0" i="0" u="none" strike="noStrike" dirty="0">
                          <a:solidFill>
                            <a:srgbClr val="FFFFFF"/>
                          </a:solidFill>
                          <a:effectLst/>
                          <a:latin typeface="Open Sans Light" panose="020B0306030504020204" pitchFamily="34" charset="0"/>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16365C"/>
                    </a:solidFill>
                  </a:tcPr>
                </a:tc>
                <a:extLst>
                  <a:ext uri="{0D108BD9-81ED-4DB2-BD59-A6C34878D82A}">
                    <a16:rowId xmlns:a16="http://schemas.microsoft.com/office/drawing/2014/main" val="10005"/>
                  </a:ext>
                </a:extLst>
              </a:tr>
              <a:tr h="280167">
                <a:tc>
                  <a:txBody>
                    <a:bodyPr/>
                    <a:lstStyle/>
                    <a:p>
                      <a:pPr algn="l" fontAlgn="b"/>
                      <a:r>
                        <a:rPr lang="en-AU" sz="800" b="1" i="0" u="none" strike="noStrike" dirty="0">
                          <a:solidFill>
                            <a:srgbClr val="000000"/>
                          </a:solidFill>
                          <a:effectLst/>
                          <a:latin typeface="Open Sans Light" panose="020B0306030504020204" pitchFamily="34" charset="0"/>
                        </a:rPr>
                        <a:t>Aut Cows</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$1,200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250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$ 300,000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55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305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85 </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$1,554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$ 132,082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2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218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$ 261,600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305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6"/>
                  </a:ext>
                </a:extLst>
              </a:tr>
              <a:tr h="280167">
                <a:tc>
                  <a:txBody>
                    <a:bodyPr/>
                    <a:lstStyle/>
                    <a:p>
                      <a:pPr algn="l" fontAlgn="b"/>
                      <a:r>
                        <a:rPr lang="en-AU" sz="800" b="1" i="0" u="none" strike="noStrike" dirty="0">
                          <a:solidFill>
                            <a:srgbClr val="000000"/>
                          </a:solidFill>
                          <a:effectLst/>
                          <a:latin typeface="Open Sans Light" panose="020B0306030504020204" pitchFamily="34" charset="0"/>
                        </a:rPr>
                        <a:t>Aut Heifers</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$1,200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7"/>
                  </a:ext>
                </a:extLst>
              </a:tr>
              <a:tr h="280167">
                <a:tc>
                  <a:txBody>
                    <a:bodyPr/>
                    <a:lstStyle/>
                    <a:p>
                      <a:pPr algn="l" fontAlgn="b"/>
                      <a:r>
                        <a:rPr lang="en-AU" sz="800" b="1" i="0" u="none" strike="noStrike" dirty="0">
                          <a:solidFill>
                            <a:srgbClr val="000000"/>
                          </a:solidFill>
                          <a:effectLst/>
                          <a:latin typeface="Open Sans Light" panose="020B0306030504020204" pitchFamily="34" charset="0"/>
                        </a:rPr>
                        <a:t>Spr Heifers</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$1,200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94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$ 112,800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98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192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1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55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136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$ 163,200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192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8"/>
                  </a:ext>
                </a:extLst>
              </a:tr>
              <a:tr h="280167">
                <a:tc>
                  <a:txBody>
                    <a:bodyPr/>
                    <a:lstStyle/>
                    <a:p>
                      <a:pPr algn="l" fontAlgn="b"/>
                      <a:r>
                        <a:rPr lang="en-AU" sz="800" b="1" i="0" u="none" strike="noStrike" dirty="0">
                          <a:solidFill>
                            <a:srgbClr val="000000"/>
                          </a:solidFill>
                          <a:effectLst/>
                          <a:latin typeface="Open Sans Light" panose="020B0306030504020204" pitchFamily="34" charset="0"/>
                        </a:rPr>
                        <a:t>Yr Heifers</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$1,200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150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$ 180,000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201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351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51 </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$1,400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71,400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1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98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201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$ 241,200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351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09"/>
                  </a:ext>
                </a:extLst>
              </a:tr>
              <a:tr h="280167">
                <a:tc>
                  <a:txBody>
                    <a:bodyPr/>
                    <a:lstStyle/>
                    <a:p>
                      <a:pPr algn="l" fontAlgn="b"/>
                      <a:r>
                        <a:rPr lang="en-AU" sz="800" b="1" i="0" u="none" strike="noStrike" dirty="0">
                          <a:solidFill>
                            <a:srgbClr val="000000"/>
                          </a:solidFill>
                          <a:effectLst/>
                          <a:latin typeface="Open Sans Light" panose="020B0306030504020204" pitchFamily="34" charset="0"/>
                        </a:rPr>
                        <a:t>Trade Steers</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$1,200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0"/>
                  </a:ext>
                </a:extLst>
              </a:tr>
              <a:tr h="280167">
                <a:tc>
                  <a:txBody>
                    <a:bodyPr/>
                    <a:lstStyle/>
                    <a:p>
                      <a:pPr algn="l" fontAlgn="b"/>
                      <a:r>
                        <a:rPr lang="en-AU" sz="800" b="1" i="0" u="none" strike="noStrike" dirty="0">
                          <a:solidFill>
                            <a:srgbClr val="000000"/>
                          </a:solidFill>
                          <a:effectLst/>
                          <a:latin typeface="Open Sans Light" panose="020B0306030504020204" pitchFamily="34" charset="0"/>
                        </a:rPr>
                        <a:t>Yr Steers</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$1,300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$ 130,000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201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301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170 </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$1,400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$ 238,000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1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130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$ 169,000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301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1"/>
                  </a:ext>
                </a:extLst>
              </a:tr>
              <a:tr h="280167">
                <a:tc>
                  <a:txBody>
                    <a:bodyPr/>
                    <a:lstStyle/>
                    <a:p>
                      <a:pPr algn="l" fontAlgn="b"/>
                      <a:r>
                        <a:rPr lang="en-AU" sz="800" b="1" i="0" u="none" strike="noStrike" dirty="0">
                          <a:solidFill>
                            <a:srgbClr val="000000"/>
                          </a:solidFill>
                          <a:effectLst/>
                          <a:latin typeface="Open Sans Light" panose="020B0306030504020204" pitchFamily="34" charset="0"/>
                        </a:rPr>
                        <a:t>Bulls</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$1,000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11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11,000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2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$4,750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$9,500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13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$1,400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1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12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12,000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13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635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2"/>
                  </a:ext>
                </a:extLst>
              </a:tr>
              <a:tr h="280167">
                <a:tc>
                  <a:txBody>
                    <a:bodyPr/>
                    <a:lstStyle/>
                    <a:p>
                      <a:pPr algn="l" fontAlgn="b"/>
                      <a:r>
                        <a:rPr lang="en-AU" sz="800" b="1" i="0" u="none" strike="noStrike" dirty="0">
                          <a:solidFill>
                            <a:srgbClr val="000000"/>
                          </a:solidFill>
                          <a:effectLst/>
                          <a:latin typeface="Open Sans Light" panose="020B0306030504020204" pitchFamily="34" charset="0"/>
                        </a:rPr>
                        <a:t>Calves</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750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402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402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402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DAEEF3"/>
                    </a:solidFill>
                  </a:tcPr>
                </a:tc>
                <a:tc>
                  <a:txBody>
                    <a:bodyPr/>
                    <a:lstStyle/>
                    <a:p>
                      <a:pPr algn="l" fontAlgn="b"/>
                      <a:r>
                        <a:rPr lang="en-AU" sz="800" b="1" i="0" u="none" strike="noStrike" dirty="0">
                          <a:solidFill>
                            <a:srgbClr val="000000"/>
                          </a:solidFill>
                          <a:effectLst/>
                          <a:latin typeface="Open Sans Light" panose="020B0306030504020204" pitchFamily="34" charset="0"/>
                        </a:rPr>
                        <a:t>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402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635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3"/>
                  </a:ext>
                </a:extLst>
              </a:tr>
              <a:tr h="280167">
                <a:tc>
                  <a:txBody>
                    <a:bodyPr/>
                    <a:lstStyle/>
                    <a:p>
                      <a:pPr algn="l" fontAlgn="b"/>
                      <a:r>
                        <a:rPr lang="en-AU" sz="800" b="1" i="0" u="none" strike="noStrike" dirty="0">
                          <a:solidFill>
                            <a:srgbClr val="000000"/>
                          </a:solidFill>
                          <a:effectLst/>
                          <a:latin typeface="Open Sans Light" panose="020B0306030504020204" pitchFamily="34" charset="0"/>
                        </a:rPr>
                        <a:t>Total</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$1,131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605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$ 733,800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402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2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$9,500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solidFill>
                      <a:srgbClr val="FFFFFF"/>
                    </a:solidFill>
                  </a:tcPr>
                </a:tc>
                <a:tc>
                  <a:txBody>
                    <a:bodyPr/>
                    <a:lstStyle/>
                    <a:p>
                      <a:pPr algn="l" fontAlgn="b"/>
                      <a:r>
                        <a:rPr lang="en-AU" sz="800" b="1" i="0" u="none" strike="noStrike" dirty="0">
                          <a:solidFill>
                            <a:srgbClr val="000000"/>
                          </a:solidFill>
                          <a:effectLst/>
                          <a:latin typeface="Open Sans Light" panose="020B0306030504020204" pitchFamily="34" charset="0"/>
                        </a:rPr>
                        <a:t>      555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1,564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306 </a:t>
                      </a:r>
                    </a:p>
                  </a:txBody>
                  <a:tcPr marL="0" marR="0" marT="0" marB="0" anchor="b">
                    <a:lnL w="1270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$ 441,482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6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555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697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$ 847,000 </a:t>
                      </a:r>
                    </a:p>
                  </a:txBody>
                  <a:tcPr marL="0" marR="0" marT="0" marB="0" anchor="b">
                    <a:lnL w="6350" cap="flat" cmpd="sng" algn="ctr">
                      <a:solidFill>
                        <a:srgbClr val="002060"/>
                      </a:solidFill>
                      <a:prstDash val="solid"/>
                      <a:round/>
                      <a:headEnd type="none" w="med" len="med"/>
                      <a:tailEnd type="none" w="med" len="med"/>
                    </a:lnL>
                    <a:lnR w="635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algn="l" fontAlgn="b"/>
                      <a:r>
                        <a:rPr lang="en-AU" sz="800" b="1" i="0" u="none" strike="noStrike" dirty="0">
                          <a:solidFill>
                            <a:srgbClr val="000000"/>
                          </a:solidFill>
                          <a:effectLst/>
                          <a:latin typeface="Open Sans Light" panose="020B0306030504020204" pitchFamily="34" charset="0"/>
                        </a:rPr>
                        <a:t>   1,564 </a:t>
                      </a:r>
                    </a:p>
                  </a:txBody>
                  <a:tcPr marL="0" marR="0" marT="0" marB="0" anchor="b">
                    <a:lnL w="635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98234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Trading Accounts</a:t>
            </a:r>
          </a:p>
          <a:p>
            <a:pPr lvl="2">
              <a:buFont typeface="Courier New" panose="02070309020205020404" pitchFamily="49" charset="0"/>
              <a:buChar char="o"/>
            </a:pPr>
            <a:r>
              <a:rPr lang="en-AU" dirty="0"/>
              <a:t>The diagram on the following slide has been marked up to show how the trading account works;</a:t>
            </a:r>
          </a:p>
          <a:p>
            <a:pPr lvl="3">
              <a:buFont typeface="Arial" panose="020B0604020202020204" pitchFamily="34" charset="0"/>
              <a:buChar char="•"/>
            </a:pPr>
            <a:r>
              <a:rPr lang="en-AU" dirty="0"/>
              <a:t>If we look at the Yr Heifers we can see that we started the year with 150 head on hand. </a:t>
            </a:r>
          </a:p>
          <a:p>
            <a:pPr lvl="3">
              <a:buFont typeface="Arial" panose="020B0604020202020204" pitchFamily="34" charset="0"/>
              <a:buChar char="•"/>
            </a:pPr>
            <a:r>
              <a:rPr lang="en-AU" dirty="0"/>
              <a:t>No more were purchased during the year. </a:t>
            </a:r>
          </a:p>
          <a:p>
            <a:pPr lvl="3">
              <a:buFont typeface="Arial" panose="020B0604020202020204" pitchFamily="34" charset="0"/>
              <a:buChar char="•"/>
            </a:pPr>
            <a:r>
              <a:rPr lang="en-AU" dirty="0"/>
              <a:t>201 were transferred in from the calves.</a:t>
            </a:r>
          </a:p>
          <a:p>
            <a:pPr lvl="3">
              <a:buFont typeface="Arial" panose="020B0604020202020204" pitchFamily="34" charset="0"/>
              <a:buChar char="•"/>
            </a:pPr>
            <a:r>
              <a:rPr lang="en-AU" dirty="0"/>
              <a:t>51 were sold.</a:t>
            </a:r>
          </a:p>
          <a:p>
            <a:pPr lvl="3">
              <a:buFont typeface="Arial" panose="020B0604020202020204" pitchFamily="34" charset="0"/>
              <a:buChar char="•"/>
            </a:pPr>
            <a:r>
              <a:rPr lang="en-AU" dirty="0"/>
              <a:t>98 were transferred to the Cows to replace the Cows sold.</a:t>
            </a:r>
          </a:p>
          <a:p>
            <a:pPr lvl="3">
              <a:buFont typeface="Arial" panose="020B0604020202020204" pitchFamily="34" charset="0"/>
              <a:buChar char="•"/>
            </a:pPr>
            <a:r>
              <a:rPr lang="en-AU" dirty="0"/>
              <a:t>1 died.</a:t>
            </a:r>
          </a:p>
          <a:p>
            <a:pPr lvl="3">
              <a:buFont typeface="Arial" panose="020B0604020202020204" pitchFamily="34" charset="0"/>
              <a:buChar char="•"/>
            </a:pPr>
            <a:r>
              <a:rPr lang="en-AU" dirty="0"/>
              <a:t>136 were on hand at the end of the year. So the Yr Heifer herd went backwards 14 head for the year.</a:t>
            </a: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14</a:t>
            </a:fld>
            <a:endParaRPr lang="en-AU" dirty="0"/>
          </a:p>
        </p:txBody>
      </p:sp>
    </p:spTree>
    <p:extLst>
      <p:ext uri="{BB962C8B-B14F-4D97-AF65-F5344CB8AC3E}">
        <p14:creationId xmlns:p14="http://schemas.microsoft.com/office/powerpoint/2010/main" val="1726604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 - Trading Accounts</a:t>
            </a:r>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15</a:t>
            </a:fld>
            <a:endParaRPr lang="en-AU" dirty="0"/>
          </a:p>
        </p:txBody>
      </p:sp>
      <p:pic>
        <p:nvPicPr>
          <p:cNvPr id="6" name="Picture 5"/>
          <p:cNvPicPr>
            <a:picLocks noChangeAspect="1"/>
          </p:cNvPicPr>
          <p:nvPr/>
        </p:nvPicPr>
        <p:blipFill>
          <a:blip r:embed="rId2"/>
          <a:stretch>
            <a:fillRect/>
          </a:stretch>
        </p:blipFill>
        <p:spPr>
          <a:xfrm>
            <a:off x="623392" y="2312493"/>
            <a:ext cx="10953514" cy="3975066"/>
          </a:xfrm>
          <a:prstGeom prst="rect">
            <a:avLst/>
          </a:prstGeom>
        </p:spPr>
      </p:pic>
    </p:spTree>
    <p:extLst>
      <p:ext uri="{BB962C8B-B14F-4D97-AF65-F5344CB8AC3E}">
        <p14:creationId xmlns:p14="http://schemas.microsoft.com/office/powerpoint/2010/main" val="1434083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Trading Accounts</a:t>
            </a:r>
          </a:p>
          <a:p>
            <a:pPr lvl="2">
              <a:buFont typeface="Courier New" panose="02070309020205020404" pitchFamily="49" charset="0"/>
              <a:buChar char="o"/>
            </a:pPr>
            <a:r>
              <a:rPr lang="en-AU" dirty="0"/>
              <a:t>While the Yr Heifers declined in numbers overall the herd increased for the year (highlighted in yellow) by 191 head and $113,200. </a:t>
            </a:r>
          </a:p>
          <a:p>
            <a:pPr lvl="2">
              <a:buFont typeface="Courier New" panose="02070309020205020404" pitchFamily="49" charset="0"/>
              <a:buChar char="o"/>
            </a:pPr>
            <a:r>
              <a:rPr lang="en-AU" dirty="0"/>
              <a:t>This is a non-cash component of the gross income in the P/L report and would not be reported at all in the cashflow report.</a:t>
            </a:r>
          </a:p>
          <a:p>
            <a:pPr lvl="2">
              <a:buFont typeface="Courier New" panose="02070309020205020404" pitchFamily="49" charset="0"/>
              <a:buChar char="o"/>
            </a:pPr>
            <a:r>
              <a:rPr lang="en-AU" dirty="0"/>
              <a:t>The sales of $441,482 is the cash component of the gross income and this income this figure would be reported in the cashflow report.</a:t>
            </a:r>
          </a:p>
          <a:p>
            <a:pPr lvl="2">
              <a:buFont typeface="Courier New" panose="02070309020205020404" pitchFamily="49" charset="0"/>
              <a:buChar char="o"/>
            </a:pPr>
            <a:r>
              <a:rPr lang="en-AU" dirty="0"/>
              <a:t>There is also a purchase of $9,500. As this is a cash transaction it would be reported in both the P/L and cashflow reports.</a:t>
            </a:r>
          </a:p>
          <a:p>
            <a:pPr lvl="2">
              <a:buFont typeface="Courier New" panose="02070309020205020404" pitchFamily="49" charset="0"/>
              <a:buChar char="o"/>
            </a:pPr>
            <a:r>
              <a:rPr lang="en-AU" dirty="0"/>
              <a:t>A </a:t>
            </a:r>
            <a:r>
              <a:rPr lang="en-AU" dirty="0">
                <a:solidFill>
                  <a:schemeClr val="accent5">
                    <a:lumMod val="50000"/>
                  </a:schemeClr>
                </a:solidFill>
              </a:rPr>
              <a:t>Trading Profit </a:t>
            </a:r>
            <a:r>
              <a:rPr lang="en-AU" dirty="0"/>
              <a:t>calculation is provided on the following slide.</a:t>
            </a:r>
          </a:p>
          <a:p>
            <a:pPr lvl="2">
              <a:buFont typeface="Courier New" panose="02070309020205020404" pitchFamily="49" charset="0"/>
              <a:buChar char="o"/>
            </a:pPr>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16</a:t>
            </a:fld>
            <a:endParaRPr lang="en-AU" dirty="0"/>
          </a:p>
        </p:txBody>
      </p:sp>
    </p:spTree>
    <p:extLst>
      <p:ext uri="{BB962C8B-B14F-4D97-AF65-F5344CB8AC3E}">
        <p14:creationId xmlns:p14="http://schemas.microsoft.com/office/powerpoint/2010/main" val="3450594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a:xfrm>
            <a:off x="838200" y="1825625"/>
            <a:ext cx="4393704" cy="4351338"/>
          </a:xfrm>
        </p:spPr>
        <p:txBody>
          <a:bodyPr>
            <a:normAutofit/>
          </a:bodyPr>
          <a:lstStyle/>
          <a:p>
            <a:r>
              <a:rPr lang="en-AU" dirty="0"/>
              <a:t> Agribusiness Economics</a:t>
            </a:r>
          </a:p>
          <a:p>
            <a:pPr lvl="1">
              <a:buFont typeface="Arial" panose="020B0604020202020204" pitchFamily="34" charset="0"/>
              <a:buChar char="•"/>
            </a:pPr>
            <a:r>
              <a:rPr lang="en-AU" dirty="0"/>
              <a:t>Trading Profit</a:t>
            </a:r>
          </a:p>
          <a:p>
            <a:pPr lvl="2">
              <a:buFont typeface="Courier New" panose="02070309020205020404" pitchFamily="49" charset="0"/>
              <a:buChar char="o"/>
            </a:pPr>
            <a:r>
              <a:rPr lang="en-AU" dirty="0"/>
              <a:t>The trading profit is the (sales plus closing inventory) less (opening inventory plus purchases).</a:t>
            </a:r>
          </a:p>
          <a:p>
            <a:pPr lvl="1"/>
            <a:endParaRPr lang="en-AU" dirty="0"/>
          </a:p>
          <a:p>
            <a:pPr lvl="2"/>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17</a:t>
            </a:fld>
            <a:endParaRPr lang="en-AU" dirty="0"/>
          </a:p>
        </p:txBody>
      </p:sp>
      <p:graphicFrame>
        <p:nvGraphicFramePr>
          <p:cNvPr id="7" name="Object 6"/>
          <p:cNvGraphicFramePr>
            <a:graphicFrameLocks noChangeAspect="1"/>
          </p:cNvGraphicFramePr>
          <p:nvPr>
            <p:extLst/>
          </p:nvPr>
        </p:nvGraphicFramePr>
        <p:xfrm>
          <a:off x="5375275" y="2701925"/>
          <a:ext cx="5364163" cy="3046413"/>
        </p:xfrm>
        <a:graphic>
          <a:graphicData uri="http://schemas.openxmlformats.org/presentationml/2006/ole">
            <mc:AlternateContent xmlns:mc="http://schemas.openxmlformats.org/markup-compatibility/2006">
              <mc:Choice xmlns:v="urn:schemas-microsoft-com:vml" Requires="v">
                <p:oleObj spid="_x0000_s3075" name="Worksheet" r:id="rId3" imgW="4480560" imgH="2545183" progId="Excel.Sheet.12">
                  <p:embed/>
                </p:oleObj>
              </mc:Choice>
              <mc:Fallback>
                <p:oleObj name="Worksheet" r:id="rId3" imgW="4480560" imgH="2545183" progId="Excel.Sheet.12">
                  <p:embed/>
                  <p:pic>
                    <p:nvPicPr>
                      <p:cNvPr id="7" name="Object 6"/>
                      <p:cNvPicPr/>
                      <p:nvPr/>
                    </p:nvPicPr>
                    <p:blipFill>
                      <a:blip r:embed="rId4"/>
                      <a:stretch>
                        <a:fillRect/>
                      </a:stretch>
                    </p:blipFill>
                    <p:spPr>
                      <a:xfrm>
                        <a:off x="5375275" y="2701925"/>
                        <a:ext cx="5364163" cy="3046413"/>
                      </a:xfrm>
                      <a:prstGeom prst="rect">
                        <a:avLst/>
                      </a:prstGeom>
                    </p:spPr>
                  </p:pic>
                </p:oleObj>
              </mc:Fallback>
            </mc:AlternateContent>
          </a:graphicData>
        </a:graphic>
      </p:graphicFrame>
    </p:spTree>
    <p:extLst>
      <p:ext uri="{BB962C8B-B14F-4D97-AF65-F5344CB8AC3E}">
        <p14:creationId xmlns:p14="http://schemas.microsoft.com/office/powerpoint/2010/main" val="2976998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a:xfrm>
            <a:off x="838200" y="1825625"/>
            <a:ext cx="4393704" cy="4351338"/>
          </a:xfrm>
        </p:spPr>
        <p:txBody>
          <a:bodyPr>
            <a:normAutofit/>
          </a:bodyPr>
          <a:lstStyle/>
          <a:p>
            <a:r>
              <a:rPr lang="en-AU" dirty="0"/>
              <a:t> Agribusiness Economics - Cashflow</a:t>
            </a:r>
          </a:p>
          <a:p>
            <a:pPr lvl="2">
              <a:buFont typeface="Arial" panose="020B0604020202020204" pitchFamily="34" charset="0"/>
              <a:buChar char="•"/>
            </a:pPr>
            <a:r>
              <a:rPr lang="en-AU" dirty="0"/>
              <a:t>This table (and the two following) show the income, direct costs and overheads of a cashflow report and the budgeted figures for the year.</a:t>
            </a:r>
          </a:p>
          <a:p>
            <a:pPr lvl="2">
              <a:buFont typeface="Arial" panose="020B0604020202020204" pitchFamily="34" charset="0"/>
              <a:buChar char="•"/>
            </a:pPr>
            <a:r>
              <a:rPr lang="en-AU" dirty="0"/>
              <a:t>The purpose of these diagrams is to show the layout of a cashflow report.</a:t>
            </a:r>
          </a:p>
          <a:p>
            <a:pPr lvl="2"/>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18</a:t>
            </a:fld>
            <a:endParaRPr lang="en-AU" dirty="0"/>
          </a:p>
        </p:txBody>
      </p:sp>
      <p:graphicFrame>
        <p:nvGraphicFramePr>
          <p:cNvPr id="7" name="Object 6"/>
          <p:cNvGraphicFramePr>
            <a:graphicFrameLocks noChangeAspect="1"/>
          </p:cNvGraphicFramePr>
          <p:nvPr>
            <p:extLst/>
          </p:nvPr>
        </p:nvGraphicFramePr>
        <p:xfrm>
          <a:off x="5559425" y="1825625"/>
          <a:ext cx="5957888" cy="3238500"/>
        </p:xfrm>
        <a:graphic>
          <a:graphicData uri="http://schemas.openxmlformats.org/presentationml/2006/ole">
            <mc:AlternateContent xmlns:mc="http://schemas.openxmlformats.org/markup-compatibility/2006">
              <mc:Choice xmlns:v="urn:schemas-microsoft-com:vml" Requires="v">
                <p:oleObj spid="_x0000_s4099" name="Worksheet" r:id="rId3" imgW="7414350" imgH="4030990" progId="Excel.Sheet.12">
                  <p:embed/>
                </p:oleObj>
              </mc:Choice>
              <mc:Fallback>
                <p:oleObj name="Worksheet" r:id="rId3" imgW="7414350" imgH="4030990" progId="Excel.Sheet.12">
                  <p:embed/>
                  <p:pic>
                    <p:nvPicPr>
                      <p:cNvPr id="7" name="Object 6"/>
                      <p:cNvPicPr/>
                      <p:nvPr/>
                    </p:nvPicPr>
                    <p:blipFill>
                      <a:blip r:embed="rId4"/>
                      <a:stretch>
                        <a:fillRect/>
                      </a:stretch>
                    </p:blipFill>
                    <p:spPr>
                      <a:xfrm>
                        <a:off x="5559425" y="1825625"/>
                        <a:ext cx="5957888" cy="3238500"/>
                      </a:xfrm>
                      <a:prstGeom prst="rect">
                        <a:avLst/>
                      </a:prstGeom>
                    </p:spPr>
                  </p:pic>
                </p:oleObj>
              </mc:Fallback>
            </mc:AlternateContent>
          </a:graphicData>
        </a:graphic>
      </p:graphicFrame>
    </p:spTree>
    <p:extLst>
      <p:ext uri="{BB962C8B-B14F-4D97-AF65-F5344CB8AC3E}">
        <p14:creationId xmlns:p14="http://schemas.microsoft.com/office/powerpoint/2010/main" val="12627759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a:xfrm>
            <a:off x="838200" y="1825625"/>
            <a:ext cx="4393704" cy="4351338"/>
          </a:xfrm>
        </p:spPr>
        <p:txBody>
          <a:bodyPr>
            <a:normAutofit/>
          </a:bodyPr>
          <a:lstStyle/>
          <a:p>
            <a:r>
              <a:rPr lang="en-AU" dirty="0"/>
              <a:t> Agribusiness Economics - Cashflow</a:t>
            </a:r>
          </a:p>
          <a:p>
            <a:pPr lvl="2">
              <a:buFont typeface="Arial" panose="020B0604020202020204" pitchFamily="34" charset="0"/>
              <a:buChar char="•"/>
            </a:pPr>
            <a:r>
              <a:rPr lang="en-AU" dirty="0"/>
              <a:t>Overheads</a:t>
            </a:r>
          </a:p>
          <a:p>
            <a:pPr lvl="2"/>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19</a:t>
            </a:fld>
            <a:endParaRPr lang="en-AU" dirty="0"/>
          </a:p>
        </p:txBody>
      </p:sp>
      <p:graphicFrame>
        <p:nvGraphicFramePr>
          <p:cNvPr id="8" name="Object 7"/>
          <p:cNvGraphicFramePr>
            <a:graphicFrameLocks noChangeAspect="1"/>
          </p:cNvGraphicFramePr>
          <p:nvPr>
            <p:extLst/>
          </p:nvPr>
        </p:nvGraphicFramePr>
        <p:xfrm>
          <a:off x="5808663" y="1838325"/>
          <a:ext cx="5702300" cy="3382963"/>
        </p:xfrm>
        <a:graphic>
          <a:graphicData uri="http://schemas.openxmlformats.org/presentationml/2006/ole">
            <mc:AlternateContent xmlns:mc="http://schemas.openxmlformats.org/markup-compatibility/2006">
              <mc:Choice xmlns:v="urn:schemas-microsoft-com:vml" Requires="v">
                <p:oleObj spid="_x0000_s5123" name="Worksheet" r:id="rId3" imgW="7414350" imgH="4396658" progId="Excel.Sheet.12">
                  <p:embed/>
                </p:oleObj>
              </mc:Choice>
              <mc:Fallback>
                <p:oleObj name="Worksheet" r:id="rId3" imgW="7414350" imgH="4396658" progId="Excel.Sheet.12">
                  <p:embed/>
                  <p:pic>
                    <p:nvPicPr>
                      <p:cNvPr id="8" name="Object 7"/>
                      <p:cNvPicPr/>
                      <p:nvPr/>
                    </p:nvPicPr>
                    <p:blipFill>
                      <a:blip r:embed="rId4"/>
                      <a:stretch>
                        <a:fillRect/>
                      </a:stretch>
                    </p:blipFill>
                    <p:spPr>
                      <a:xfrm>
                        <a:off x="5808663" y="1838325"/>
                        <a:ext cx="5702300" cy="3382963"/>
                      </a:xfrm>
                      <a:prstGeom prst="rect">
                        <a:avLst/>
                      </a:prstGeom>
                    </p:spPr>
                  </p:pic>
                </p:oleObj>
              </mc:Fallback>
            </mc:AlternateContent>
          </a:graphicData>
        </a:graphic>
      </p:graphicFrame>
    </p:spTree>
    <p:extLst>
      <p:ext uri="{BB962C8B-B14F-4D97-AF65-F5344CB8AC3E}">
        <p14:creationId xmlns:p14="http://schemas.microsoft.com/office/powerpoint/2010/main" val="3248553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We have previously discussed the importance of business planning, and having SMART goals. When you go into business one the primary goals will be make money and to archive this you will need to understand how the business is performing.</a:t>
            </a:r>
          </a:p>
          <a:p>
            <a:pPr lvl="1">
              <a:buFont typeface="Arial" panose="020B0604020202020204" pitchFamily="34" charset="0"/>
              <a:buChar char="•"/>
            </a:pPr>
            <a:r>
              <a:rPr lang="en-AU" dirty="0"/>
              <a:t>This information must be prepared in a format that is easy to follow as it will need to be presented to people that are not familiar with the business. Examples could the LALC directors, government departments and lenders or JV partners.</a:t>
            </a:r>
          </a:p>
          <a:p>
            <a:pPr lvl="1">
              <a:buFont typeface="Arial" panose="020B0604020202020204" pitchFamily="34" charset="0"/>
              <a:buChar char="•"/>
            </a:pPr>
            <a:r>
              <a:rPr lang="en-AU" dirty="0"/>
              <a:t>Keeping the information simple but comprehensive is the key.</a:t>
            </a:r>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2</a:t>
            </a:fld>
            <a:endParaRPr lang="en-AU" dirty="0"/>
          </a:p>
        </p:txBody>
      </p:sp>
    </p:spTree>
    <p:extLst>
      <p:ext uri="{BB962C8B-B14F-4D97-AF65-F5344CB8AC3E}">
        <p14:creationId xmlns:p14="http://schemas.microsoft.com/office/powerpoint/2010/main" val="1852832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a:xfrm>
            <a:off x="838200" y="1825625"/>
            <a:ext cx="4393704" cy="4351338"/>
          </a:xfrm>
        </p:spPr>
        <p:txBody>
          <a:bodyPr>
            <a:normAutofit/>
          </a:bodyPr>
          <a:lstStyle/>
          <a:p>
            <a:r>
              <a:rPr lang="en-AU" dirty="0"/>
              <a:t> Agribusiness Economics - Cashflow</a:t>
            </a:r>
          </a:p>
          <a:p>
            <a:pPr lvl="2">
              <a:buFont typeface="Arial" panose="020B0604020202020204" pitchFamily="34" charset="0"/>
              <a:buChar char="•"/>
            </a:pPr>
            <a:r>
              <a:rPr lang="en-AU" dirty="0"/>
              <a:t>Overheads continued</a:t>
            </a:r>
          </a:p>
          <a:p>
            <a:pPr lvl="2"/>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20</a:t>
            </a:fld>
            <a:endParaRPr lang="en-AU" dirty="0"/>
          </a:p>
        </p:txBody>
      </p:sp>
      <p:graphicFrame>
        <p:nvGraphicFramePr>
          <p:cNvPr id="6" name="Object 5"/>
          <p:cNvGraphicFramePr>
            <a:graphicFrameLocks noChangeAspect="1"/>
          </p:cNvGraphicFramePr>
          <p:nvPr>
            <p:extLst/>
          </p:nvPr>
        </p:nvGraphicFramePr>
        <p:xfrm>
          <a:off x="5447928" y="508000"/>
          <a:ext cx="6099175" cy="5668963"/>
        </p:xfrm>
        <a:graphic>
          <a:graphicData uri="http://schemas.openxmlformats.org/presentationml/2006/ole">
            <mc:AlternateContent xmlns:mc="http://schemas.openxmlformats.org/markup-compatibility/2006">
              <mc:Choice xmlns:v="urn:schemas-microsoft-com:vml" Requires="v">
                <p:oleObj spid="_x0000_s6147" name="Worksheet" r:id="rId3" imgW="7414350" imgH="6888429" progId="Excel.Sheet.12">
                  <p:embed/>
                </p:oleObj>
              </mc:Choice>
              <mc:Fallback>
                <p:oleObj name="Worksheet" r:id="rId3" imgW="7414350" imgH="6888429" progId="Excel.Sheet.12">
                  <p:embed/>
                  <p:pic>
                    <p:nvPicPr>
                      <p:cNvPr id="6" name="Object 5"/>
                      <p:cNvPicPr/>
                      <p:nvPr/>
                    </p:nvPicPr>
                    <p:blipFill>
                      <a:blip r:embed="rId4"/>
                      <a:stretch>
                        <a:fillRect/>
                      </a:stretch>
                    </p:blipFill>
                    <p:spPr>
                      <a:xfrm>
                        <a:off x="5447928" y="508000"/>
                        <a:ext cx="6099175" cy="5668963"/>
                      </a:xfrm>
                      <a:prstGeom prst="rect">
                        <a:avLst/>
                      </a:prstGeom>
                    </p:spPr>
                  </p:pic>
                </p:oleObj>
              </mc:Fallback>
            </mc:AlternateContent>
          </a:graphicData>
        </a:graphic>
      </p:graphicFrame>
    </p:spTree>
    <p:extLst>
      <p:ext uri="{BB962C8B-B14F-4D97-AF65-F5344CB8AC3E}">
        <p14:creationId xmlns:p14="http://schemas.microsoft.com/office/powerpoint/2010/main" val="1827969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Cashflow Reports</a:t>
            </a:r>
          </a:p>
          <a:p>
            <a:pPr lvl="2">
              <a:buFont typeface="Courier New" panose="02070309020205020404" pitchFamily="49" charset="0"/>
              <a:buChar char="o"/>
            </a:pPr>
            <a:r>
              <a:rPr lang="en-AU" dirty="0"/>
              <a:t>Due to the limited space of the slides it is difficult to adequately display cashflow and P/L reports, however there is a very good on the Grains Research and Development Corporation (GRDC) website that goes into the preparation and interpretation of these reports in more detail.</a:t>
            </a:r>
          </a:p>
          <a:p>
            <a:pPr lvl="2">
              <a:buFont typeface="Courier New" panose="02070309020205020404" pitchFamily="49" charset="0"/>
              <a:buChar char="o"/>
            </a:pPr>
            <a:r>
              <a:rPr lang="en-AU" dirty="0"/>
              <a:t> GRDC link - </a:t>
            </a:r>
            <a:r>
              <a:rPr lang="en-AU" dirty="0">
                <a:hlinkClick r:id="rId2"/>
              </a:rPr>
              <a:t>https://goo.gl/kkCHHD</a:t>
            </a:r>
            <a:endParaRPr lang="en-AU" dirty="0"/>
          </a:p>
          <a:p>
            <a:pPr lvl="2"/>
            <a:endParaRPr lang="en-AU" dirty="0"/>
          </a:p>
          <a:p>
            <a:pPr lvl="2"/>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21</a:t>
            </a:fld>
            <a:endParaRPr lang="en-AU" dirty="0"/>
          </a:p>
        </p:txBody>
      </p:sp>
    </p:spTree>
    <p:extLst>
      <p:ext uri="{BB962C8B-B14F-4D97-AF65-F5344CB8AC3E}">
        <p14:creationId xmlns:p14="http://schemas.microsoft.com/office/powerpoint/2010/main" val="1677375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Summary of Profitability</a:t>
            </a:r>
          </a:p>
          <a:p>
            <a:pPr lvl="2">
              <a:buFont typeface="Courier New" panose="02070309020205020404" pitchFamily="49" charset="0"/>
              <a:buChar char="o"/>
            </a:pPr>
            <a:r>
              <a:rPr lang="en-AU" dirty="0"/>
              <a:t>The following table shows how all the P/L report is consolidated to provide an overview of the profitability of each enterprise and also the business as a whole.</a:t>
            </a:r>
          </a:p>
          <a:p>
            <a:pPr lvl="2">
              <a:buFont typeface="Courier New" panose="02070309020205020404" pitchFamily="49" charset="0"/>
              <a:buChar char="o"/>
            </a:pPr>
            <a:r>
              <a:rPr lang="en-AU" dirty="0"/>
              <a:t>In this business there is a cattle enterprise, non-farming income and property investment income. The non-farm income could be an associated business run by the LALC such as tourism, and the property income from leasing office space or residential property owned by the LALC.</a:t>
            </a:r>
          </a:p>
          <a:p>
            <a:pPr lvl="2"/>
            <a:endParaRPr lang="en-AU" dirty="0"/>
          </a:p>
          <a:p>
            <a:pPr lvl="2"/>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22</a:t>
            </a:fld>
            <a:endParaRPr lang="en-AU" dirty="0"/>
          </a:p>
        </p:txBody>
      </p:sp>
    </p:spTree>
    <p:extLst>
      <p:ext uri="{BB962C8B-B14F-4D97-AF65-F5344CB8AC3E}">
        <p14:creationId xmlns:p14="http://schemas.microsoft.com/office/powerpoint/2010/main" val="19677416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Summary of Profitability</a:t>
            </a:r>
          </a:p>
          <a:p>
            <a:pPr lvl="2"/>
            <a:endParaRPr lang="en-AU" dirty="0"/>
          </a:p>
          <a:p>
            <a:pPr lvl="2"/>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23</a:t>
            </a:fld>
            <a:endParaRPr lang="en-AU" dirty="0"/>
          </a:p>
        </p:txBody>
      </p:sp>
      <p:graphicFrame>
        <p:nvGraphicFramePr>
          <p:cNvPr id="6" name="Object 5"/>
          <p:cNvGraphicFramePr>
            <a:graphicFrameLocks noChangeAspect="1"/>
          </p:cNvGraphicFramePr>
          <p:nvPr>
            <p:extLst/>
          </p:nvPr>
        </p:nvGraphicFramePr>
        <p:xfrm>
          <a:off x="1164472" y="2833243"/>
          <a:ext cx="8784976" cy="3343720"/>
        </p:xfrm>
        <a:graphic>
          <a:graphicData uri="http://schemas.openxmlformats.org/presentationml/2006/ole">
            <mc:AlternateContent xmlns:mc="http://schemas.openxmlformats.org/markup-compatibility/2006">
              <mc:Choice xmlns:v="urn:schemas-microsoft-com:vml" Requires="v">
                <p:oleObj spid="_x0000_s7171" name="Worksheet" r:id="rId3" imgW="6781725" imgH="2581375" progId="Excel.Sheet.12">
                  <p:embed/>
                </p:oleObj>
              </mc:Choice>
              <mc:Fallback>
                <p:oleObj name="Worksheet" r:id="rId3" imgW="6781725" imgH="2581375" progId="Excel.Sheet.12">
                  <p:embed/>
                  <p:pic>
                    <p:nvPicPr>
                      <p:cNvPr id="6" name="Object 5"/>
                      <p:cNvPicPr/>
                      <p:nvPr/>
                    </p:nvPicPr>
                    <p:blipFill>
                      <a:blip r:embed="rId4"/>
                      <a:stretch>
                        <a:fillRect/>
                      </a:stretch>
                    </p:blipFill>
                    <p:spPr>
                      <a:xfrm>
                        <a:off x="1164472" y="2833243"/>
                        <a:ext cx="8784976" cy="3343720"/>
                      </a:xfrm>
                      <a:prstGeom prst="rect">
                        <a:avLst/>
                      </a:prstGeom>
                    </p:spPr>
                  </p:pic>
                </p:oleObj>
              </mc:Fallback>
            </mc:AlternateContent>
          </a:graphicData>
        </a:graphic>
      </p:graphicFrame>
    </p:spTree>
    <p:extLst>
      <p:ext uri="{BB962C8B-B14F-4D97-AF65-F5344CB8AC3E}">
        <p14:creationId xmlns:p14="http://schemas.microsoft.com/office/powerpoint/2010/main" val="546223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Summary of Profitability</a:t>
            </a:r>
          </a:p>
          <a:p>
            <a:pPr lvl="2">
              <a:buFont typeface="Courier New" panose="02070309020205020404" pitchFamily="49" charset="0"/>
              <a:buChar char="o"/>
            </a:pPr>
            <a:r>
              <a:rPr lang="en-AU" dirty="0"/>
              <a:t>This summary shows that the cattle were by far the most significant contributor to the profitability of the business and the property investments actually operated at a loss.</a:t>
            </a:r>
          </a:p>
          <a:p>
            <a:pPr lvl="2">
              <a:buFont typeface="Courier New" panose="02070309020205020404" pitchFamily="49" charset="0"/>
              <a:buChar char="o"/>
            </a:pPr>
            <a:r>
              <a:rPr lang="en-AU" dirty="0"/>
              <a:t>The entire business made a profit of $196,927 for the year.</a:t>
            </a:r>
          </a:p>
          <a:p>
            <a:pPr lvl="2">
              <a:buFont typeface="Courier New" panose="02070309020205020404" pitchFamily="49" charset="0"/>
              <a:buChar char="o"/>
            </a:pPr>
            <a:r>
              <a:rPr lang="en-AU" dirty="0"/>
              <a:t>Because of the way these reports have been structured it is a straightforward process to identify underperforming enterprises (Property) or unusual line items. </a:t>
            </a:r>
          </a:p>
          <a:p>
            <a:pPr lvl="2"/>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24</a:t>
            </a:fld>
            <a:endParaRPr lang="en-AU" dirty="0"/>
          </a:p>
        </p:txBody>
      </p:sp>
    </p:spTree>
    <p:extLst>
      <p:ext uri="{BB962C8B-B14F-4D97-AF65-F5344CB8AC3E}">
        <p14:creationId xmlns:p14="http://schemas.microsoft.com/office/powerpoint/2010/main" val="2817114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 – Balance Sheet</a:t>
            </a:r>
          </a:p>
          <a:p>
            <a:pPr lvl="1">
              <a:buFont typeface="Arial" panose="020B0604020202020204" pitchFamily="34" charset="0"/>
              <a:buChar char="•"/>
            </a:pPr>
            <a:r>
              <a:rPr lang="en-AU" dirty="0"/>
              <a:t>The next step is to build a </a:t>
            </a:r>
            <a:r>
              <a:rPr lang="en-AU" dirty="0">
                <a:solidFill>
                  <a:srgbClr val="002060"/>
                </a:solidFill>
              </a:rPr>
              <a:t>Balance Sheet </a:t>
            </a:r>
            <a:r>
              <a:rPr lang="en-AU" dirty="0"/>
              <a:t>(Statement of Position) report. This is one of the most important reports for showing whether the business is performing or not, as the best indicator is change in </a:t>
            </a:r>
            <a:r>
              <a:rPr lang="en-AU" dirty="0">
                <a:solidFill>
                  <a:srgbClr val="002060"/>
                </a:solidFill>
              </a:rPr>
              <a:t>Net Worth </a:t>
            </a:r>
            <a:r>
              <a:rPr lang="en-AU" dirty="0"/>
              <a:t>shown at the bottom of the balance sheet.</a:t>
            </a:r>
          </a:p>
          <a:p>
            <a:pPr lvl="1">
              <a:buFont typeface="Arial" panose="020B0604020202020204" pitchFamily="34" charset="0"/>
              <a:buChar char="•"/>
            </a:pPr>
            <a:r>
              <a:rPr lang="en-AU" dirty="0"/>
              <a:t>The balance sheet calculates the net work by totalling up all the assets owned by the business (e.g. land, equipment and livestock) and deducting the liabilities owed by the business (e.g. bank debt, equipment finance, equity loans).</a:t>
            </a:r>
          </a:p>
          <a:p>
            <a:pPr lvl="2"/>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25</a:t>
            </a:fld>
            <a:endParaRPr lang="en-AU" dirty="0"/>
          </a:p>
        </p:txBody>
      </p:sp>
    </p:spTree>
    <p:extLst>
      <p:ext uri="{BB962C8B-B14F-4D97-AF65-F5344CB8AC3E}">
        <p14:creationId xmlns:p14="http://schemas.microsoft.com/office/powerpoint/2010/main" val="35575288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 – Balance Sheet</a:t>
            </a:r>
          </a:p>
          <a:p>
            <a:pPr lvl="1">
              <a:buFont typeface="Arial" panose="020B0604020202020204" pitchFamily="34" charset="0"/>
              <a:buChar char="•"/>
            </a:pPr>
            <a:r>
              <a:rPr lang="en-AU" dirty="0"/>
              <a:t>The balance sheet should show the net worth at the beginning of the period, and the end of the period. The different between the two is the </a:t>
            </a:r>
            <a:r>
              <a:rPr lang="en-AU" dirty="0">
                <a:solidFill>
                  <a:srgbClr val="002060"/>
                </a:solidFill>
              </a:rPr>
              <a:t>improvement or decline in net worth</a:t>
            </a:r>
            <a:r>
              <a:rPr lang="en-AU" dirty="0"/>
              <a:t>.</a:t>
            </a:r>
          </a:p>
          <a:p>
            <a:pPr lvl="1">
              <a:buFont typeface="Arial" panose="020B0604020202020204" pitchFamily="34" charset="0"/>
              <a:buChar char="•"/>
            </a:pPr>
            <a:r>
              <a:rPr lang="en-AU" dirty="0"/>
              <a:t>Its important to be realistic in your estimation of the value of assets. Changes in land value will have a big impact on the net worth and can mask what is really happening with the management of the business. As a rule of thumb land values should be only adjusted when there is a clear change in the land value in the region.</a:t>
            </a:r>
          </a:p>
          <a:p>
            <a:pPr lvl="1">
              <a:buFont typeface="Arial" panose="020B0604020202020204" pitchFamily="34" charset="0"/>
              <a:buChar char="•"/>
            </a:pPr>
            <a:r>
              <a:rPr lang="en-AU" dirty="0"/>
              <a:t>The real benefit of this information comes over time where </a:t>
            </a:r>
            <a:r>
              <a:rPr lang="en-AU" dirty="0">
                <a:solidFill>
                  <a:srgbClr val="002060"/>
                </a:solidFill>
              </a:rPr>
              <a:t>trends in the business</a:t>
            </a:r>
            <a:r>
              <a:rPr lang="en-AU" dirty="0"/>
              <a:t> become evident.</a:t>
            </a:r>
          </a:p>
          <a:p>
            <a:pPr lvl="2"/>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26</a:t>
            </a:fld>
            <a:endParaRPr lang="en-AU" dirty="0"/>
          </a:p>
        </p:txBody>
      </p:sp>
    </p:spTree>
    <p:extLst>
      <p:ext uri="{BB962C8B-B14F-4D97-AF65-F5344CB8AC3E}">
        <p14:creationId xmlns:p14="http://schemas.microsoft.com/office/powerpoint/2010/main" val="15818835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 – Balance Sheet</a:t>
            </a:r>
          </a:p>
          <a:p>
            <a:pPr lvl="1">
              <a:buFont typeface="Arial" panose="020B0604020202020204" pitchFamily="34" charset="0"/>
              <a:buChar char="•"/>
            </a:pPr>
            <a:r>
              <a:rPr lang="en-AU" dirty="0"/>
              <a:t>The diagrams below show how a balance sheet report is prepared.</a:t>
            </a:r>
          </a:p>
          <a:p>
            <a:pPr lvl="1">
              <a:buFont typeface="Arial" panose="020B0604020202020204" pitchFamily="34" charset="0"/>
              <a:buChar char="•"/>
            </a:pPr>
            <a:r>
              <a:rPr lang="en-AU" dirty="0"/>
              <a:t>The information is this report is drawn from the </a:t>
            </a:r>
            <a:r>
              <a:rPr lang="en-AU" dirty="0">
                <a:solidFill>
                  <a:srgbClr val="002060"/>
                </a:solidFill>
              </a:rPr>
              <a:t>Profit and Loss Report, The Livestock Trading Account</a:t>
            </a:r>
            <a:r>
              <a:rPr lang="en-AU" dirty="0"/>
              <a:t> and records of the other assets and liabilities.</a:t>
            </a:r>
          </a:p>
          <a:p>
            <a:pPr lvl="1">
              <a:buFont typeface="Arial" panose="020B0604020202020204" pitchFamily="34" charset="0"/>
              <a:buChar char="•"/>
            </a:pPr>
            <a:r>
              <a:rPr lang="en-AU" dirty="0"/>
              <a:t>In this example it can be seen that the business has declined in net worth by $35,540.</a:t>
            </a:r>
          </a:p>
          <a:p>
            <a:pPr lvl="1">
              <a:buFont typeface="Arial" panose="020B0604020202020204" pitchFamily="34" charset="0"/>
              <a:buChar char="•"/>
            </a:pPr>
            <a:r>
              <a:rPr lang="en-AU" dirty="0"/>
              <a:t>While not disastrous given the size of the business, the board and management will need to </a:t>
            </a:r>
            <a:r>
              <a:rPr lang="en-AU" dirty="0">
                <a:solidFill>
                  <a:srgbClr val="002060"/>
                </a:solidFill>
              </a:rPr>
              <a:t>monitor the trend </a:t>
            </a:r>
            <a:r>
              <a:rPr lang="en-AU" dirty="0"/>
              <a:t>to see if it continues downward of it its an anomaly.</a:t>
            </a:r>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27</a:t>
            </a:fld>
            <a:endParaRPr lang="en-AU" dirty="0"/>
          </a:p>
        </p:txBody>
      </p:sp>
    </p:spTree>
    <p:extLst>
      <p:ext uri="{BB962C8B-B14F-4D97-AF65-F5344CB8AC3E}">
        <p14:creationId xmlns:p14="http://schemas.microsoft.com/office/powerpoint/2010/main" val="25594563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Balance Sheet</a:t>
            </a:r>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28</a:t>
            </a:fld>
            <a:endParaRPr lang="en-AU" dirty="0"/>
          </a:p>
        </p:txBody>
      </p:sp>
      <p:graphicFrame>
        <p:nvGraphicFramePr>
          <p:cNvPr id="7" name="Object 6"/>
          <p:cNvGraphicFramePr>
            <a:graphicFrameLocks noChangeAspect="1"/>
          </p:cNvGraphicFramePr>
          <p:nvPr>
            <p:extLst/>
          </p:nvPr>
        </p:nvGraphicFramePr>
        <p:xfrm>
          <a:off x="1199456" y="2204864"/>
          <a:ext cx="4752528" cy="4040573"/>
        </p:xfrm>
        <a:graphic>
          <a:graphicData uri="http://schemas.openxmlformats.org/presentationml/2006/ole">
            <mc:AlternateContent xmlns:mc="http://schemas.openxmlformats.org/markup-compatibility/2006">
              <mc:Choice xmlns:v="urn:schemas-microsoft-com:vml" Requires="v">
                <p:oleObj spid="_x0000_s8196" name="Worksheet" r:id="rId3" imgW="4895918" imgH="4162376" progId="Excel.Sheet.12">
                  <p:embed/>
                </p:oleObj>
              </mc:Choice>
              <mc:Fallback>
                <p:oleObj name="Worksheet" r:id="rId3" imgW="4895918" imgH="4162376" progId="Excel.Sheet.12">
                  <p:embed/>
                  <p:pic>
                    <p:nvPicPr>
                      <p:cNvPr id="7" name="Object 6"/>
                      <p:cNvPicPr/>
                      <p:nvPr/>
                    </p:nvPicPr>
                    <p:blipFill>
                      <a:blip r:embed="rId4"/>
                      <a:stretch>
                        <a:fillRect/>
                      </a:stretch>
                    </p:blipFill>
                    <p:spPr>
                      <a:xfrm>
                        <a:off x="1199456" y="2204864"/>
                        <a:ext cx="4752528" cy="4040573"/>
                      </a:xfrm>
                      <a:prstGeom prst="rect">
                        <a:avLst/>
                      </a:prstGeom>
                    </p:spPr>
                  </p:pic>
                </p:oleObj>
              </mc:Fallback>
            </mc:AlternateContent>
          </a:graphicData>
        </a:graphic>
      </p:graphicFrame>
      <p:graphicFrame>
        <p:nvGraphicFramePr>
          <p:cNvPr id="8" name="Object 7"/>
          <p:cNvGraphicFramePr>
            <a:graphicFrameLocks noChangeAspect="1"/>
          </p:cNvGraphicFramePr>
          <p:nvPr>
            <p:extLst/>
          </p:nvPr>
        </p:nvGraphicFramePr>
        <p:xfrm>
          <a:off x="6312718" y="2193925"/>
          <a:ext cx="4895850" cy="3152775"/>
        </p:xfrm>
        <a:graphic>
          <a:graphicData uri="http://schemas.openxmlformats.org/presentationml/2006/ole">
            <mc:AlternateContent xmlns:mc="http://schemas.openxmlformats.org/markup-compatibility/2006">
              <mc:Choice xmlns:v="urn:schemas-microsoft-com:vml" Requires="v">
                <p:oleObj spid="_x0000_s8197" name="Worksheet" r:id="rId5" imgW="4895918" imgH="3152824" progId="Excel.Sheet.12">
                  <p:embed/>
                </p:oleObj>
              </mc:Choice>
              <mc:Fallback>
                <p:oleObj name="Worksheet" r:id="rId5" imgW="4895918" imgH="3152824" progId="Excel.Sheet.12">
                  <p:embed/>
                  <p:pic>
                    <p:nvPicPr>
                      <p:cNvPr id="8" name="Object 7"/>
                      <p:cNvPicPr/>
                      <p:nvPr/>
                    </p:nvPicPr>
                    <p:blipFill>
                      <a:blip r:embed="rId6"/>
                      <a:stretch>
                        <a:fillRect/>
                      </a:stretch>
                    </p:blipFill>
                    <p:spPr>
                      <a:xfrm>
                        <a:off x="6312718" y="2193925"/>
                        <a:ext cx="4895850" cy="3152775"/>
                      </a:xfrm>
                      <a:prstGeom prst="rect">
                        <a:avLst/>
                      </a:prstGeom>
                    </p:spPr>
                  </p:pic>
                </p:oleObj>
              </mc:Fallback>
            </mc:AlternateContent>
          </a:graphicData>
        </a:graphic>
      </p:graphicFrame>
    </p:spTree>
    <p:extLst>
      <p:ext uri="{BB962C8B-B14F-4D97-AF65-F5344CB8AC3E}">
        <p14:creationId xmlns:p14="http://schemas.microsoft.com/office/powerpoint/2010/main" val="3416558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a:t>
            </a:r>
          </a:p>
          <a:p>
            <a:pPr lvl="1">
              <a:buFont typeface="Arial" panose="020B0604020202020204" pitchFamily="34" charset="0"/>
              <a:buChar char="•"/>
            </a:pPr>
            <a:r>
              <a:rPr lang="en-AU" dirty="0"/>
              <a:t>Performance indicators are used to direct your attention to areas within your business that are not performing as expected.</a:t>
            </a:r>
          </a:p>
          <a:p>
            <a:pPr lvl="1">
              <a:buFont typeface="Arial" panose="020B0604020202020204" pitchFamily="34" charset="0"/>
              <a:buChar char="•"/>
            </a:pPr>
            <a:r>
              <a:rPr lang="en-AU" dirty="0"/>
              <a:t>They are simple to calculate if you have good reporting systems in place. </a:t>
            </a:r>
          </a:p>
          <a:p>
            <a:pPr lvl="1">
              <a:buFont typeface="Arial" panose="020B0604020202020204" pitchFamily="34" charset="0"/>
              <a:buChar char="•"/>
            </a:pPr>
            <a:r>
              <a:rPr lang="en-AU" dirty="0"/>
              <a:t>Performance indicators must be not be used in isolation as multiple indicators provide more reliable information than only one or two indicators.</a:t>
            </a:r>
          </a:p>
          <a:p>
            <a:pPr lvl="1">
              <a:buFont typeface="Arial" panose="020B0604020202020204" pitchFamily="34" charset="0"/>
              <a:buChar char="•"/>
            </a:pPr>
            <a:r>
              <a:rPr lang="en-AU" dirty="0"/>
              <a:t>Once a business reporting system is set up indicators can be calculated automatically. </a:t>
            </a:r>
          </a:p>
          <a:p>
            <a:pPr lvl="1">
              <a:buFont typeface="Arial" panose="020B0604020202020204" pitchFamily="34" charset="0"/>
              <a:buChar char="•"/>
            </a:pPr>
            <a:r>
              <a:rPr lang="en-AU" dirty="0"/>
              <a:t>Change in Net Worth is arguably the most important performance indicator.</a:t>
            </a:r>
          </a:p>
          <a:p>
            <a:pPr lvl="1"/>
            <a:endParaRPr lang="en-AU" dirty="0"/>
          </a:p>
          <a:p>
            <a:pPr lvl="2"/>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29</a:t>
            </a:fld>
            <a:endParaRPr lang="en-AU" dirty="0"/>
          </a:p>
        </p:txBody>
      </p:sp>
    </p:spTree>
    <p:extLst>
      <p:ext uri="{BB962C8B-B14F-4D97-AF65-F5344CB8AC3E}">
        <p14:creationId xmlns:p14="http://schemas.microsoft.com/office/powerpoint/2010/main" val="203767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The first principle of business is don’t spend more than you make. Simple in theory but it can be difficult to measure in practice. But how do we measure it?</a:t>
            </a:r>
          </a:p>
          <a:p>
            <a:pPr lvl="1">
              <a:buFont typeface="Arial" panose="020B0604020202020204" pitchFamily="34" charset="0"/>
              <a:buChar char="•"/>
            </a:pPr>
            <a:r>
              <a:rPr lang="en-AU" dirty="0"/>
              <a:t>The process outlined below will show you how to measure your business profitability in a straightforward process that will show your business performance from a management perspective, rather than a tax perspective.</a:t>
            </a:r>
          </a:p>
          <a:p>
            <a:pPr lvl="1">
              <a:buFont typeface="Arial" panose="020B0604020202020204" pitchFamily="34" charset="0"/>
              <a:buChar char="•"/>
            </a:pPr>
            <a:r>
              <a:rPr lang="en-AU" dirty="0"/>
              <a:t>This is an important concept; your accountant prepares tax financial statement to satisfy government compliance. These reports don’t tell much about your business. That’s why need to prepare your own management financial reports.</a:t>
            </a:r>
          </a:p>
          <a:p>
            <a:pPr lvl="1"/>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3</a:t>
            </a:fld>
            <a:endParaRPr lang="en-AU" dirty="0"/>
          </a:p>
        </p:txBody>
      </p:sp>
    </p:spTree>
    <p:extLst>
      <p:ext uri="{BB962C8B-B14F-4D97-AF65-F5344CB8AC3E}">
        <p14:creationId xmlns:p14="http://schemas.microsoft.com/office/powerpoint/2010/main" val="11092622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 – What they tell you</a:t>
            </a:r>
          </a:p>
          <a:p>
            <a:pPr lvl="1">
              <a:buFont typeface="Arial" panose="020B0604020202020204" pitchFamily="34" charset="0"/>
              <a:buChar char="•"/>
            </a:pPr>
            <a:r>
              <a:rPr lang="en-AU" dirty="0">
                <a:solidFill>
                  <a:srgbClr val="002060"/>
                </a:solidFill>
              </a:rPr>
              <a:t>Turnover Ratio (Capital Efficiency)</a:t>
            </a:r>
          </a:p>
          <a:p>
            <a:pPr lvl="1">
              <a:buFont typeface="Arial" panose="020B0604020202020204" pitchFamily="34" charset="0"/>
              <a:buChar char="•"/>
            </a:pPr>
            <a:r>
              <a:rPr lang="en-AU" dirty="0"/>
              <a:t>Alternatively the formula can be reversed (Total Assets ÷ Gross Production).  The result will show how many years it would take to generate the equivalent of the business assets at current production prices.  The fewer the number of years the better.</a:t>
            </a:r>
          </a:p>
          <a:p>
            <a:pPr lvl="1">
              <a:buFont typeface="Arial" panose="020B0604020202020204" pitchFamily="34" charset="0"/>
              <a:buChar char="•"/>
            </a:pPr>
            <a:r>
              <a:rPr lang="en-AU" dirty="0"/>
              <a:t>Example of two farm businesses</a:t>
            </a:r>
          </a:p>
          <a:p>
            <a:pPr lvl="1"/>
            <a:endParaRPr lang="en-AU" dirty="0"/>
          </a:p>
          <a:p>
            <a:pPr lvl="1"/>
            <a:endParaRPr lang="en-AU" dirty="0"/>
          </a:p>
          <a:p>
            <a:pPr lvl="2"/>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30</a:t>
            </a:fld>
            <a:endParaRPr lang="en-AU" dirty="0"/>
          </a:p>
        </p:txBody>
      </p:sp>
      <p:graphicFrame>
        <p:nvGraphicFramePr>
          <p:cNvPr id="6" name="Table 5"/>
          <p:cNvGraphicFramePr>
            <a:graphicFrameLocks noGrp="1"/>
          </p:cNvGraphicFramePr>
          <p:nvPr>
            <p:extLst/>
          </p:nvPr>
        </p:nvGraphicFramePr>
        <p:xfrm>
          <a:off x="1631504" y="4581128"/>
          <a:ext cx="5627370" cy="1219200"/>
        </p:xfrm>
        <a:graphic>
          <a:graphicData uri="http://schemas.openxmlformats.org/drawingml/2006/table">
            <a:tbl>
              <a:tblPr firstRow="1" firstCol="1" bandRow="1">
                <a:tableStyleId>{5C22544A-7EE6-4342-B048-85BDC9FD1C3A}</a:tableStyleId>
              </a:tblPr>
              <a:tblGrid>
                <a:gridCol w="2232248">
                  <a:extLst>
                    <a:ext uri="{9D8B030D-6E8A-4147-A177-3AD203B41FA5}">
                      <a16:colId xmlns:a16="http://schemas.microsoft.com/office/drawing/2014/main" val="20000"/>
                    </a:ext>
                  </a:extLst>
                </a:gridCol>
                <a:gridCol w="1519332">
                  <a:extLst>
                    <a:ext uri="{9D8B030D-6E8A-4147-A177-3AD203B41FA5}">
                      <a16:colId xmlns:a16="http://schemas.microsoft.com/office/drawing/2014/main" val="20001"/>
                    </a:ext>
                  </a:extLst>
                </a:gridCol>
                <a:gridCol w="1875790">
                  <a:extLst>
                    <a:ext uri="{9D8B030D-6E8A-4147-A177-3AD203B41FA5}">
                      <a16:colId xmlns:a16="http://schemas.microsoft.com/office/drawing/2014/main" val="20002"/>
                    </a:ext>
                  </a:extLst>
                </a:gridCol>
              </a:tblGrid>
              <a:tr h="179705">
                <a:tc>
                  <a:txBody>
                    <a:bodyPr/>
                    <a:lstStyle/>
                    <a:p>
                      <a:pPr algn="just">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 </a:t>
                      </a:r>
                    </a:p>
                  </a:txBody>
                  <a:tcPr marL="68580" marR="68580" marT="0" marB="0">
                    <a:solidFill>
                      <a:srgbClr val="002060"/>
                    </a:solidFill>
                  </a:tcPr>
                </a:tc>
                <a:tc>
                  <a:txBody>
                    <a:bodyPr/>
                    <a:lstStyle/>
                    <a:p>
                      <a:pPr algn="ctr">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Farm A</a:t>
                      </a:r>
                    </a:p>
                  </a:txBody>
                  <a:tcPr marL="68580" marR="68580" marT="0" marB="0" anchor="ctr">
                    <a:solidFill>
                      <a:srgbClr val="002060"/>
                    </a:solidFill>
                  </a:tcPr>
                </a:tc>
                <a:tc>
                  <a:txBody>
                    <a:bodyPr/>
                    <a:lstStyle/>
                    <a:p>
                      <a:pPr algn="ctr">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Farm B</a:t>
                      </a:r>
                    </a:p>
                  </a:txBody>
                  <a:tcPr marL="68580" marR="68580" marT="0" marB="0" anchor="ctr">
                    <a:solidFill>
                      <a:srgbClr val="002060"/>
                    </a:solidFill>
                  </a:tcPr>
                </a:tc>
                <a:extLst>
                  <a:ext uri="{0D108BD9-81ED-4DB2-BD59-A6C34878D82A}">
                    <a16:rowId xmlns:a16="http://schemas.microsoft.com/office/drawing/2014/main" val="10000"/>
                  </a:ext>
                </a:extLst>
              </a:tr>
              <a:tr h="179705">
                <a:tc>
                  <a:txBody>
                    <a:bodyPr/>
                    <a:lstStyle/>
                    <a:p>
                      <a:pPr algn="just">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Asset Value</a:t>
                      </a:r>
                    </a:p>
                  </a:txBody>
                  <a:tcPr marL="68580" marR="68580" marT="0" marB="0">
                    <a:solidFill>
                      <a:srgbClr val="002060"/>
                    </a:solidFill>
                  </a:tcPr>
                </a:tc>
                <a:tc>
                  <a:txBody>
                    <a:bodyPr/>
                    <a:lstStyle/>
                    <a:p>
                      <a:pPr algn="r">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$2,000,000</a:t>
                      </a:r>
                    </a:p>
                  </a:txBody>
                  <a:tcPr marL="68580" marR="68580" marT="0" marB="0" anchor="ctr"/>
                </a:tc>
                <a:tc>
                  <a:txBody>
                    <a:bodyPr/>
                    <a:lstStyle/>
                    <a:p>
                      <a:pPr algn="r">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$2,000,000</a:t>
                      </a:r>
                    </a:p>
                  </a:txBody>
                  <a:tcPr marL="68580" marR="68580" marT="0" marB="0" anchor="ctr"/>
                </a:tc>
                <a:extLst>
                  <a:ext uri="{0D108BD9-81ED-4DB2-BD59-A6C34878D82A}">
                    <a16:rowId xmlns:a16="http://schemas.microsoft.com/office/drawing/2014/main" val="10001"/>
                  </a:ext>
                </a:extLst>
              </a:tr>
              <a:tr h="179705">
                <a:tc>
                  <a:txBody>
                    <a:bodyPr/>
                    <a:lstStyle/>
                    <a:p>
                      <a:pPr algn="just">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Gross Income</a:t>
                      </a:r>
                    </a:p>
                  </a:txBody>
                  <a:tcPr marL="68580" marR="68580" marT="0" marB="0">
                    <a:solidFill>
                      <a:srgbClr val="002060"/>
                    </a:solidFill>
                  </a:tcPr>
                </a:tc>
                <a:tc>
                  <a:txBody>
                    <a:bodyPr/>
                    <a:lstStyle/>
                    <a:p>
                      <a:pPr algn="r">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$133,000</a:t>
                      </a:r>
                    </a:p>
                  </a:txBody>
                  <a:tcPr marL="68580" marR="68580" marT="0" marB="0" anchor="ctr"/>
                </a:tc>
                <a:tc>
                  <a:txBody>
                    <a:bodyPr/>
                    <a:lstStyle/>
                    <a:p>
                      <a:pPr algn="r">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$500,000</a:t>
                      </a:r>
                    </a:p>
                  </a:txBody>
                  <a:tcPr marL="68580" marR="68580" marT="0" marB="0" anchor="ctr"/>
                </a:tc>
                <a:extLst>
                  <a:ext uri="{0D108BD9-81ED-4DB2-BD59-A6C34878D82A}">
                    <a16:rowId xmlns:a16="http://schemas.microsoft.com/office/drawing/2014/main" val="10002"/>
                  </a:ext>
                </a:extLst>
              </a:tr>
              <a:tr h="179705">
                <a:tc>
                  <a:txBody>
                    <a:bodyPr/>
                    <a:lstStyle/>
                    <a:p>
                      <a:pPr algn="just">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Capital Efficiency Ratio</a:t>
                      </a:r>
                    </a:p>
                  </a:txBody>
                  <a:tcPr marL="68580" marR="68580" marT="0" marB="0">
                    <a:solidFill>
                      <a:srgbClr val="002060"/>
                    </a:solidFill>
                  </a:tcPr>
                </a:tc>
                <a:tc>
                  <a:txBody>
                    <a:bodyPr/>
                    <a:lstStyle/>
                    <a:p>
                      <a:pPr algn="r">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15 years</a:t>
                      </a:r>
                    </a:p>
                  </a:txBody>
                  <a:tcPr marL="68580" marR="68580" marT="0" marB="0" anchor="ctr"/>
                </a:tc>
                <a:tc>
                  <a:txBody>
                    <a:bodyPr/>
                    <a:lstStyle/>
                    <a:p>
                      <a:pPr algn="r">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4 years</a:t>
                      </a:r>
                    </a:p>
                  </a:txBody>
                  <a:tcPr marL="68580" marR="68580" marT="0" marB="0" anchor="ctr"/>
                </a:tc>
                <a:extLst>
                  <a:ext uri="{0D108BD9-81ED-4DB2-BD59-A6C34878D82A}">
                    <a16:rowId xmlns:a16="http://schemas.microsoft.com/office/drawing/2014/main" val="10003"/>
                  </a:ext>
                </a:extLst>
              </a:tr>
              <a:tr h="179705">
                <a:tc>
                  <a:txBody>
                    <a:bodyPr/>
                    <a:lstStyle/>
                    <a:p>
                      <a:pPr algn="just">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Capital Efficiency</a:t>
                      </a:r>
                    </a:p>
                  </a:txBody>
                  <a:tcPr marL="68580" marR="68580" marT="0" marB="0">
                    <a:solidFill>
                      <a:srgbClr val="002060"/>
                    </a:solidFill>
                  </a:tcPr>
                </a:tc>
                <a:tc>
                  <a:txBody>
                    <a:bodyPr/>
                    <a:lstStyle/>
                    <a:p>
                      <a:pPr algn="r">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6.5%</a:t>
                      </a:r>
                    </a:p>
                  </a:txBody>
                  <a:tcPr marL="68580" marR="68580" marT="0" marB="0" anchor="ctr"/>
                </a:tc>
                <a:tc>
                  <a:txBody>
                    <a:bodyPr/>
                    <a:lstStyle/>
                    <a:p>
                      <a:pPr algn="r">
                        <a:spcAft>
                          <a:spcPts val="0"/>
                        </a:spcAft>
                      </a:pPr>
                      <a:r>
                        <a:rPr lang="en-AU" sz="1400" b="0" dirty="0">
                          <a:effectLst/>
                          <a:latin typeface="Open Sans" panose="020B0606030504020204" pitchFamily="34" charset="0"/>
                          <a:ea typeface="Open Sans" panose="020B0606030504020204" pitchFamily="34" charset="0"/>
                          <a:cs typeface="Open Sans" panose="020B0606030504020204" pitchFamily="34" charset="0"/>
                        </a:rPr>
                        <a:t>25.0%</a:t>
                      </a:r>
                    </a:p>
                  </a:txBody>
                  <a:tcPr marL="68580" marR="68580" marT="0" marB="0" anchor="ctr"/>
                </a:tc>
                <a:extLst>
                  <a:ext uri="{0D108BD9-81ED-4DB2-BD59-A6C34878D82A}">
                    <a16:rowId xmlns:a16="http://schemas.microsoft.com/office/drawing/2014/main" val="10004"/>
                  </a:ext>
                </a:extLst>
              </a:tr>
              <a:tr h="0">
                <a:tc>
                  <a:txBody>
                    <a:bodyPr/>
                    <a:lstStyle/>
                    <a:p>
                      <a:endParaRPr lang="en-AU" sz="1000" dirty="0">
                        <a:solidFill>
                          <a:srgbClr val="002060"/>
                        </a:solidFill>
                        <a:effectLst/>
                        <a:latin typeface="Times New Roman" panose="02020603050405020304" pitchFamily="18" charset="0"/>
                      </a:endParaRPr>
                    </a:p>
                  </a:txBody>
                  <a:tcPr marL="68580" marR="68580" marT="0" marB="0">
                    <a:solidFill>
                      <a:srgbClr val="002060"/>
                    </a:solidFill>
                  </a:tcPr>
                </a:tc>
                <a:tc>
                  <a:txBody>
                    <a:bodyPr/>
                    <a:lstStyle/>
                    <a:p>
                      <a:endParaRPr lang="en-AU" sz="1000" dirty="0">
                        <a:solidFill>
                          <a:srgbClr val="002060"/>
                        </a:solidFill>
                        <a:effectLst/>
                        <a:latin typeface="Times New Roman" panose="02020603050405020304" pitchFamily="18" charset="0"/>
                      </a:endParaRPr>
                    </a:p>
                  </a:txBody>
                  <a:tcPr marL="68580" marR="68580" marT="0" marB="0">
                    <a:solidFill>
                      <a:srgbClr val="002060"/>
                    </a:solidFill>
                  </a:tcPr>
                </a:tc>
                <a:tc>
                  <a:txBody>
                    <a:bodyPr/>
                    <a:lstStyle/>
                    <a:p>
                      <a:endParaRPr lang="en-AU" sz="1000" dirty="0">
                        <a:solidFill>
                          <a:srgbClr val="002060"/>
                        </a:solidFill>
                        <a:effectLst/>
                        <a:latin typeface="Times New Roman" panose="02020603050405020304" pitchFamily="18" charset="0"/>
                      </a:endParaRPr>
                    </a:p>
                  </a:txBody>
                  <a:tcPr marL="68580" marR="68580" marT="0" marB="0">
                    <a:solidFill>
                      <a:srgbClr val="002060"/>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51679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 – What they tell you</a:t>
            </a:r>
          </a:p>
          <a:p>
            <a:pPr lvl="1">
              <a:buFont typeface="Arial" panose="020B0604020202020204" pitchFamily="34" charset="0"/>
              <a:buChar char="•"/>
            </a:pPr>
            <a:r>
              <a:rPr lang="en-AU" dirty="0">
                <a:solidFill>
                  <a:srgbClr val="002060"/>
                </a:solidFill>
              </a:rPr>
              <a:t>Turnover Ratio</a:t>
            </a:r>
          </a:p>
          <a:p>
            <a:pPr lvl="1"/>
            <a:endParaRPr lang="en-AU" dirty="0"/>
          </a:p>
          <a:p>
            <a:pPr lvl="1"/>
            <a:endParaRPr lang="en-AU" dirty="0"/>
          </a:p>
          <a:p>
            <a:pPr marL="457200" lvl="1" indent="0">
              <a:buNone/>
            </a:pPr>
            <a:endParaRPr lang="en-AU" dirty="0"/>
          </a:p>
          <a:p>
            <a:pPr lvl="2"/>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31</a:t>
            </a:fld>
            <a:endParaRPr lang="en-AU" dirty="0"/>
          </a:p>
        </p:txBody>
      </p:sp>
      <p:pic>
        <p:nvPicPr>
          <p:cNvPr id="6" name="Picture 5">
            <a:extLst>
              <a:ext uri="{FF2B5EF4-FFF2-40B4-BE49-F238E27FC236}">
                <a16:creationId xmlns:a16="http://schemas.microsoft.com/office/drawing/2014/main" id="{B199BEA8-B900-48AE-ACDB-844ED5E7F406}"/>
              </a:ext>
            </a:extLst>
          </p:cNvPr>
          <p:cNvPicPr>
            <a:picLocks noChangeAspect="1"/>
          </p:cNvPicPr>
          <p:nvPr/>
        </p:nvPicPr>
        <p:blipFill>
          <a:blip r:embed="rId3"/>
          <a:stretch>
            <a:fillRect/>
          </a:stretch>
        </p:blipFill>
        <p:spPr>
          <a:xfrm>
            <a:off x="1467588" y="2708920"/>
            <a:ext cx="9877350" cy="1080120"/>
          </a:xfrm>
          <a:prstGeom prst="rect">
            <a:avLst/>
          </a:prstGeom>
        </p:spPr>
      </p:pic>
    </p:spTree>
    <p:extLst>
      <p:ext uri="{BB962C8B-B14F-4D97-AF65-F5344CB8AC3E}">
        <p14:creationId xmlns:p14="http://schemas.microsoft.com/office/powerpoint/2010/main" val="20451203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 – What they tell you</a:t>
            </a:r>
          </a:p>
          <a:p>
            <a:pPr lvl="1">
              <a:buFont typeface="Arial" panose="020B0604020202020204" pitchFamily="34" charset="0"/>
              <a:buChar char="•"/>
            </a:pPr>
            <a:r>
              <a:rPr lang="en-AU" dirty="0">
                <a:solidFill>
                  <a:srgbClr val="002060"/>
                </a:solidFill>
              </a:rPr>
              <a:t>Direct Cost Ratio</a:t>
            </a:r>
          </a:p>
          <a:p>
            <a:pPr lvl="1"/>
            <a:endParaRPr lang="en-AU" dirty="0"/>
          </a:p>
          <a:p>
            <a:pPr marL="457200" lvl="1" indent="0">
              <a:buNone/>
            </a:pPr>
            <a:endParaRPr lang="en-AU" dirty="0"/>
          </a:p>
          <a:p>
            <a:pPr lvl="2"/>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32</a:t>
            </a:fld>
            <a:endParaRPr lang="en-AU" dirty="0"/>
          </a:p>
        </p:txBody>
      </p:sp>
      <p:pic>
        <p:nvPicPr>
          <p:cNvPr id="6" name="Picture 5">
            <a:extLst>
              <a:ext uri="{FF2B5EF4-FFF2-40B4-BE49-F238E27FC236}">
                <a16:creationId xmlns:a16="http://schemas.microsoft.com/office/drawing/2014/main" id="{347696AB-7845-4ED7-8EF1-93A1F1BE3D08}"/>
              </a:ext>
            </a:extLst>
          </p:cNvPr>
          <p:cNvPicPr>
            <a:picLocks noChangeAspect="1"/>
          </p:cNvPicPr>
          <p:nvPr/>
        </p:nvPicPr>
        <p:blipFill>
          <a:blip r:embed="rId3"/>
          <a:stretch>
            <a:fillRect/>
          </a:stretch>
        </p:blipFill>
        <p:spPr>
          <a:xfrm>
            <a:off x="1467588" y="2708920"/>
            <a:ext cx="9877350" cy="1080120"/>
          </a:xfrm>
          <a:prstGeom prst="rect">
            <a:avLst/>
          </a:prstGeom>
        </p:spPr>
      </p:pic>
    </p:spTree>
    <p:extLst>
      <p:ext uri="{BB962C8B-B14F-4D97-AF65-F5344CB8AC3E}">
        <p14:creationId xmlns:p14="http://schemas.microsoft.com/office/powerpoint/2010/main" val="31704622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 – What they tell you</a:t>
            </a:r>
          </a:p>
          <a:p>
            <a:pPr lvl="1">
              <a:buFont typeface="Arial" panose="020B0604020202020204" pitchFamily="34" charset="0"/>
              <a:buChar char="•"/>
            </a:pPr>
            <a:r>
              <a:rPr lang="en-AU" dirty="0">
                <a:solidFill>
                  <a:srgbClr val="002060"/>
                </a:solidFill>
              </a:rPr>
              <a:t>Overhead Ratio</a:t>
            </a:r>
          </a:p>
          <a:p>
            <a:pPr lvl="1"/>
            <a:endParaRPr lang="en-AU" dirty="0"/>
          </a:p>
          <a:p>
            <a:pPr lvl="1"/>
            <a:endParaRPr lang="en-AU" dirty="0"/>
          </a:p>
          <a:p>
            <a:pPr marL="457200" lvl="1" indent="0">
              <a:buNone/>
            </a:pPr>
            <a:endParaRPr lang="en-AU" dirty="0"/>
          </a:p>
          <a:p>
            <a:pPr lvl="2"/>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33</a:t>
            </a:fld>
            <a:endParaRPr lang="en-AU" dirty="0"/>
          </a:p>
        </p:txBody>
      </p:sp>
      <p:pic>
        <p:nvPicPr>
          <p:cNvPr id="6" name="Picture 5">
            <a:extLst>
              <a:ext uri="{FF2B5EF4-FFF2-40B4-BE49-F238E27FC236}">
                <a16:creationId xmlns:a16="http://schemas.microsoft.com/office/drawing/2014/main" id="{49D2133B-01B3-4CAB-B80F-7F1003780D96}"/>
              </a:ext>
            </a:extLst>
          </p:cNvPr>
          <p:cNvPicPr>
            <a:picLocks noChangeAspect="1"/>
          </p:cNvPicPr>
          <p:nvPr/>
        </p:nvPicPr>
        <p:blipFill>
          <a:blip r:embed="rId3"/>
          <a:stretch>
            <a:fillRect/>
          </a:stretch>
        </p:blipFill>
        <p:spPr>
          <a:xfrm>
            <a:off x="1467588" y="2708920"/>
            <a:ext cx="9877350" cy="1080120"/>
          </a:xfrm>
          <a:prstGeom prst="rect">
            <a:avLst/>
          </a:prstGeom>
        </p:spPr>
      </p:pic>
    </p:spTree>
    <p:extLst>
      <p:ext uri="{BB962C8B-B14F-4D97-AF65-F5344CB8AC3E}">
        <p14:creationId xmlns:p14="http://schemas.microsoft.com/office/powerpoint/2010/main" val="24557003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 – What they tell you</a:t>
            </a:r>
          </a:p>
          <a:p>
            <a:pPr lvl="1">
              <a:buFont typeface="Arial" panose="020B0604020202020204" pitchFamily="34" charset="0"/>
              <a:buChar char="•"/>
            </a:pPr>
            <a:r>
              <a:rPr lang="en-AU" dirty="0">
                <a:solidFill>
                  <a:srgbClr val="002060"/>
                </a:solidFill>
              </a:rPr>
              <a:t>Finance Cost Ratio</a:t>
            </a:r>
          </a:p>
          <a:p>
            <a:pPr lvl="1"/>
            <a:endParaRPr lang="en-AU" dirty="0"/>
          </a:p>
          <a:p>
            <a:pPr lvl="1"/>
            <a:endParaRPr lang="en-AU" dirty="0"/>
          </a:p>
          <a:p>
            <a:pPr marL="457200" lvl="1" indent="0">
              <a:buNone/>
            </a:pPr>
            <a:endParaRPr lang="en-AU" dirty="0"/>
          </a:p>
          <a:p>
            <a:pPr lvl="2"/>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34</a:t>
            </a:fld>
            <a:endParaRPr lang="en-AU" dirty="0"/>
          </a:p>
        </p:txBody>
      </p:sp>
      <p:pic>
        <p:nvPicPr>
          <p:cNvPr id="6" name="Picture 5">
            <a:extLst>
              <a:ext uri="{FF2B5EF4-FFF2-40B4-BE49-F238E27FC236}">
                <a16:creationId xmlns:a16="http://schemas.microsoft.com/office/drawing/2014/main" id="{AF22D2A3-690E-4265-9EBF-A2227D0AFD1A}"/>
              </a:ext>
            </a:extLst>
          </p:cNvPr>
          <p:cNvPicPr>
            <a:picLocks noChangeAspect="1"/>
          </p:cNvPicPr>
          <p:nvPr/>
        </p:nvPicPr>
        <p:blipFill>
          <a:blip r:embed="rId3"/>
          <a:stretch>
            <a:fillRect/>
          </a:stretch>
        </p:blipFill>
        <p:spPr>
          <a:xfrm>
            <a:off x="1467588" y="2708920"/>
            <a:ext cx="9877350" cy="1080120"/>
          </a:xfrm>
          <a:prstGeom prst="rect">
            <a:avLst/>
          </a:prstGeom>
        </p:spPr>
      </p:pic>
    </p:spTree>
    <p:extLst>
      <p:ext uri="{BB962C8B-B14F-4D97-AF65-F5344CB8AC3E}">
        <p14:creationId xmlns:p14="http://schemas.microsoft.com/office/powerpoint/2010/main" val="3713143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 – What they tell you</a:t>
            </a:r>
          </a:p>
          <a:p>
            <a:pPr lvl="1">
              <a:buFont typeface="Arial" panose="020B0604020202020204" pitchFamily="34" charset="0"/>
              <a:buChar char="•"/>
            </a:pPr>
            <a:r>
              <a:rPr lang="en-AU" dirty="0">
                <a:solidFill>
                  <a:srgbClr val="002060"/>
                </a:solidFill>
              </a:rPr>
              <a:t>Expense Cost Ratio</a:t>
            </a:r>
          </a:p>
          <a:p>
            <a:pPr lvl="1"/>
            <a:endParaRPr lang="en-AU" dirty="0"/>
          </a:p>
          <a:p>
            <a:pPr lvl="1"/>
            <a:endParaRPr lang="en-AU" dirty="0"/>
          </a:p>
          <a:p>
            <a:pPr marL="457200" lvl="1" indent="0">
              <a:buNone/>
            </a:pPr>
            <a:endParaRPr lang="en-AU" dirty="0"/>
          </a:p>
          <a:p>
            <a:pPr lvl="2"/>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35</a:t>
            </a:fld>
            <a:endParaRPr lang="en-AU" dirty="0"/>
          </a:p>
        </p:txBody>
      </p:sp>
      <p:pic>
        <p:nvPicPr>
          <p:cNvPr id="7" name="Picture 6">
            <a:extLst>
              <a:ext uri="{FF2B5EF4-FFF2-40B4-BE49-F238E27FC236}">
                <a16:creationId xmlns:a16="http://schemas.microsoft.com/office/drawing/2014/main" id="{8ECD11E0-9252-47D6-BBEC-7DF92DD5394D}"/>
              </a:ext>
            </a:extLst>
          </p:cNvPr>
          <p:cNvPicPr>
            <a:picLocks noChangeAspect="1"/>
          </p:cNvPicPr>
          <p:nvPr/>
        </p:nvPicPr>
        <p:blipFill>
          <a:blip r:embed="rId3"/>
          <a:stretch>
            <a:fillRect/>
          </a:stretch>
        </p:blipFill>
        <p:spPr>
          <a:xfrm>
            <a:off x="1467588" y="2708920"/>
            <a:ext cx="9877350" cy="1080120"/>
          </a:xfrm>
          <a:prstGeom prst="rect">
            <a:avLst/>
          </a:prstGeom>
        </p:spPr>
      </p:pic>
    </p:spTree>
    <p:extLst>
      <p:ext uri="{BB962C8B-B14F-4D97-AF65-F5344CB8AC3E}">
        <p14:creationId xmlns:p14="http://schemas.microsoft.com/office/powerpoint/2010/main" val="692371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 – What they tell you</a:t>
            </a:r>
          </a:p>
          <a:p>
            <a:pPr lvl="1">
              <a:buFont typeface="Arial" panose="020B0604020202020204" pitchFamily="34" charset="0"/>
              <a:buChar char="•"/>
            </a:pPr>
            <a:r>
              <a:rPr lang="en-AU" dirty="0">
                <a:solidFill>
                  <a:srgbClr val="002060"/>
                </a:solidFill>
              </a:rPr>
              <a:t>Return on Assets</a:t>
            </a:r>
          </a:p>
          <a:p>
            <a:pPr lvl="1"/>
            <a:endParaRPr lang="en-AU" dirty="0"/>
          </a:p>
          <a:p>
            <a:pPr lvl="1"/>
            <a:endParaRPr lang="en-AU" dirty="0"/>
          </a:p>
          <a:p>
            <a:pPr lvl="2"/>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36</a:t>
            </a:fld>
            <a:endParaRPr lang="en-AU" dirty="0"/>
          </a:p>
        </p:txBody>
      </p:sp>
      <p:pic>
        <p:nvPicPr>
          <p:cNvPr id="6" name="Picture 5">
            <a:extLst>
              <a:ext uri="{FF2B5EF4-FFF2-40B4-BE49-F238E27FC236}">
                <a16:creationId xmlns:a16="http://schemas.microsoft.com/office/drawing/2014/main" id="{5E61F2C0-A9FE-4DF6-B4D5-241D67982EED}"/>
              </a:ext>
            </a:extLst>
          </p:cNvPr>
          <p:cNvPicPr>
            <a:picLocks noChangeAspect="1"/>
          </p:cNvPicPr>
          <p:nvPr/>
        </p:nvPicPr>
        <p:blipFill>
          <a:blip r:embed="rId3"/>
          <a:stretch>
            <a:fillRect/>
          </a:stretch>
        </p:blipFill>
        <p:spPr>
          <a:xfrm>
            <a:off x="1467588" y="2708920"/>
            <a:ext cx="9877350" cy="1080120"/>
          </a:xfrm>
          <a:prstGeom prst="rect">
            <a:avLst/>
          </a:prstGeom>
        </p:spPr>
      </p:pic>
    </p:spTree>
    <p:extLst>
      <p:ext uri="{BB962C8B-B14F-4D97-AF65-F5344CB8AC3E}">
        <p14:creationId xmlns:p14="http://schemas.microsoft.com/office/powerpoint/2010/main" val="3068766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 – What they tell you</a:t>
            </a:r>
          </a:p>
          <a:p>
            <a:pPr lvl="1">
              <a:buFont typeface="Arial" panose="020B0604020202020204" pitchFamily="34" charset="0"/>
              <a:buChar char="•"/>
            </a:pPr>
            <a:r>
              <a:rPr lang="en-AU" dirty="0">
                <a:solidFill>
                  <a:srgbClr val="002060"/>
                </a:solidFill>
              </a:rPr>
              <a:t>Return on Equity</a:t>
            </a:r>
          </a:p>
          <a:p>
            <a:pPr lvl="1"/>
            <a:endParaRPr lang="en-AU" dirty="0"/>
          </a:p>
          <a:p>
            <a:pPr lvl="1"/>
            <a:endParaRPr lang="en-AU" dirty="0"/>
          </a:p>
          <a:p>
            <a:pPr lvl="1"/>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37</a:t>
            </a:fld>
            <a:endParaRPr lang="en-AU" dirty="0"/>
          </a:p>
        </p:txBody>
      </p:sp>
      <p:pic>
        <p:nvPicPr>
          <p:cNvPr id="6" name="Picture 5">
            <a:extLst>
              <a:ext uri="{FF2B5EF4-FFF2-40B4-BE49-F238E27FC236}">
                <a16:creationId xmlns:a16="http://schemas.microsoft.com/office/drawing/2014/main" id="{3C5DF8C7-DDE7-44D4-A6AB-E27621A1A118}"/>
              </a:ext>
            </a:extLst>
          </p:cNvPr>
          <p:cNvPicPr>
            <a:picLocks noChangeAspect="1"/>
          </p:cNvPicPr>
          <p:nvPr/>
        </p:nvPicPr>
        <p:blipFill>
          <a:blip r:embed="rId3"/>
          <a:stretch>
            <a:fillRect/>
          </a:stretch>
        </p:blipFill>
        <p:spPr>
          <a:xfrm>
            <a:off x="1467588" y="2708920"/>
            <a:ext cx="9877350" cy="1080120"/>
          </a:xfrm>
          <a:prstGeom prst="rect">
            <a:avLst/>
          </a:prstGeom>
        </p:spPr>
      </p:pic>
    </p:spTree>
    <p:extLst>
      <p:ext uri="{BB962C8B-B14F-4D97-AF65-F5344CB8AC3E}">
        <p14:creationId xmlns:p14="http://schemas.microsoft.com/office/powerpoint/2010/main" val="2930386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 – What they tell you</a:t>
            </a:r>
          </a:p>
          <a:p>
            <a:pPr lvl="1">
              <a:buFont typeface="Arial" panose="020B0604020202020204" pitchFamily="34" charset="0"/>
              <a:buChar char="•"/>
            </a:pPr>
            <a:r>
              <a:rPr lang="en-AU" dirty="0">
                <a:solidFill>
                  <a:srgbClr val="002060"/>
                </a:solidFill>
              </a:rPr>
              <a:t>Debt Amortisation</a:t>
            </a:r>
          </a:p>
          <a:p>
            <a:pPr lvl="1"/>
            <a:endParaRPr lang="en-AU" dirty="0"/>
          </a:p>
          <a:p>
            <a:pPr lvl="1"/>
            <a:endParaRPr lang="en-AU" dirty="0"/>
          </a:p>
          <a:p>
            <a:pPr lvl="1"/>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38</a:t>
            </a:fld>
            <a:endParaRPr lang="en-AU" dirty="0"/>
          </a:p>
        </p:txBody>
      </p:sp>
      <p:pic>
        <p:nvPicPr>
          <p:cNvPr id="7" name="Picture 6">
            <a:extLst>
              <a:ext uri="{FF2B5EF4-FFF2-40B4-BE49-F238E27FC236}">
                <a16:creationId xmlns:a16="http://schemas.microsoft.com/office/drawing/2014/main" id="{4E85A68F-33B8-47C4-A2D5-4B0882377701}"/>
              </a:ext>
            </a:extLst>
          </p:cNvPr>
          <p:cNvPicPr>
            <a:picLocks noChangeAspect="1"/>
          </p:cNvPicPr>
          <p:nvPr/>
        </p:nvPicPr>
        <p:blipFill>
          <a:blip r:embed="rId3"/>
          <a:stretch>
            <a:fillRect/>
          </a:stretch>
        </p:blipFill>
        <p:spPr>
          <a:xfrm>
            <a:off x="1471200" y="2708920"/>
            <a:ext cx="9877350" cy="1080120"/>
          </a:xfrm>
          <a:prstGeom prst="rect">
            <a:avLst/>
          </a:prstGeom>
        </p:spPr>
      </p:pic>
    </p:spTree>
    <p:extLst>
      <p:ext uri="{BB962C8B-B14F-4D97-AF65-F5344CB8AC3E}">
        <p14:creationId xmlns:p14="http://schemas.microsoft.com/office/powerpoint/2010/main" val="18787414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 – What they tell you</a:t>
            </a:r>
          </a:p>
          <a:p>
            <a:pPr lvl="1">
              <a:buFont typeface="Arial" panose="020B0604020202020204" pitchFamily="34" charset="0"/>
              <a:buChar char="•"/>
            </a:pPr>
            <a:r>
              <a:rPr lang="en-AU" dirty="0">
                <a:solidFill>
                  <a:srgbClr val="002060"/>
                </a:solidFill>
              </a:rPr>
              <a:t>Equity</a:t>
            </a:r>
          </a:p>
          <a:p>
            <a:pPr lvl="1"/>
            <a:endParaRPr lang="en-AU" dirty="0"/>
          </a:p>
          <a:p>
            <a:pPr lvl="1"/>
            <a:endParaRPr lang="en-AU" dirty="0"/>
          </a:p>
          <a:p>
            <a:pPr lvl="1"/>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39</a:t>
            </a:fld>
            <a:endParaRPr lang="en-AU" dirty="0"/>
          </a:p>
        </p:txBody>
      </p:sp>
      <p:pic>
        <p:nvPicPr>
          <p:cNvPr id="6" name="Picture 5">
            <a:extLst>
              <a:ext uri="{FF2B5EF4-FFF2-40B4-BE49-F238E27FC236}">
                <a16:creationId xmlns:a16="http://schemas.microsoft.com/office/drawing/2014/main" id="{2302342A-A503-4278-B4A9-3B9887F2B100}"/>
              </a:ext>
            </a:extLst>
          </p:cNvPr>
          <p:cNvPicPr>
            <a:picLocks noChangeAspect="1"/>
          </p:cNvPicPr>
          <p:nvPr/>
        </p:nvPicPr>
        <p:blipFill>
          <a:blip r:embed="rId3"/>
          <a:stretch>
            <a:fillRect/>
          </a:stretch>
        </p:blipFill>
        <p:spPr>
          <a:xfrm>
            <a:off x="1467588" y="2708920"/>
            <a:ext cx="9877350" cy="1080120"/>
          </a:xfrm>
          <a:prstGeom prst="rect">
            <a:avLst/>
          </a:prstGeom>
        </p:spPr>
      </p:pic>
    </p:spTree>
    <p:extLst>
      <p:ext uri="{BB962C8B-B14F-4D97-AF65-F5344CB8AC3E}">
        <p14:creationId xmlns:p14="http://schemas.microsoft.com/office/powerpoint/2010/main" val="3578879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There are three basic area of the business we need to measure;</a:t>
            </a:r>
          </a:p>
          <a:p>
            <a:pPr lvl="2">
              <a:buFont typeface="Courier New" panose="02070309020205020404" pitchFamily="49" charset="0"/>
              <a:buChar char="o"/>
            </a:pPr>
            <a:r>
              <a:rPr lang="en-AU" dirty="0"/>
              <a:t>Is there enough cashflow?</a:t>
            </a:r>
          </a:p>
          <a:p>
            <a:pPr lvl="2">
              <a:buFont typeface="Courier New" panose="02070309020205020404" pitchFamily="49" charset="0"/>
              <a:buChar char="o"/>
            </a:pPr>
            <a:r>
              <a:rPr lang="en-AU" dirty="0"/>
              <a:t>Is the business efficient?</a:t>
            </a:r>
          </a:p>
          <a:p>
            <a:pPr lvl="2">
              <a:buFont typeface="Courier New" panose="02070309020205020404" pitchFamily="49" charset="0"/>
              <a:buChar char="o"/>
            </a:pPr>
            <a:r>
              <a:rPr lang="en-AU" dirty="0"/>
              <a:t>Are we growing our wealth</a:t>
            </a:r>
          </a:p>
          <a:p>
            <a:pPr lvl="1">
              <a:buFont typeface="Arial" panose="020B0604020202020204" pitchFamily="34" charset="0"/>
              <a:buChar char="•"/>
            </a:pPr>
            <a:r>
              <a:rPr lang="en-AU" dirty="0"/>
              <a:t>We can do this with three reports</a:t>
            </a:r>
          </a:p>
          <a:p>
            <a:pPr lvl="2">
              <a:buFont typeface="Courier New" panose="02070309020205020404" pitchFamily="49" charset="0"/>
              <a:buChar char="o"/>
            </a:pPr>
            <a:r>
              <a:rPr lang="en-AU" dirty="0"/>
              <a:t>Profit and loss/cashflow report</a:t>
            </a:r>
          </a:p>
          <a:p>
            <a:pPr lvl="2">
              <a:buFont typeface="Courier New" panose="02070309020205020404" pitchFamily="49" charset="0"/>
              <a:buChar char="o"/>
            </a:pPr>
            <a:r>
              <a:rPr lang="en-AU" dirty="0"/>
              <a:t>Gross margins</a:t>
            </a:r>
          </a:p>
          <a:p>
            <a:pPr lvl="2">
              <a:buFont typeface="Courier New" panose="02070309020205020404" pitchFamily="49" charset="0"/>
              <a:buChar char="o"/>
            </a:pPr>
            <a:r>
              <a:rPr lang="en-AU" dirty="0"/>
              <a:t>Balance sheet</a:t>
            </a:r>
          </a:p>
          <a:p>
            <a:pPr lvl="1">
              <a:buFont typeface="Arial" panose="020B0604020202020204" pitchFamily="34" charset="0"/>
              <a:buChar char="•"/>
            </a:pPr>
            <a:r>
              <a:rPr lang="en-AU" dirty="0"/>
              <a:t>Most of the information for these reports will come from you cashbook software but you will also need good farm records. </a:t>
            </a:r>
          </a:p>
          <a:p>
            <a:pPr lvl="1"/>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4</a:t>
            </a:fld>
            <a:endParaRPr lang="en-AU" dirty="0"/>
          </a:p>
        </p:txBody>
      </p:sp>
    </p:spTree>
    <p:extLst>
      <p:ext uri="{BB962C8B-B14F-4D97-AF65-F5344CB8AC3E}">
        <p14:creationId xmlns:p14="http://schemas.microsoft.com/office/powerpoint/2010/main" val="35657050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Performance Indicators – What they tell you</a:t>
            </a:r>
          </a:p>
          <a:p>
            <a:pPr lvl="1">
              <a:buFont typeface="Arial" panose="020B0604020202020204" pitchFamily="34" charset="0"/>
              <a:buChar char="•"/>
            </a:pPr>
            <a:r>
              <a:rPr lang="en-AU" dirty="0"/>
              <a:t>What targets should you set? It depends on what business you are running and where you are located so you are best to consult with local advisers. However the ranges below are indicative for beef business in southern Australia.</a:t>
            </a:r>
          </a:p>
          <a:p>
            <a:pPr lvl="1"/>
            <a:endParaRPr lang="en-AU" dirty="0"/>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40</a:t>
            </a:fld>
            <a:endParaRPr lang="en-AU" dirty="0"/>
          </a:p>
        </p:txBody>
      </p:sp>
      <p:graphicFrame>
        <p:nvGraphicFramePr>
          <p:cNvPr id="8" name="Table 7"/>
          <p:cNvGraphicFramePr>
            <a:graphicFrameLocks noGrp="1"/>
          </p:cNvGraphicFramePr>
          <p:nvPr>
            <p:extLst/>
          </p:nvPr>
        </p:nvGraphicFramePr>
        <p:xfrm>
          <a:off x="1559496" y="3636002"/>
          <a:ext cx="4608512" cy="2540961"/>
        </p:xfrm>
        <a:graphic>
          <a:graphicData uri="http://schemas.openxmlformats.org/drawingml/2006/table">
            <a:tbl>
              <a:tblPr firstRow="1" bandRow="1">
                <a:tableStyleId>{5C22544A-7EE6-4342-B048-85BDC9FD1C3A}</a:tableStyleId>
              </a:tblPr>
              <a:tblGrid>
                <a:gridCol w="3181120">
                  <a:extLst>
                    <a:ext uri="{9D8B030D-6E8A-4147-A177-3AD203B41FA5}">
                      <a16:colId xmlns:a16="http://schemas.microsoft.com/office/drawing/2014/main" val="20000"/>
                    </a:ext>
                  </a:extLst>
                </a:gridCol>
                <a:gridCol w="1427392">
                  <a:extLst>
                    <a:ext uri="{9D8B030D-6E8A-4147-A177-3AD203B41FA5}">
                      <a16:colId xmlns:a16="http://schemas.microsoft.com/office/drawing/2014/main" val="20001"/>
                    </a:ext>
                  </a:extLst>
                </a:gridCol>
              </a:tblGrid>
              <a:tr h="282329">
                <a:tc>
                  <a:txBody>
                    <a:bodyPr/>
                    <a:lstStyle/>
                    <a:p>
                      <a:r>
                        <a:rPr lang="en-AU" sz="1200" dirty="0">
                          <a:latin typeface="Open Sans Light" panose="020B0306030504020204" pitchFamily="34" charset="0"/>
                          <a:ea typeface="Open Sans Light" panose="020B0306030504020204" pitchFamily="34" charset="0"/>
                          <a:cs typeface="Open Sans Light" panose="020B0306030504020204" pitchFamily="34" charset="0"/>
                        </a:rPr>
                        <a:t>Indicator</a:t>
                      </a:r>
                    </a:p>
                  </a:txBody>
                  <a:tcPr>
                    <a:solidFill>
                      <a:schemeClr val="accent5">
                        <a:lumMod val="50000"/>
                      </a:schemeClr>
                    </a:solidFill>
                  </a:tcPr>
                </a:tc>
                <a:tc>
                  <a:txBody>
                    <a:bodyPr/>
                    <a:lstStyle/>
                    <a:p>
                      <a:r>
                        <a:rPr lang="en-AU" sz="1200" dirty="0">
                          <a:latin typeface="Open Sans Light" panose="020B0306030504020204" pitchFamily="34" charset="0"/>
                          <a:ea typeface="Open Sans Light" panose="020B0306030504020204" pitchFamily="34" charset="0"/>
                          <a:cs typeface="Open Sans Light" panose="020B0306030504020204" pitchFamily="34" charset="0"/>
                        </a:rPr>
                        <a:t>Range</a:t>
                      </a:r>
                    </a:p>
                  </a:txBody>
                  <a:tcPr>
                    <a:solidFill>
                      <a:schemeClr val="accent5">
                        <a:lumMod val="50000"/>
                      </a:schemeClr>
                    </a:solidFill>
                  </a:tcPr>
                </a:tc>
                <a:extLst>
                  <a:ext uri="{0D108BD9-81ED-4DB2-BD59-A6C34878D82A}">
                    <a16:rowId xmlns:a16="http://schemas.microsoft.com/office/drawing/2014/main" val="10000"/>
                  </a:ext>
                </a:extLst>
              </a:tr>
              <a:tr h="282329">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Turnover</a:t>
                      </a:r>
                    </a:p>
                  </a:txBody>
                  <a:tcPr/>
                </a:tc>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&gt; 25%</a:t>
                      </a:r>
                    </a:p>
                  </a:txBody>
                  <a:tcPr/>
                </a:tc>
                <a:extLst>
                  <a:ext uri="{0D108BD9-81ED-4DB2-BD59-A6C34878D82A}">
                    <a16:rowId xmlns:a16="http://schemas.microsoft.com/office/drawing/2014/main" val="10001"/>
                  </a:ext>
                </a:extLst>
              </a:tr>
              <a:tr h="282329">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Direct Cost</a:t>
                      </a:r>
                    </a:p>
                  </a:txBody>
                  <a:tcPr/>
                </a:tc>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&lt; 35%</a:t>
                      </a:r>
                    </a:p>
                  </a:txBody>
                  <a:tcPr/>
                </a:tc>
                <a:extLst>
                  <a:ext uri="{0D108BD9-81ED-4DB2-BD59-A6C34878D82A}">
                    <a16:rowId xmlns:a16="http://schemas.microsoft.com/office/drawing/2014/main" val="10002"/>
                  </a:ext>
                </a:extLst>
              </a:tr>
              <a:tr h="282329">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Overhead</a:t>
                      </a:r>
                    </a:p>
                  </a:txBody>
                  <a:tcPr/>
                </a:tc>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&lt; 25%</a:t>
                      </a:r>
                    </a:p>
                  </a:txBody>
                  <a:tcPr/>
                </a:tc>
                <a:extLst>
                  <a:ext uri="{0D108BD9-81ED-4DB2-BD59-A6C34878D82A}">
                    <a16:rowId xmlns:a16="http://schemas.microsoft.com/office/drawing/2014/main" val="10003"/>
                  </a:ext>
                </a:extLst>
              </a:tr>
              <a:tr h="282329">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Finance</a:t>
                      </a:r>
                    </a:p>
                  </a:txBody>
                  <a:tcPr/>
                </a:tc>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10% - 20%</a:t>
                      </a:r>
                    </a:p>
                  </a:txBody>
                  <a:tcPr/>
                </a:tc>
                <a:extLst>
                  <a:ext uri="{0D108BD9-81ED-4DB2-BD59-A6C34878D82A}">
                    <a16:rowId xmlns:a16="http://schemas.microsoft.com/office/drawing/2014/main" val="10004"/>
                  </a:ext>
                </a:extLst>
              </a:tr>
              <a:tr h="282329">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Expense</a:t>
                      </a:r>
                    </a:p>
                  </a:txBody>
                  <a:tcPr/>
                </a:tc>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&lt; 70%</a:t>
                      </a:r>
                    </a:p>
                  </a:txBody>
                  <a:tcPr/>
                </a:tc>
                <a:extLst>
                  <a:ext uri="{0D108BD9-81ED-4DB2-BD59-A6C34878D82A}">
                    <a16:rowId xmlns:a16="http://schemas.microsoft.com/office/drawing/2014/main" val="10005"/>
                  </a:ext>
                </a:extLst>
              </a:tr>
              <a:tr h="282329">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ROA</a:t>
                      </a:r>
                    </a:p>
                  </a:txBody>
                  <a:tcPr/>
                </a:tc>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&gt; 10%</a:t>
                      </a:r>
                    </a:p>
                  </a:txBody>
                  <a:tcPr/>
                </a:tc>
                <a:extLst>
                  <a:ext uri="{0D108BD9-81ED-4DB2-BD59-A6C34878D82A}">
                    <a16:rowId xmlns:a16="http://schemas.microsoft.com/office/drawing/2014/main" val="10006"/>
                  </a:ext>
                </a:extLst>
              </a:tr>
              <a:tr h="282329">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ROE</a:t>
                      </a:r>
                    </a:p>
                  </a:txBody>
                  <a:tcPr/>
                </a:tc>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&gt; 10%</a:t>
                      </a:r>
                    </a:p>
                  </a:txBody>
                  <a:tcPr/>
                </a:tc>
                <a:extLst>
                  <a:ext uri="{0D108BD9-81ED-4DB2-BD59-A6C34878D82A}">
                    <a16:rowId xmlns:a16="http://schemas.microsoft.com/office/drawing/2014/main" val="10007"/>
                  </a:ext>
                </a:extLst>
              </a:tr>
              <a:tr h="282329">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Equity</a:t>
                      </a:r>
                    </a:p>
                  </a:txBody>
                  <a:tcPr/>
                </a:tc>
                <a:tc>
                  <a:txBody>
                    <a:bodyPr/>
                    <a:lstStyle/>
                    <a:p>
                      <a:r>
                        <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70%</a:t>
                      </a:r>
                      <a:r>
                        <a:rPr lang="en-AU" sz="1200" baseline="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rPr>
                        <a:t> - 100%</a:t>
                      </a:r>
                      <a:endParaRPr lang="en-AU" sz="1200" dirty="0">
                        <a:solidFill>
                          <a:srgbClr val="002060"/>
                        </a:solidFill>
                        <a:latin typeface="Open Sans Light" panose="020B0306030504020204" pitchFamily="34" charset="0"/>
                        <a:ea typeface="Open Sans Light" panose="020B0306030504020204" pitchFamily="34" charset="0"/>
                        <a:cs typeface="Open Sans Light" panose="020B0306030504020204" pitchFamily="34"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9242093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a:xfrm>
            <a:off x="838200" y="1825625"/>
            <a:ext cx="10515600" cy="4351338"/>
          </a:xfrm>
        </p:spPr>
        <p:txBody>
          <a:bodyPr>
            <a:normAutofit/>
          </a:bodyPr>
          <a:lstStyle/>
          <a:p>
            <a:r>
              <a:rPr lang="en-AU" dirty="0"/>
              <a:t> Agribusiness Economics – What to do with the information?</a:t>
            </a:r>
          </a:p>
          <a:p>
            <a:pPr lvl="1"/>
            <a:endParaRPr lang="en-AU" dirty="0"/>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41</a:t>
            </a:fld>
            <a:endParaRPr lang="en-AU" dirty="0"/>
          </a:p>
        </p:txBody>
      </p:sp>
      <p:sp>
        <p:nvSpPr>
          <p:cNvPr id="7" name="Rectangle 6"/>
          <p:cNvSpPr/>
          <p:nvPr/>
        </p:nvSpPr>
        <p:spPr>
          <a:xfrm>
            <a:off x="6744680" y="2915345"/>
            <a:ext cx="3240360" cy="14401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u="sng" dirty="0">
                <a:solidFill>
                  <a:srgbClr val="92D050"/>
                </a:solidFill>
                <a:latin typeface="Open Sans" panose="020B0606030504020204" pitchFamily="34" charset="0"/>
                <a:ea typeface="Open Sans" panose="020B0606030504020204" pitchFamily="34" charset="0"/>
                <a:cs typeface="Open Sans" panose="020B0606030504020204" pitchFamily="34" charset="0"/>
              </a:rPr>
              <a:t>Review</a:t>
            </a:r>
          </a:p>
          <a:p>
            <a:pPr marL="285750" indent="-285750">
              <a:buFont typeface="Arial" panose="020B0604020202020204" pitchFamily="34" charset="0"/>
              <a:buChar char="•"/>
            </a:pPr>
            <a:r>
              <a:rPr lang="en-AU" dirty="0">
                <a:solidFill>
                  <a:srgbClr val="92D050"/>
                </a:solidFill>
                <a:latin typeface="Open Sans" panose="020B0606030504020204" pitchFamily="34" charset="0"/>
                <a:ea typeface="Open Sans" panose="020B0606030504020204" pitchFamily="34" charset="0"/>
                <a:cs typeface="Open Sans" panose="020B0606030504020204" pitchFamily="34" charset="0"/>
              </a:rPr>
              <a:t>Operational Performance</a:t>
            </a:r>
          </a:p>
          <a:p>
            <a:pPr marL="285750" indent="-285750">
              <a:buFont typeface="Arial" panose="020B0604020202020204" pitchFamily="34" charset="0"/>
              <a:buChar char="•"/>
            </a:pPr>
            <a:r>
              <a:rPr lang="en-AU" dirty="0">
                <a:solidFill>
                  <a:srgbClr val="92D050"/>
                </a:solidFill>
                <a:latin typeface="Open Sans" panose="020B0606030504020204" pitchFamily="34" charset="0"/>
                <a:ea typeface="Open Sans" panose="020B0606030504020204" pitchFamily="34" charset="0"/>
                <a:cs typeface="Open Sans" panose="020B0606030504020204" pitchFamily="34" charset="0"/>
              </a:rPr>
              <a:t>Financial Performance</a:t>
            </a:r>
          </a:p>
          <a:p>
            <a:pPr marL="285750" indent="-285750">
              <a:buFont typeface="Arial" panose="020B0604020202020204" pitchFamily="34" charset="0"/>
              <a:buChar char="•"/>
            </a:pPr>
            <a:r>
              <a:rPr lang="en-AU" dirty="0">
                <a:solidFill>
                  <a:srgbClr val="92D050"/>
                </a:solidFill>
                <a:latin typeface="Open Sans" panose="020B0606030504020204" pitchFamily="34" charset="0"/>
                <a:ea typeface="Open Sans" panose="020B0606030504020204" pitchFamily="34" charset="0"/>
                <a:cs typeface="Open Sans" panose="020B0606030504020204" pitchFamily="34" charset="0"/>
              </a:rPr>
              <a:t>Human Resources</a:t>
            </a:r>
          </a:p>
        </p:txBody>
      </p:sp>
      <p:sp>
        <p:nvSpPr>
          <p:cNvPr id="10" name="Rectangle 9"/>
          <p:cNvSpPr/>
          <p:nvPr/>
        </p:nvSpPr>
        <p:spPr>
          <a:xfrm>
            <a:off x="4475820" y="4761081"/>
            <a:ext cx="3240360" cy="14401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u="sng" dirty="0">
                <a:solidFill>
                  <a:srgbClr val="92D050"/>
                </a:solidFill>
                <a:latin typeface="Open Sans" panose="020B0606030504020204" pitchFamily="34" charset="0"/>
                <a:ea typeface="Open Sans" panose="020B0606030504020204" pitchFamily="34" charset="0"/>
                <a:cs typeface="Open Sans" panose="020B0606030504020204" pitchFamily="34" charset="0"/>
              </a:rPr>
              <a:t>Plan</a:t>
            </a:r>
          </a:p>
          <a:p>
            <a:pPr marL="285750" indent="-285750">
              <a:buFont typeface="Arial" panose="020B0604020202020204" pitchFamily="34" charset="0"/>
              <a:buChar char="•"/>
            </a:pPr>
            <a:r>
              <a:rPr lang="en-AU" dirty="0">
                <a:solidFill>
                  <a:srgbClr val="92D050"/>
                </a:solidFill>
                <a:latin typeface="Open Sans" panose="020B0606030504020204" pitchFamily="34" charset="0"/>
                <a:ea typeface="Open Sans" panose="020B0606030504020204" pitchFamily="34" charset="0"/>
                <a:cs typeface="Open Sans" panose="020B0606030504020204" pitchFamily="34" charset="0"/>
              </a:rPr>
              <a:t>Goals</a:t>
            </a:r>
          </a:p>
          <a:p>
            <a:pPr marL="285750" indent="-285750">
              <a:buFont typeface="Arial" panose="020B0604020202020204" pitchFamily="34" charset="0"/>
              <a:buChar char="•"/>
            </a:pPr>
            <a:r>
              <a:rPr lang="en-AU" dirty="0">
                <a:solidFill>
                  <a:srgbClr val="92D050"/>
                </a:solidFill>
                <a:latin typeface="Open Sans" panose="020B0606030504020204" pitchFamily="34" charset="0"/>
                <a:ea typeface="Open Sans" panose="020B0606030504020204" pitchFamily="34" charset="0"/>
                <a:cs typeface="Open Sans" panose="020B0606030504020204" pitchFamily="34" charset="0"/>
              </a:rPr>
              <a:t>Operational Plans</a:t>
            </a:r>
          </a:p>
          <a:p>
            <a:pPr marL="285750" indent="-285750">
              <a:buFont typeface="Arial" panose="020B0604020202020204" pitchFamily="34" charset="0"/>
              <a:buChar char="•"/>
            </a:pPr>
            <a:r>
              <a:rPr lang="en-AU" dirty="0">
                <a:solidFill>
                  <a:srgbClr val="92D050"/>
                </a:solidFill>
                <a:latin typeface="Open Sans" panose="020B0606030504020204" pitchFamily="34" charset="0"/>
                <a:ea typeface="Open Sans" panose="020B0606030504020204" pitchFamily="34" charset="0"/>
                <a:cs typeface="Open Sans" panose="020B0606030504020204" pitchFamily="34" charset="0"/>
              </a:rPr>
              <a:t>Cashflow Budgets</a:t>
            </a:r>
          </a:p>
        </p:txBody>
      </p:sp>
      <p:sp>
        <p:nvSpPr>
          <p:cNvPr id="11" name="Rectangle 10"/>
          <p:cNvSpPr/>
          <p:nvPr/>
        </p:nvSpPr>
        <p:spPr>
          <a:xfrm>
            <a:off x="2135560" y="2915345"/>
            <a:ext cx="3240360" cy="144016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u="sng" dirty="0">
                <a:solidFill>
                  <a:srgbClr val="92D050"/>
                </a:solidFill>
                <a:latin typeface="Open Sans" panose="020B0606030504020204" pitchFamily="34" charset="0"/>
                <a:ea typeface="Open Sans" panose="020B0606030504020204" pitchFamily="34" charset="0"/>
                <a:cs typeface="Open Sans" panose="020B0606030504020204" pitchFamily="34" charset="0"/>
              </a:rPr>
              <a:t>Implement</a:t>
            </a:r>
          </a:p>
          <a:p>
            <a:pPr marL="285750" indent="-285750">
              <a:buFont typeface="Arial" panose="020B0604020202020204" pitchFamily="34" charset="0"/>
              <a:buChar char="•"/>
            </a:pPr>
            <a:r>
              <a:rPr lang="en-AU" dirty="0">
                <a:solidFill>
                  <a:srgbClr val="92D050"/>
                </a:solidFill>
                <a:latin typeface="Open Sans" panose="020B0606030504020204" pitchFamily="34" charset="0"/>
                <a:ea typeface="Open Sans" panose="020B0606030504020204" pitchFamily="34" charset="0"/>
                <a:cs typeface="Open Sans" panose="020B0606030504020204" pitchFamily="34" charset="0"/>
              </a:rPr>
              <a:t>Enterprise Operations</a:t>
            </a:r>
          </a:p>
          <a:p>
            <a:pPr marL="285750" indent="-285750">
              <a:buFont typeface="Arial" panose="020B0604020202020204" pitchFamily="34" charset="0"/>
              <a:buChar char="•"/>
            </a:pPr>
            <a:r>
              <a:rPr lang="en-AU" dirty="0">
                <a:solidFill>
                  <a:srgbClr val="92D050"/>
                </a:solidFill>
                <a:latin typeface="Open Sans" panose="020B0606030504020204" pitchFamily="34" charset="0"/>
                <a:ea typeface="Open Sans" panose="020B0606030504020204" pitchFamily="34" charset="0"/>
                <a:cs typeface="Open Sans" panose="020B0606030504020204" pitchFamily="34" charset="0"/>
              </a:rPr>
              <a:t>Record Keeping</a:t>
            </a:r>
          </a:p>
          <a:p>
            <a:pPr marL="285750" indent="-285750">
              <a:buFont typeface="Arial" panose="020B0604020202020204" pitchFamily="34" charset="0"/>
              <a:buChar char="•"/>
            </a:pPr>
            <a:r>
              <a:rPr lang="en-AU" dirty="0">
                <a:solidFill>
                  <a:srgbClr val="92D050"/>
                </a:solidFill>
                <a:latin typeface="Open Sans" panose="020B0606030504020204" pitchFamily="34" charset="0"/>
                <a:ea typeface="Open Sans" panose="020B0606030504020204" pitchFamily="34" charset="0"/>
                <a:cs typeface="Open Sans" panose="020B0606030504020204" pitchFamily="34" charset="0"/>
              </a:rPr>
              <a:t>Budget to Actual Monitoring</a:t>
            </a:r>
          </a:p>
        </p:txBody>
      </p:sp>
      <p:sp>
        <p:nvSpPr>
          <p:cNvPr id="14" name="Curved Left Arrow 13"/>
          <p:cNvSpPr/>
          <p:nvPr/>
        </p:nvSpPr>
        <p:spPr>
          <a:xfrm rot="16200000">
            <a:off x="5843972" y="1620568"/>
            <a:ext cx="504056" cy="1895121"/>
          </a:xfrm>
          <a:prstGeom prst="curvedLef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6" name="Curved Left Arrow 15"/>
          <p:cNvSpPr/>
          <p:nvPr/>
        </p:nvSpPr>
        <p:spPr>
          <a:xfrm rot="2802135">
            <a:off x="8446066" y="4293496"/>
            <a:ext cx="504056" cy="1895121"/>
          </a:xfrm>
          <a:prstGeom prst="curvedLef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17" name="Curved Left Arrow 16"/>
          <p:cNvSpPr/>
          <p:nvPr/>
        </p:nvSpPr>
        <p:spPr>
          <a:xfrm rot="7865012">
            <a:off x="3250072" y="4274775"/>
            <a:ext cx="504056" cy="1895121"/>
          </a:xfrm>
          <a:prstGeom prst="curvedLeftArrow">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Tree>
    <p:extLst>
      <p:ext uri="{BB962C8B-B14F-4D97-AF65-F5344CB8AC3E}">
        <p14:creationId xmlns:p14="http://schemas.microsoft.com/office/powerpoint/2010/main" val="4324325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 – Summary</a:t>
            </a:r>
          </a:p>
          <a:p>
            <a:pPr lvl="1">
              <a:buFont typeface="Arial" panose="020B0604020202020204" pitchFamily="34" charset="0"/>
              <a:buChar char="•"/>
            </a:pPr>
            <a:r>
              <a:rPr lang="en-AU" dirty="0"/>
              <a:t>Monitoring business performance is absolutely critical and should be straightforward if you have good systems in place.</a:t>
            </a:r>
          </a:p>
          <a:p>
            <a:pPr lvl="1">
              <a:buFont typeface="Arial" panose="020B0604020202020204" pitchFamily="34" charset="0"/>
              <a:buChar char="•"/>
            </a:pPr>
            <a:r>
              <a:rPr lang="en-AU" dirty="0"/>
              <a:t>Don’t rely on tax financial statements, they are compliance reports and not designed to provide you with the management information you need.</a:t>
            </a:r>
          </a:p>
          <a:p>
            <a:pPr lvl="1">
              <a:buFont typeface="Arial" panose="020B0604020202020204" pitchFamily="34" charset="0"/>
              <a:buChar char="•"/>
            </a:pPr>
            <a:r>
              <a:rPr lang="en-AU" dirty="0"/>
              <a:t>Get professional assistance to setup good data management and reporting systems. There are “off the shelf” solutions.</a:t>
            </a:r>
          </a:p>
          <a:p>
            <a:pPr lvl="1">
              <a:buFont typeface="Arial" panose="020B0604020202020204" pitchFamily="34" charset="0"/>
              <a:buChar char="•"/>
            </a:pPr>
            <a:r>
              <a:rPr lang="en-AU" dirty="0"/>
              <a:t>Trends are more important than one-off results.</a:t>
            </a:r>
          </a:p>
          <a:p>
            <a:pPr lvl="3"/>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42</a:t>
            </a:fld>
            <a:endParaRPr lang="en-AU" dirty="0"/>
          </a:p>
        </p:txBody>
      </p:sp>
    </p:spTree>
    <p:extLst>
      <p:ext uri="{BB962C8B-B14F-4D97-AF65-F5344CB8AC3E}">
        <p14:creationId xmlns:p14="http://schemas.microsoft.com/office/powerpoint/2010/main" val="3642219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solidFill>
                  <a:srgbClr val="002060"/>
                </a:solidFill>
              </a:rPr>
              <a:t>Cashflow</a:t>
            </a:r>
            <a:r>
              <a:rPr lang="en-AU" dirty="0"/>
              <a:t> and </a:t>
            </a:r>
            <a:r>
              <a:rPr lang="en-AU" dirty="0">
                <a:solidFill>
                  <a:srgbClr val="002060"/>
                </a:solidFill>
              </a:rPr>
              <a:t>profit and loss </a:t>
            </a:r>
            <a:r>
              <a:rPr lang="en-AU" dirty="0"/>
              <a:t>are similar concepts in that they show the amount of money flowing through the business.</a:t>
            </a:r>
          </a:p>
          <a:p>
            <a:pPr lvl="1">
              <a:buFont typeface="Arial" panose="020B0604020202020204" pitchFamily="34" charset="0"/>
              <a:buChar char="•"/>
            </a:pPr>
            <a:r>
              <a:rPr lang="en-AU" dirty="0"/>
              <a:t>The difference between them is that cashflow measures cash and profit and loss measures both cash and non-cash impacts on the business e.g. depreciation and changes in inventory value. This can be particularly important in livestock businesses.</a:t>
            </a:r>
          </a:p>
          <a:p>
            <a:pPr lvl="1">
              <a:buFont typeface="Arial" panose="020B0604020202020204" pitchFamily="34" charset="0"/>
              <a:buChar char="•"/>
            </a:pPr>
            <a:r>
              <a:rPr lang="en-AU" dirty="0"/>
              <a:t>The diagram on the next slide shows the typical components of cashflow in a business.</a:t>
            </a:r>
          </a:p>
          <a:p>
            <a:pPr lvl="1">
              <a:buFont typeface="Arial" panose="020B0604020202020204" pitchFamily="34" charset="0"/>
              <a:buChar char="•"/>
            </a:pPr>
            <a:r>
              <a:rPr lang="en-AU" dirty="0"/>
              <a:t>Having sufficient cash flowing through a business is critical to viability.</a:t>
            </a:r>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5</a:t>
            </a:fld>
            <a:endParaRPr lang="en-AU" dirty="0"/>
          </a:p>
        </p:txBody>
      </p:sp>
    </p:spTree>
    <p:extLst>
      <p:ext uri="{BB962C8B-B14F-4D97-AF65-F5344CB8AC3E}">
        <p14:creationId xmlns:p14="http://schemas.microsoft.com/office/powerpoint/2010/main" val="40085870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2508148" y="5585317"/>
            <a:ext cx="6167160" cy="5816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srgbClr val="FFFFFF"/>
              </a:solidFill>
            </a:endParaRPr>
          </a:p>
        </p:txBody>
      </p:sp>
      <p:sp>
        <p:nvSpPr>
          <p:cNvPr id="10" name="Isosceles Triangle 9"/>
          <p:cNvSpPr/>
          <p:nvPr/>
        </p:nvSpPr>
        <p:spPr>
          <a:xfrm>
            <a:off x="2508149" y="3181103"/>
            <a:ext cx="6167159" cy="1627064"/>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srgbClr val="FFFFFF"/>
              </a:solidFill>
            </a:endParaRPr>
          </a:p>
        </p:txBody>
      </p:sp>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lstStyle/>
          <a:p>
            <a:r>
              <a:rPr lang="en-AU" dirty="0"/>
              <a:t> Basic Business Cashflow</a:t>
            </a: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6</a:t>
            </a:fld>
            <a:endParaRPr lang="en-AU" dirty="0"/>
          </a:p>
        </p:txBody>
      </p:sp>
      <p:sp>
        <p:nvSpPr>
          <p:cNvPr id="20" name="TextBox 9"/>
          <p:cNvSpPr txBox="1">
            <a:spLocks noChangeArrowheads="1"/>
          </p:cNvSpPr>
          <p:nvPr/>
        </p:nvSpPr>
        <p:spPr bwMode="auto">
          <a:xfrm>
            <a:off x="5499467" y="6272524"/>
            <a:ext cx="1059007" cy="369332"/>
          </a:xfrm>
          <a:prstGeom prst="rect">
            <a:avLst/>
          </a:prstGeom>
          <a:noFill/>
          <a:ln w="9525">
            <a:noFill/>
            <a:miter lim="800000"/>
            <a:headEnd/>
            <a:tailEnd/>
          </a:ln>
        </p:spPr>
        <p:txBody>
          <a:bodyPr>
            <a:spAutoFit/>
          </a:bodyPr>
          <a:lstStyle/>
          <a:p>
            <a:pPr fontAlgn="base">
              <a:spcBef>
                <a:spcPct val="0"/>
              </a:spcBef>
              <a:spcAft>
                <a:spcPct val="0"/>
              </a:spcAft>
            </a:pPr>
            <a:r>
              <a:rPr lang="en-AU"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Units</a:t>
            </a:r>
          </a:p>
        </p:txBody>
      </p:sp>
      <p:sp>
        <p:nvSpPr>
          <p:cNvPr id="21" name="TextBox 10"/>
          <p:cNvSpPr txBox="1">
            <a:spLocks noChangeArrowheads="1"/>
          </p:cNvSpPr>
          <p:nvPr/>
        </p:nvSpPr>
        <p:spPr bwMode="auto">
          <a:xfrm>
            <a:off x="2135561" y="3886164"/>
            <a:ext cx="249178" cy="369332"/>
          </a:xfrm>
          <a:prstGeom prst="rect">
            <a:avLst/>
          </a:prstGeom>
          <a:noFill/>
          <a:ln w="9525">
            <a:noFill/>
            <a:miter lim="800000"/>
            <a:headEnd/>
            <a:tailEnd/>
          </a:ln>
        </p:spPr>
        <p:txBody>
          <a:bodyPr>
            <a:spAutoFit/>
          </a:bodyPr>
          <a:lstStyle/>
          <a:p>
            <a:pPr fontAlgn="base">
              <a:spcBef>
                <a:spcPct val="0"/>
              </a:spcBef>
              <a:spcAft>
                <a:spcPct val="0"/>
              </a:spcAft>
            </a:pPr>
            <a:r>
              <a:rPr lang="en-AU"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22" name="Rectangle 21"/>
          <p:cNvSpPr/>
          <p:nvPr/>
        </p:nvSpPr>
        <p:spPr>
          <a:xfrm>
            <a:off x="2508148" y="4808166"/>
            <a:ext cx="6167160" cy="803215"/>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srgbClr val="FFFFFF"/>
              </a:solidFill>
            </a:endParaRPr>
          </a:p>
        </p:txBody>
      </p:sp>
      <p:cxnSp>
        <p:nvCxnSpPr>
          <p:cNvPr id="23" name="Straight Connector 22"/>
          <p:cNvCxnSpPr/>
          <p:nvPr/>
        </p:nvCxnSpPr>
        <p:spPr>
          <a:xfrm flipV="1">
            <a:off x="2507943" y="2204865"/>
            <a:ext cx="6168545" cy="39676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4128986" y="3018396"/>
            <a:ext cx="1495069" cy="646331"/>
          </a:xfrm>
          <a:prstGeom prst="rect">
            <a:avLst/>
          </a:prstGeom>
          <a:noFill/>
          <a:ln w="9525">
            <a:noFill/>
            <a:miter lim="800000"/>
            <a:headEnd/>
            <a:tailEnd/>
          </a:ln>
        </p:spPr>
        <p:txBody>
          <a:bodyPr>
            <a:spAutoFit/>
          </a:bodyPr>
          <a:lstStyle/>
          <a:p>
            <a:pPr algn="ct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Breakeven point</a:t>
            </a:r>
          </a:p>
        </p:txBody>
      </p:sp>
      <p:cxnSp>
        <p:nvCxnSpPr>
          <p:cNvPr id="14" name="Straight Arrow Connector 13"/>
          <p:cNvCxnSpPr/>
          <p:nvPr/>
        </p:nvCxnSpPr>
        <p:spPr>
          <a:xfrm rot="16200000" flipH="1">
            <a:off x="5423232" y="3195043"/>
            <a:ext cx="650825" cy="622945"/>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983557" y="5025019"/>
            <a:ext cx="2279094" cy="1384"/>
          </a:xfrm>
          <a:prstGeom prst="straightConnector1">
            <a:avLst/>
          </a:prstGeom>
          <a:ln w="31750">
            <a:solidFill>
              <a:srgbClr val="FFC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2509329" y="3831928"/>
            <a:ext cx="3550789" cy="1206"/>
          </a:xfrm>
          <a:prstGeom prst="straightConnector1">
            <a:avLst/>
          </a:prstGeom>
          <a:ln w="31750">
            <a:solidFill>
              <a:srgbClr val="FFC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rot="19404062">
            <a:off x="6236383" y="2978358"/>
            <a:ext cx="1107932" cy="369332"/>
          </a:xfrm>
          <a:prstGeom prst="rect">
            <a:avLst/>
          </a:prstGeom>
          <a:noFill/>
          <a:ln w="9525">
            <a:noFill/>
            <a:miter lim="800000"/>
            <a:headEnd/>
            <a:tailEnd/>
          </a:ln>
        </p:spPr>
        <p:txBody>
          <a:bodyPr wrap="none">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Turnover</a:t>
            </a:r>
          </a:p>
        </p:txBody>
      </p:sp>
      <p:sp>
        <p:nvSpPr>
          <p:cNvPr id="18" name="Isosceles Triangle 17"/>
          <p:cNvSpPr/>
          <p:nvPr/>
        </p:nvSpPr>
        <p:spPr>
          <a:xfrm rot="8838969">
            <a:off x="6090999" y="2978634"/>
            <a:ext cx="3051005" cy="808085"/>
          </a:xfrm>
          <a:prstGeom prst="triangle">
            <a:avLst>
              <a:gd name="adj" fmla="val 17408"/>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srgbClr val="FFFFFF"/>
              </a:solidFill>
            </a:endParaRPr>
          </a:p>
        </p:txBody>
      </p:sp>
      <p:sp>
        <p:nvSpPr>
          <p:cNvPr id="26" name="Isosceles Triangle 25"/>
          <p:cNvSpPr/>
          <p:nvPr/>
        </p:nvSpPr>
        <p:spPr>
          <a:xfrm rot="19643063">
            <a:off x="1874216" y="3955412"/>
            <a:ext cx="4160571" cy="1152552"/>
          </a:xfrm>
          <a:prstGeom prst="triangle">
            <a:avLst>
              <a:gd name="adj" fmla="val 17088"/>
            </a:avLst>
          </a:prstGeom>
          <a:gradFill>
            <a:gsLst>
              <a:gs pos="23000">
                <a:srgbClr val="FF0000"/>
              </a:gs>
              <a:gs pos="85000">
                <a:srgbClr val="92D050">
                  <a:alpha val="50000"/>
                </a:srgbClr>
              </a:gs>
              <a:gs pos="100000">
                <a:srgbClr val="5B9BD5">
                  <a:shade val="100000"/>
                  <a:satMod val="115000"/>
                </a:srgbClr>
              </a:gs>
            </a:gsLst>
            <a:path path="circle">
              <a:fillToRect t="100000" r="100000"/>
            </a:path>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TextBox 28"/>
          <p:cNvSpPr txBox="1">
            <a:spLocks noChangeArrowheads="1"/>
          </p:cNvSpPr>
          <p:nvPr/>
        </p:nvSpPr>
        <p:spPr bwMode="auto">
          <a:xfrm>
            <a:off x="2627814" y="4836745"/>
            <a:ext cx="2055720" cy="369332"/>
          </a:xfrm>
          <a:prstGeom prst="rect">
            <a:avLst/>
          </a:prstGeom>
          <a:noFill/>
          <a:ln w="9525">
            <a:noFill/>
            <a:miter lim="800000"/>
            <a:headEnd/>
            <a:tailEnd/>
          </a:ln>
        </p:spPr>
        <p:txBody>
          <a:bodyPr>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Cash Deficit</a:t>
            </a:r>
          </a:p>
        </p:txBody>
      </p:sp>
      <p:sp>
        <p:nvSpPr>
          <p:cNvPr id="30" name="TextBox 29"/>
          <p:cNvSpPr txBox="1">
            <a:spLocks noChangeArrowheads="1"/>
          </p:cNvSpPr>
          <p:nvPr/>
        </p:nvSpPr>
        <p:spPr bwMode="auto">
          <a:xfrm>
            <a:off x="7797526" y="2609630"/>
            <a:ext cx="1147669" cy="646331"/>
          </a:xfrm>
          <a:prstGeom prst="rect">
            <a:avLst/>
          </a:prstGeom>
          <a:noFill/>
          <a:ln w="9525">
            <a:noFill/>
            <a:miter lim="800000"/>
            <a:headEnd/>
            <a:tailEnd/>
          </a:ln>
        </p:spPr>
        <p:txBody>
          <a:bodyPr wrap="square">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Cash Surplus</a:t>
            </a:r>
          </a:p>
        </p:txBody>
      </p:sp>
      <p:cxnSp>
        <p:nvCxnSpPr>
          <p:cNvPr id="9" name="Straight Arrow Connector 8"/>
          <p:cNvCxnSpPr/>
          <p:nvPr/>
        </p:nvCxnSpPr>
        <p:spPr>
          <a:xfrm flipV="1">
            <a:off x="2509329" y="6164053"/>
            <a:ext cx="6540927" cy="843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6437138" y="3893062"/>
            <a:ext cx="2055720" cy="369332"/>
          </a:xfrm>
          <a:prstGeom prst="rect">
            <a:avLst/>
          </a:prstGeom>
          <a:noFill/>
          <a:ln w="9525">
            <a:noFill/>
            <a:miter lim="800000"/>
            <a:headEnd/>
            <a:tailEnd/>
          </a:ln>
        </p:spPr>
        <p:txBody>
          <a:bodyPr>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Direct Costs</a:t>
            </a:r>
          </a:p>
        </p:txBody>
      </p:sp>
      <p:sp>
        <p:nvSpPr>
          <p:cNvPr id="27" name="TextBox 26"/>
          <p:cNvSpPr txBox="1">
            <a:spLocks noChangeArrowheads="1"/>
          </p:cNvSpPr>
          <p:nvPr/>
        </p:nvSpPr>
        <p:spPr bwMode="auto">
          <a:xfrm>
            <a:off x="6437138" y="5101522"/>
            <a:ext cx="2055720" cy="369332"/>
          </a:xfrm>
          <a:prstGeom prst="rect">
            <a:avLst/>
          </a:prstGeom>
          <a:noFill/>
          <a:ln w="9525">
            <a:noFill/>
            <a:miter lim="800000"/>
            <a:headEnd/>
            <a:tailEnd/>
          </a:ln>
        </p:spPr>
        <p:txBody>
          <a:bodyPr>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Overhead Costs</a:t>
            </a:r>
          </a:p>
        </p:txBody>
      </p:sp>
      <p:sp>
        <p:nvSpPr>
          <p:cNvPr id="33" name="TextBox 32"/>
          <p:cNvSpPr txBox="1">
            <a:spLocks noChangeArrowheads="1"/>
          </p:cNvSpPr>
          <p:nvPr/>
        </p:nvSpPr>
        <p:spPr bwMode="auto">
          <a:xfrm>
            <a:off x="6437138" y="5705636"/>
            <a:ext cx="2055720" cy="369332"/>
          </a:xfrm>
          <a:prstGeom prst="rect">
            <a:avLst/>
          </a:prstGeom>
          <a:noFill/>
          <a:ln w="9525">
            <a:noFill/>
            <a:miter lim="800000"/>
            <a:headEnd/>
            <a:tailEnd/>
          </a:ln>
        </p:spPr>
        <p:txBody>
          <a:bodyPr>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Capital Costs</a:t>
            </a:r>
          </a:p>
        </p:txBody>
      </p:sp>
      <p:cxnSp>
        <p:nvCxnSpPr>
          <p:cNvPr id="8" name="Straight Arrow Connector 7"/>
          <p:cNvCxnSpPr/>
          <p:nvPr/>
        </p:nvCxnSpPr>
        <p:spPr>
          <a:xfrm flipH="1" flipV="1">
            <a:off x="2504610" y="2390786"/>
            <a:ext cx="3333" cy="377447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61236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3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3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Effect transition="in" filter="fade">
                                      <p:cBhvr>
                                        <p:cTn id="36" dur="500"/>
                                        <p:tgtEl>
                                          <p:spTgt spid="27"/>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down)">
                                      <p:cBhvr>
                                        <p:cTn id="41" dur="3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3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down)">
                                      <p:cBhvr>
                                        <p:cTn id="61" dur="30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wipe(down)">
                                      <p:cBhvr>
                                        <p:cTn id="71" dur="3000"/>
                                        <p:tgtEl>
                                          <p:spTgt spid="18"/>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fade">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nodeType="click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3000" fill="hold"/>
                                        <p:tgtEl>
                                          <p:spTgt spid="16"/>
                                        </p:tgtEl>
                                        <p:attrNameLst>
                                          <p:attrName>ppt_w</p:attrName>
                                        </p:attrNameLst>
                                      </p:cBhvr>
                                      <p:tavLst>
                                        <p:tav tm="0">
                                          <p:val>
                                            <p:fltVal val="0"/>
                                          </p:val>
                                        </p:tav>
                                        <p:tav tm="100000">
                                          <p:val>
                                            <p:strVal val="#ppt_w"/>
                                          </p:val>
                                        </p:tav>
                                      </p:tavLst>
                                    </p:anim>
                                    <p:anim calcmode="lin" valueType="num">
                                      <p:cBhvr>
                                        <p:cTn id="82" dur="3000" fill="hold"/>
                                        <p:tgtEl>
                                          <p:spTgt spid="16"/>
                                        </p:tgtEl>
                                        <p:attrNameLst>
                                          <p:attrName>ppt_h</p:attrName>
                                        </p:attrNameLst>
                                      </p:cBhvr>
                                      <p:tavLst>
                                        <p:tav tm="0">
                                          <p:val>
                                            <p:fltVal val="0"/>
                                          </p:val>
                                        </p:tav>
                                        <p:tav tm="100000">
                                          <p:val>
                                            <p:strVal val="#ppt_h"/>
                                          </p:val>
                                        </p:tav>
                                      </p:tavLst>
                                    </p:anim>
                                    <p:animEffect transition="in" filter="fade">
                                      <p:cBhvr>
                                        <p:cTn id="83" dur="3000"/>
                                        <p:tgtEl>
                                          <p:spTgt spid="1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13"/>
                                        </p:tgtEl>
                                        <p:attrNameLst>
                                          <p:attrName>style.visibility</p:attrName>
                                        </p:attrNameLst>
                                      </p:cBhvr>
                                      <p:to>
                                        <p:strVal val="visible"/>
                                      </p:to>
                                    </p:set>
                                    <p:anim calcmode="lin" valueType="num">
                                      <p:cBhvr>
                                        <p:cTn id="86" dur="500" fill="hold"/>
                                        <p:tgtEl>
                                          <p:spTgt spid="13"/>
                                        </p:tgtEl>
                                        <p:attrNameLst>
                                          <p:attrName>ppt_w</p:attrName>
                                        </p:attrNameLst>
                                      </p:cBhvr>
                                      <p:tavLst>
                                        <p:tav tm="0">
                                          <p:val>
                                            <p:fltVal val="0"/>
                                          </p:val>
                                        </p:tav>
                                        <p:tav tm="100000">
                                          <p:val>
                                            <p:strVal val="#ppt_w"/>
                                          </p:val>
                                        </p:tav>
                                      </p:tavLst>
                                    </p:anim>
                                    <p:anim calcmode="lin" valueType="num">
                                      <p:cBhvr>
                                        <p:cTn id="87" dur="500" fill="hold"/>
                                        <p:tgtEl>
                                          <p:spTgt spid="13"/>
                                        </p:tgtEl>
                                        <p:attrNameLst>
                                          <p:attrName>ppt_h</p:attrName>
                                        </p:attrNameLst>
                                      </p:cBhvr>
                                      <p:tavLst>
                                        <p:tav tm="0">
                                          <p:val>
                                            <p:fltVal val="0"/>
                                          </p:val>
                                        </p:tav>
                                        <p:tav tm="100000">
                                          <p:val>
                                            <p:strVal val="#ppt_h"/>
                                          </p:val>
                                        </p:tav>
                                      </p:tavLst>
                                    </p:anim>
                                    <p:animEffect transition="in" filter="fade">
                                      <p:cBhvr>
                                        <p:cTn id="88" dur="500"/>
                                        <p:tgtEl>
                                          <p:spTgt spid="13"/>
                                        </p:tgtEl>
                                      </p:cBhvr>
                                    </p:animEffect>
                                  </p:childTnLst>
                                </p:cTn>
                              </p:par>
                              <p:par>
                                <p:cTn id="89" presetID="53" presetClass="entr" presetSubtype="16" fill="hold" nodeType="withEffect">
                                  <p:stCondLst>
                                    <p:cond delay="0"/>
                                  </p:stCondLst>
                                  <p:childTnLst>
                                    <p:set>
                                      <p:cBhvr>
                                        <p:cTn id="90" dur="1" fill="hold">
                                          <p:stCondLst>
                                            <p:cond delay="0"/>
                                          </p:stCondLst>
                                        </p:cTn>
                                        <p:tgtEl>
                                          <p:spTgt spid="14"/>
                                        </p:tgtEl>
                                        <p:attrNameLst>
                                          <p:attrName>style.visibility</p:attrName>
                                        </p:attrNameLst>
                                      </p:cBhvr>
                                      <p:to>
                                        <p:strVal val="visible"/>
                                      </p:to>
                                    </p:set>
                                    <p:anim calcmode="lin" valueType="num">
                                      <p:cBhvr>
                                        <p:cTn id="91" dur="500" fill="hold"/>
                                        <p:tgtEl>
                                          <p:spTgt spid="14"/>
                                        </p:tgtEl>
                                        <p:attrNameLst>
                                          <p:attrName>ppt_w</p:attrName>
                                        </p:attrNameLst>
                                      </p:cBhvr>
                                      <p:tavLst>
                                        <p:tav tm="0">
                                          <p:val>
                                            <p:fltVal val="0"/>
                                          </p:val>
                                        </p:tav>
                                        <p:tav tm="100000">
                                          <p:val>
                                            <p:strVal val="#ppt_w"/>
                                          </p:val>
                                        </p:tav>
                                      </p:tavLst>
                                    </p:anim>
                                    <p:anim calcmode="lin" valueType="num">
                                      <p:cBhvr>
                                        <p:cTn id="92" dur="500" fill="hold"/>
                                        <p:tgtEl>
                                          <p:spTgt spid="14"/>
                                        </p:tgtEl>
                                        <p:attrNameLst>
                                          <p:attrName>ppt_h</p:attrName>
                                        </p:attrNameLst>
                                      </p:cBhvr>
                                      <p:tavLst>
                                        <p:tav tm="0">
                                          <p:val>
                                            <p:fltVal val="0"/>
                                          </p:val>
                                        </p:tav>
                                        <p:tav tm="100000">
                                          <p:val>
                                            <p:strVal val="#ppt_h"/>
                                          </p:val>
                                        </p:tav>
                                      </p:tavLst>
                                    </p:anim>
                                    <p:animEffect transition="in" filter="fade">
                                      <p:cBhvr>
                                        <p:cTn id="93" dur="500"/>
                                        <p:tgtEl>
                                          <p:spTgt spid="14"/>
                                        </p:tgtEl>
                                      </p:cBhvr>
                                    </p:animEffect>
                                  </p:childTnLst>
                                </p:cTn>
                              </p:par>
                              <p:par>
                                <p:cTn id="94" presetID="53" presetClass="entr" presetSubtype="16" fill="hold" nodeType="with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500" fill="hold"/>
                                        <p:tgtEl>
                                          <p:spTgt spid="15"/>
                                        </p:tgtEl>
                                        <p:attrNameLst>
                                          <p:attrName>ppt_w</p:attrName>
                                        </p:attrNameLst>
                                      </p:cBhvr>
                                      <p:tavLst>
                                        <p:tav tm="0">
                                          <p:val>
                                            <p:fltVal val="0"/>
                                          </p:val>
                                        </p:tav>
                                        <p:tav tm="100000">
                                          <p:val>
                                            <p:strVal val="#ppt_w"/>
                                          </p:val>
                                        </p:tav>
                                      </p:tavLst>
                                    </p:anim>
                                    <p:anim calcmode="lin" valueType="num">
                                      <p:cBhvr>
                                        <p:cTn id="97" dur="500" fill="hold"/>
                                        <p:tgtEl>
                                          <p:spTgt spid="15"/>
                                        </p:tgtEl>
                                        <p:attrNameLst>
                                          <p:attrName>ppt_h</p:attrName>
                                        </p:attrNameLst>
                                      </p:cBhvr>
                                      <p:tavLst>
                                        <p:tav tm="0">
                                          <p:val>
                                            <p:fltVal val="0"/>
                                          </p:val>
                                        </p:tav>
                                        <p:tav tm="100000">
                                          <p:val>
                                            <p:strVal val="#ppt_h"/>
                                          </p:val>
                                        </p:tav>
                                      </p:tavLst>
                                    </p:anim>
                                    <p:animEffect transition="in" filter="fade">
                                      <p:cBhvr>
                                        <p:cTn id="9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10" grpId="0" animBg="1"/>
      <p:bldP spid="20" grpId="0"/>
      <p:bldP spid="21" grpId="0"/>
      <p:bldP spid="22" grpId="0" animBg="1"/>
      <p:bldP spid="13" grpId="0"/>
      <p:bldP spid="17" grpId="0"/>
      <p:bldP spid="18" grpId="0" animBg="1"/>
      <p:bldP spid="26" grpId="0" animBg="1"/>
      <p:bldP spid="29" grpId="0"/>
      <p:bldP spid="30" grpId="0"/>
      <p:bldP spid="11" grpId="0"/>
      <p:bldP spid="27" grpId="0"/>
      <p:bldP spid="3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The </a:t>
            </a:r>
            <a:r>
              <a:rPr lang="en-AU" dirty="0">
                <a:solidFill>
                  <a:srgbClr val="002060"/>
                </a:solidFill>
              </a:rPr>
              <a:t>profit and loss report </a:t>
            </a:r>
            <a:r>
              <a:rPr lang="en-AU" dirty="0"/>
              <a:t>not all income and costs within a business relate to cash. For example equipment depreciates and the business must account for this loss of value. Livestock may not be sold at their usual time and so there was no cashflow generated but the value of the business has still increased.</a:t>
            </a:r>
          </a:p>
          <a:p>
            <a:pPr lvl="1">
              <a:buFont typeface="Arial" panose="020B0604020202020204" pitchFamily="34" charset="0"/>
              <a:buChar char="•"/>
            </a:pPr>
            <a:r>
              <a:rPr lang="en-AU" dirty="0"/>
              <a:t>It is import to account for these changes to assess whether a business is performing well when all factors are taken into account.</a:t>
            </a:r>
          </a:p>
          <a:p>
            <a:pPr lvl="1">
              <a:buFont typeface="Arial" panose="020B0604020202020204" pitchFamily="34" charset="0"/>
              <a:buChar char="•"/>
            </a:pPr>
            <a:r>
              <a:rPr lang="en-AU" dirty="0"/>
              <a:t>The diagram on the following slide shows the components of a profit and loss report.</a:t>
            </a:r>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7</a:t>
            </a:fld>
            <a:endParaRPr lang="en-AU" dirty="0"/>
          </a:p>
        </p:txBody>
      </p:sp>
    </p:spTree>
    <p:extLst>
      <p:ext uri="{BB962C8B-B14F-4D97-AF65-F5344CB8AC3E}">
        <p14:creationId xmlns:p14="http://schemas.microsoft.com/office/powerpoint/2010/main" val="1950106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2511276" y="5291644"/>
            <a:ext cx="6167160" cy="285031"/>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srgbClr val="FFFFFF"/>
              </a:solidFill>
            </a:endParaRPr>
          </a:p>
        </p:txBody>
      </p:sp>
      <p:sp>
        <p:nvSpPr>
          <p:cNvPr id="31" name="Rectangle 30"/>
          <p:cNvSpPr/>
          <p:nvPr/>
        </p:nvSpPr>
        <p:spPr>
          <a:xfrm>
            <a:off x="2508148" y="5585317"/>
            <a:ext cx="6167160" cy="58162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srgbClr val="FFFFFF"/>
              </a:solidFill>
            </a:endParaRPr>
          </a:p>
        </p:txBody>
      </p:sp>
      <p:sp>
        <p:nvSpPr>
          <p:cNvPr id="10" name="Isosceles Triangle 9"/>
          <p:cNvSpPr/>
          <p:nvPr/>
        </p:nvSpPr>
        <p:spPr>
          <a:xfrm>
            <a:off x="2508149" y="3181103"/>
            <a:ext cx="6167159" cy="1617043"/>
          </a:xfrm>
          <a:prstGeom prst="triangle">
            <a:avLst>
              <a:gd name="adj" fmla="val 10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srgbClr val="FFFFFF"/>
              </a:solidFill>
            </a:endParaRPr>
          </a:p>
        </p:txBody>
      </p:sp>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lstStyle/>
          <a:p>
            <a:r>
              <a:rPr lang="en-AU" dirty="0"/>
              <a:t> Basic Business Profit and Loss</a:t>
            </a:r>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8</a:t>
            </a:fld>
            <a:endParaRPr lang="en-AU" dirty="0"/>
          </a:p>
        </p:txBody>
      </p:sp>
      <p:sp>
        <p:nvSpPr>
          <p:cNvPr id="20" name="TextBox 9"/>
          <p:cNvSpPr txBox="1">
            <a:spLocks noChangeArrowheads="1"/>
          </p:cNvSpPr>
          <p:nvPr/>
        </p:nvSpPr>
        <p:spPr bwMode="auto">
          <a:xfrm>
            <a:off x="5499467" y="6272524"/>
            <a:ext cx="1059007" cy="369332"/>
          </a:xfrm>
          <a:prstGeom prst="rect">
            <a:avLst/>
          </a:prstGeom>
          <a:noFill/>
          <a:ln w="9525">
            <a:noFill/>
            <a:miter lim="800000"/>
            <a:headEnd/>
            <a:tailEnd/>
          </a:ln>
        </p:spPr>
        <p:txBody>
          <a:bodyPr>
            <a:spAutoFit/>
          </a:bodyPr>
          <a:lstStyle/>
          <a:p>
            <a:pPr fontAlgn="base">
              <a:spcBef>
                <a:spcPct val="0"/>
              </a:spcBef>
              <a:spcAft>
                <a:spcPct val="0"/>
              </a:spcAft>
            </a:pPr>
            <a:r>
              <a:rPr lang="en-AU"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Units</a:t>
            </a:r>
          </a:p>
        </p:txBody>
      </p:sp>
      <p:sp>
        <p:nvSpPr>
          <p:cNvPr id="21" name="TextBox 10"/>
          <p:cNvSpPr txBox="1">
            <a:spLocks noChangeArrowheads="1"/>
          </p:cNvSpPr>
          <p:nvPr/>
        </p:nvSpPr>
        <p:spPr bwMode="auto">
          <a:xfrm>
            <a:off x="2135561" y="3886164"/>
            <a:ext cx="249178" cy="369332"/>
          </a:xfrm>
          <a:prstGeom prst="rect">
            <a:avLst/>
          </a:prstGeom>
          <a:noFill/>
          <a:ln w="9525">
            <a:noFill/>
            <a:miter lim="800000"/>
            <a:headEnd/>
            <a:tailEnd/>
          </a:ln>
        </p:spPr>
        <p:txBody>
          <a:bodyPr>
            <a:spAutoFit/>
          </a:bodyPr>
          <a:lstStyle/>
          <a:p>
            <a:pPr fontAlgn="base">
              <a:spcBef>
                <a:spcPct val="0"/>
              </a:spcBef>
              <a:spcAft>
                <a:spcPct val="0"/>
              </a:spcAft>
            </a:pPr>
            <a:r>
              <a:rPr lang="en-AU" b="1"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22" name="Rectangle 21"/>
          <p:cNvSpPr/>
          <p:nvPr/>
        </p:nvSpPr>
        <p:spPr>
          <a:xfrm>
            <a:off x="2508148" y="4808166"/>
            <a:ext cx="6167160" cy="4740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srgbClr val="FFFFFF"/>
              </a:solidFill>
            </a:endParaRPr>
          </a:p>
        </p:txBody>
      </p:sp>
      <p:cxnSp>
        <p:nvCxnSpPr>
          <p:cNvPr id="23" name="Straight Connector 22"/>
          <p:cNvCxnSpPr/>
          <p:nvPr/>
        </p:nvCxnSpPr>
        <p:spPr>
          <a:xfrm flipV="1">
            <a:off x="2507943" y="2204865"/>
            <a:ext cx="6168545" cy="39676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a:spLocks noChangeArrowheads="1"/>
          </p:cNvSpPr>
          <p:nvPr/>
        </p:nvSpPr>
        <p:spPr bwMode="auto">
          <a:xfrm>
            <a:off x="4128986" y="3018396"/>
            <a:ext cx="1495069" cy="646331"/>
          </a:xfrm>
          <a:prstGeom prst="rect">
            <a:avLst/>
          </a:prstGeom>
          <a:noFill/>
          <a:ln w="9525">
            <a:noFill/>
            <a:miter lim="800000"/>
            <a:headEnd/>
            <a:tailEnd/>
          </a:ln>
        </p:spPr>
        <p:txBody>
          <a:bodyPr>
            <a:spAutoFit/>
          </a:bodyPr>
          <a:lstStyle/>
          <a:p>
            <a:pPr algn="ct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Breakeven point</a:t>
            </a:r>
          </a:p>
        </p:txBody>
      </p:sp>
      <p:cxnSp>
        <p:nvCxnSpPr>
          <p:cNvPr id="14" name="Straight Arrow Connector 13"/>
          <p:cNvCxnSpPr/>
          <p:nvPr/>
        </p:nvCxnSpPr>
        <p:spPr>
          <a:xfrm rot="16200000" flipH="1">
            <a:off x="5423232" y="3195043"/>
            <a:ext cx="650825" cy="622945"/>
          </a:xfrm>
          <a:prstGeom prst="straightConnector1">
            <a:avLst/>
          </a:prstGeom>
          <a:ln w="317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4983557" y="5025019"/>
            <a:ext cx="2279094" cy="1384"/>
          </a:xfrm>
          <a:prstGeom prst="straightConnector1">
            <a:avLst/>
          </a:prstGeom>
          <a:ln w="31750">
            <a:solidFill>
              <a:srgbClr val="FFC000"/>
            </a:solidFill>
            <a:prstDash val="lg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10800000">
            <a:off x="2509329" y="3831928"/>
            <a:ext cx="3550789" cy="1206"/>
          </a:xfrm>
          <a:prstGeom prst="straightConnector1">
            <a:avLst/>
          </a:prstGeom>
          <a:ln w="31750">
            <a:solidFill>
              <a:srgbClr val="FFC000"/>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a:spLocks noChangeArrowheads="1"/>
          </p:cNvSpPr>
          <p:nvPr/>
        </p:nvSpPr>
        <p:spPr bwMode="auto">
          <a:xfrm rot="19547962">
            <a:off x="5983783" y="2839859"/>
            <a:ext cx="1613134" cy="646331"/>
          </a:xfrm>
          <a:prstGeom prst="rect">
            <a:avLst/>
          </a:prstGeom>
          <a:noFill/>
          <a:ln w="9525">
            <a:noFill/>
            <a:miter lim="800000"/>
            <a:headEnd/>
            <a:tailEnd/>
          </a:ln>
        </p:spPr>
        <p:txBody>
          <a:bodyPr wrap="none">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Gross Income</a:t>
            </a:r>
          </a:p>
          <a:p>
            <a:pPr fontAlgn="base">
              <a:spcBef>
                <a:spcPct val="0"/>
              </a:spcBef>
              <a:spcAft>
                <a:spcPct val="0"/>
              </a:spcAft>
            </a:pPr>
            <a:endPar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8" name="Isosceles Triangle 17"/>
          <p:cNvSpPr/>
          <p:nvPr/>
        </p:nvSpPr>
        <p:spPr>
          <a:xfrm rot="8838969">
            <a:off x="6090999" y="2978634"/>
            <a:ext cx="3051005" cy="808085"/>
          </a:xfrm>
          <a:prstGeom prst="triangle">
            <a:avLst>
              <a:gd name="adj" fmla="val 17408"/>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AU" dirty="0">
              <a:solidFill>
                <a:srgbClr val="FFFFFF"/>
              </a:solidFill>
            </a:endParaRPr>
          </a:p>
        </p:txBody>
      </p:sp>
      <p:sp>
        <p:nvSpPr>
          <p:cNvPr id="26" name="Isosceles Triangle 25"/>
          <p:cNvSpPr/>
          <p:nvPr/>
        </p:nvSpPr>
        <p:spPr>
          <a:xfrm rot="19643063">
            <a:off x="1874216" y="3955412"/>
            <a:ext cx="4160571" cy="1152552"/>
          </a:xfrm>
          <a:prstGeom prst="triangle">
            <a:avLst>
              <a:gd name="adj" fmla="val 17088"/>
            </a:avLst>
          </a:prstGeom>
          <a:gradFill>
            <a:gsLst>
              <a:gs pos="23000">
                <a:srgbClr val="FF0000"/>
              </a:gs>
              <a:gs pos="85000">
                <a:srgbClr val="92D050">
                  <a:alpha val="50000"/>
                </a:srgbClr>
              </a:gs>
              <a:gs pos="100000">
                <a:srgbClr val="5B9BD5">
                  <a:shade val="100000"/>
                  <a:satMod val="115000"/>
                </a:srgbClr>
              </a:gs>
            </a:gsLst>
            <a:path path="circle">
              <a:fillToRect t="100000" r="100000"/>
            </a:path>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TextBox 28"/>
          <p:cNvSpPr txBox="1">
            <a:spLocks noChangeArrowheads="1"/>
          </p:cNvSpPr>
          <p:nvPr/>
        </p:nvSpPr>
        <p:spPr bwMode="auto">
          <a:xfrm>
            <a:off x="2627814" y="4836745"/>
            <a:ext cx="2055720" cy="369332"/>
          </a:xfrm>
          <a:prstGeom prst="rect">
            <a:avLst/>
          </a:prstGeom>
          <a:noFill/>
          <a:ln w="9525">
            <a:noFill/>
            <a:miter lim="800000"/>
            <a:headEnd/>
            <a:tailEnd/>
          </a:ln>
        </p:spPr>
        <p:txBody>
          <a:bodyPr>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Loss</a:t>
            </a:r>
          </a:p>
        </p:txBody>
      </p:sp>
      <p:sp>
        <p:nvSpPr>
          <p:cNvPr id="30" name="TextBox 29"/>
          <p:cNvSpPr txBox="1">
            <a:spLocks noChangeArrowheads="1"/>
          </p:cNvSpPr>
          <p:nvPr/>
        </p:nvSpPr>
        <p:spPr bwMode="auto">
          <a:xfrm>
            <a:off x="7777254" y="2740346"/>
            <a:ext cx="1147669" cy="369332"/>
          </a:xfrm>
          <a:prstGeom prst="rect">
            <a:avLst/>
          </a:prstGeom>
          <a:noFill/>
          <a:ln w="9525">
            <a:noFill/>
            <a:miter lim="800000"/>
            <a:headEnd/>
            <a:tailEnd/>
          </a:ln>
        </p:spPr>
        <p:txBody>
          <a:bodyPr wrap="square">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Profit</a:t>
            </a:r>
          </a:p>
        </p:txBody>
      </p:sp>
      <p:cxnSp>
        <p:nvCxnSpPr>
          <p:cNvPr id="9" name="Straight Arrow Connector 8"/>
          <p:cNvCxnSpPr/>
          <p:nvPr/>
        </p:nvCxnSpPr>
        <p:spPr>
          <a:xfrm flipV="1">
            <a:off x="2509329" y="6164053"/>
            <a:ext cx="6540927" cy="8436"/>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a:spLocks noChangeArrowheads="1"/>
          </p:cNvSpPr>
          <p:nvPr/>
        </p:nvSpPr>
        <p:spPr bwMode="auto">
          <a:xfrm>
            <a:off x="6437138" y="3893062"/>
            <a:ext cx="2055720" cy="369332"/>
          </a:xfrm>
          <a:prstGeom prst="rect">
            <a:avLst/>
          </a:prstGeom>
          <a:noFill/>
          <a:ln w="9525">
            <a:noFill/>
            <a:miter lim="800000"/>
            <a:headEnd/>
            <a:tailEnd/>
          </a:ln>
        </p:spPr>
        <p:txBody>
          <a:bodyPr>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Direct Costs</a:t>
            </a:r>
          </a:p>
        </p:txBody>
      </p:sp>
      <p:sp>
        <p:nvSpPr>
          <p:cNvPr id="27" name="TextBox 26"/>
          <p:cNvSpPr txBox="1">
            <a:spLocks noChangeArrowheads="1"/>
          </p:cNvSpPr>
          <p:nvPr/>
        </p:nvSpPr>
        <p:spPr bwMode="auto">
          <a:xfrm>
            <a:off x="6353277" y="4878907"/>
            <a:ext cx="2055720" cy="369332"/>
          </a:xfrm>
          <a:prstGeom prst="rect">
            <a:avLst/>
          </a:prstGeom>
          <a:noFill/>
          <a:ln w="9525">
            <a:noFill/>
            <a:miter lim="800000"/>
            <a:headEnd/>
            <a:tailEnd/>
          </a:ln>
        </p:spPr>
        <p:txBody>
          <a:bodyPr>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Overhead Costs</a:t>
            </a:r>
          </a:p>
        </p:txBody>
      </p:sp>
      <p:sp>
        <p:nvSpPr>
          <p:cNvPr id="33" name="TextBox 32"/>
          <p:cNvSpPr txBox="1">
            <a:spLocks noChangeArrowheads="1"/>
          </p:cNvSpPr>
          <p:nvPr/>
        </p:nvSpPr>
        <p:spPr bwMode="auto">
          <a:xfrm>
            <a:off x="5822488" y="5705636"/>
            <a:ext cx="2670370" cy="369332"/>
          </a:xfrm>
          <a:prstGeom prst="rect">
            <a:avLst/>
          </a:prstGeom>
          <a:noFill/>
          <a:ln w="9525">
            <a:noFill/>
            <a:miter lim="800000"/>
            <a:headEnd/>
            <a:tailEnd/>
          </a:ln>
        </p:spPr>
        <p:txBody>
          <a:bodyPr wrap="square">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Tax, Drawings, Capital</a:t>
            </a:r>
          </a:p>
        </p:txBody>
      </p:sp>
      <p:cxnSp>
        <p:nvCxnSpPr>
          <p:cNvPr id="8" name="Straight Arrow Connector 7"/>
          <p:cNvCxnSpPr/>
          <p:nvPr/>
        </p:nvCxnSpPr>
        <p:spPr>
          <a:xfrm flipH="1" flipV="1">
            <a:off x="2504610" y="2390786"/>
            <a:ext cx="3333" cy="3774473"/>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a:spLocks noChangeArrowheads="1"/>
          </p:cNvSpPr>
          <p:nvPr/>
        </p:nvSpPr>
        <p:spPr bwMode="auto">
          <a:xfrm>
            <a:off x="6351329" y="5228709"/>
            <a:ext cx="2055720" cy="369332"/>
          </a:xfrm>
          <a:prstGeom prst="rect">
            <a:avLst/>
          </a:prstGeom>
          <a:noFill/>
          <a:ln w="9525">
            <a:noFill/>
            <a:miter lim="800000"/>
            <a:headEnd/>
            <a:tailEnd/>
          </a:ln>
        </p:spPr>
        <p:txBody>
          <a:bodyPr>
            <a:spAutoFit/>
          </a:bodyPr>
          <a:lstStyle/>
          <a:p>
            <a:pPr fontAlgn="base">
              <a:spcBef>
                <a:spcPct val="0"/>
              </a:spcBef>
              <a:spcAft>
                <a:spcPct val="0"/>
              </a:spcAft>
            </a:pPr>
            <a:r>
              <a:rPr lang="en-AU"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rPr>
              <a:t>Interest Costs</a:t>
            </a:r>
          </a:p>
        </p:txBody>
      </p:sp>
      <p:sp>
        <p:nvSpPr>
          <p:cNvPr id="34" name="TextBox 33"/>
          <p:cNvSpPr txBox="1">
            <a:spLocks noChangeArrowheads="1"/>
          </p:cNvSpPr>
          <p:nvPr/>
        </p:nvSpPr>
        <p:spPr bwMode="auto">
          <a:xfrm>
            <a:off x="9545976" y="4546521"/>
            <a:ext cx="2312262" cy="369332"/>
          </a:xfrm>
          <a:prstGeom prst="rect">
            <a:avLst/>
          </a:prstGeom>
          <a:solidFill>
            <a:schemeClr val="accent1">
              <a:lumMod val="50000"/>
            </a:schemeClr>
          </a:solidFill>
          <a:ln w="9525">
            <a:noFill/>
            <a:miter lim="800000"/>
            <a:headEnd/>
            <a:tailEnd/>
          </a:ln>
        </p:spPr>
        <p:txBody>
          <a:bodyPr wrap="square">
            <a:spAutoFit/>
          </a:bodyPr>
          <a:lstStyle/>
          <a:p>
            <a:pPr fontAlgn="base">
              <a:spcBef>
                <a:spcPct val="0"/>
              </a:spcBef>
              <a:spcAft>
                <a:spcPct val="0"/>
              </a:spcAft>
            </a:pPr>
            <a:r>
              <a:rPr lang="en-AU"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Gross Margin</a:t>
            </a:r>
          </a:p>
        </p:txBody>
      </p:sp>
      <p:sp>
        <p:nvSpPr>
          <p:cNvPr id="35" name="TextBox 34"/>
          <p:cNvSpPr txBox="1">
            <a:spLocks noChangeArrowheads="1"/>
          </p:cNvSpPr>
          <p:nvPr/>
        </p:nvSpPr>
        <p:spPr bwMode="auto">
          <a:xfrm>
            <a:off x="9545976" y="5064827"/>
            <a:ext cx="2312262" cy="369332"/>
          </a:xfrm>
          <a:prstGeom prst="rect">
            <a:avLst/>
          </a:prstGeom>
          <a:solidFill>
            <a:schemeClr val="accent1">
              <a:lumMod val="50000"/>
            </a:schemeClr>
          </a:solidFill>
          <a:ln w="9525">
            <a:noFill/>
            <a:miter lim="800000"/>
            <a:headEnd/>
            <a:tailEnd/>
          </a:ln>
        </p:spPr>
        <p:txBody>
          <a:bodyPr wrap="square">
            <a:spAutoFit/>
          </a:bodyPr>
          <a:lstStyle/>
          <a:p>
            <a:pPr fontAlgn="base">
              <a:spcBef>
                <a:spcPct val="0"/>
              </a:spcBef>
              <a:spcAft>
                <a:spcPct val="0"/>
              </a:spcAft>
            </a:pPr>
            <a:r>
              <a:rPr lang="en-AU"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EBIT</a:t>
            </a:r>
          </a:p>
        </p:txBody>
      </p:sp>
      <p:sp>
        <p:nvSpPr>
          <p:cNvPr id="36" name="TextBox 35"/>
          <p:cNvSpPr txBox="1">
            <a:spLocks noChangeArrowheads="1"/>
          </p:cNvSpPr>
          <p:nvPr/>
        </p:nvSpPr>
        <p:spPr bwMode="auto">
          <a:xfrm>
            <a:off x="9545976" y="5803157"/>
            <a:ext cx="2312262" cy="369332"/>
          </a:xfrm>
          <a:prstGeom prst="rect">
            <a:avLst/>
          </a:prstGeom>
          <a:solidFill>
            <a:schemeClr val="accent1">
              <a:lumMod val="50000"/>
            </a:schemeClr>
          </a:solidFill>
          <a:ln w="9525">
            <a:noFill/>
            <a:miter lim="800000"/>
            <a:headEnd/>
            <a:tailEnd/>
          </a:ln>
        </p:spPr>
        <p:txBody>
          <a:bodyPr wrap="square">
            <a:spAutoFit/>
          </a:bodyPr>
          <a:lstStyle/>
          <a:p>
            <a:pPr fontAlgn="base">
              <a:spcBef>
                <a:spcPct val="0"/>
              </a:spcBef>
              <a:spcAft>
                <a:spcPct val="0"/>
              </a:spcAft>
            </a:pPr>
            <a:r>
              <a:rPr lang="en-AU"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Net Profit after Tax</a:t>
            </a:r>
          </a:p>
        </p:txBody>
      </p:sp>
      <p:cxnSp>
        <p:nvCxnSpPr>
          <p:cNvPr id="19" name="Straight Arrow Connector 18"/>
          <p:cNvCxnSpPr/>
          <p:nvPr/>
        </p:nvCxnSpPr>
        <p:spPr>
          <a:xfrm flipH="1">
            <a:off x="8683311" y="5215300"/>
            <a:ext cx="870668" cy="66959"/>
          </a:xfrm>
          <a:prstGeom prst="straightConnector1">
            <a:avLst/>
          </a:prstGeom>
          <a:ln w="444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8683311" y="6112353"/>
            <a:ext cx="870668" cy="66959"/>
          </a:xfrm>
          <a:prstGeom prst="straightConnector1">
            <a:avLst/>
          </a:prstGeom>
          <a:ln w="444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8683311" y="2485310"/>
            <a:ext cx="870668" cy="66959"/>
          </a:xfrm>
          <a:prstGeom prst="straightConnector1">
            <a:avLst/>
          </a:prstGeom>
          <a:ln w="444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8672414" y="4707444"/>
            <a:ext cx="870668" cy="66959"/>
          </a:xfrm>
          <a:prstGeom prst="straightConnector1">
            <a:avLst/>
          </a:prstGeom>
          <a:ln w="4445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a:spLocks noChangeArrowheads="1"/>
          </p:cNvSpPr>
          <p:nvPr/>
        </p:nvSpPr>
        <p:spPr bwMode="auto">
          <a:xfrm>
            <a:off x="9543082" y="2184963"/>
            <a:ext cx="2315156" cy="369332"/>
          </a:xfrm>
          <a:prstGeom prst="rect">
            <a:avLst/>
          </a:prstGeom>
          <a:solidFill>
            <a:schemeClr val="accent1">
              <a:lumMod val="50000"/>
            </a:schemeClr>
          </a:solidFill>
          <a:ln w="9525">
            <a:noFill/>
            <a:miter lim="800000"/>
            <a:headEnd/>
            <a:tailEnd/>
          </a:ln>
        </p:spPr>
        <p:txBody>
          <a:bodyPr wrap="square">
            <a:spAutoFit/>
          </a:bodyPr>
          <a:lstStyle/>
          <a:p>
            <a:pPr fontAlgn="base">
              <a:spcBef>
                <a:spcPct val="0"/>
              </a:spcBef>
              <a:spcAft>
                <a:spcPct val="0"/>
              </a:spcAft>
            </a:pPr>
            <a:r>
              <a:rPr lang="en-AU" b="1"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Growth in Business</a:t>
            </a:r>
          </a:p>
        </p:txBody>
      </p:sp>
    </p:spTree>
    <p:extLst>
      <p:ext uri="{BB962C8B-B14F-4D97-AF65-F5344CB8AC3E}">
        <p14:creationId xmlns:p14="http://schemas.microsoft.com/office/powerpoint/2010/main" val="28620768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down)">
                                      <p:cBhvr>
                                        <p:cTn id="21" dur="30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30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down)">
                                      <p:cBhvr>
                                        <p:cTn id="41" dur="3000"/>
                                        <p:tgtEl>
                                          <p:spTgt spid="22"/>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down)">
                                      <p:cBhvr>
                                        <p:cTn id="51" dur="3000"/>
                                        <p:tgtEl>
                                          <p:spTgt spid="2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down)">
                                      <p:cBhvr>
                                        <p:cTn id="61" dur="30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wipe(down)">
                                      <p:cBhvr>
                                        <p:cTn id="71" dur="3000"/>
                                        <p:tgtEl>
                                          <p:spTgt spid="26"/>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4" fill="hold" grpId="0" nodeType="click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down)">
                                      <p:cBhvr>
                                        <p:cTn id="81" dur="3000"/>
                                        <p:tgtEl>
                                          <p:spTgt spid="18"/>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0"/>
                                        </p:tgtEl>
                                        <p:attrNameLst>
                                          <p:attrName>style.visibility</p:attrName>
                                        </p:attrNameLst>
                                      </p:cBhvr>
                                      <p:to>
                                        <p:strVal val="visible"/>
                                      </p:to>
                                    </p:set>
                                    <p:animEffect transition="in" filter="fade">
                                      <p:cBhvr>
                                        <p:cTn id="86" dur="500"/>
                                        <p:tgtEl>
                                          <p:spTgt spid="30"/>
                                        </p:tgtEl>
                                      </p:cBhvr>
                                    </p:animEffect>
                                  </p:childTnLst>
                                </p:cTn>
                              </p:par>
                            </p:childTnLst>
                          </p:cTn>
                        </p:par>
                      </p:childTnLst>
                    </p:cTn>
                  </p:par>
                  <p:par>
                    <p:cTn id="87" fill="hold">
                      <p:stCondLst>
                        <p:cond delay="indefinite"/>
                      </p:stCondLst>
                      <p:childTnLst>
                        <p:par>
                          <p:cTn id="88" fill="hold">
                            <p:stCondLst>
                              <p:cond delay="0"/>
                            </p:stCondLst>
                            <p:childTnLst>
                              <p:par>
                                <p:cTn id="89" presetID="53" presetClass="entr" presetSubtype="16" fill="hold"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p:cTn id="91" dur="3000" fill="hold"/>
                                        <p:tgtEl>
                                          <p:spTgt spid="16"/>
                                        </p:tgtEl>
                                        <p:attrNameLst>
                                          <p:attrName>ppt_w</p:attrName>
                                        </p:attrNameLst>
                                      </p:cBhvr>
                                      <p:tavLst>
                                        <p:tav tm="0">
                                          <p:val>
                                            <p:fltVal val="0"/>
                                          </p:val>
                                        </p:tav>
                                        <p:tav tm="100000">
                                          <p:val>
                                            <p:strVal val="#ppt_w"/>
                                          </p:val>
                                        </p:tav>
                                      </p:tavLst>
                                    </p:anim>
                                    <p:anim calcmode="lin" valueType="num">
                                      <p:cBhvr>
                                        <p:cTn id="92" dur="3000" fill="hold"/>
                                        <p:tgtEl>
                                          <p:spTgt spid="16"/>
                                        </p:tgtEl>
                                        <p:attrNameLst>
                                          <p:attrName>ppt_h</p:attrName>
                                        </p:attrNameLst>
                                      </p:cBhvr>
                                      <p:tavLst>
                                        <p:tav tm="0">
                                          <p:val>
                                            <p:fltVal val="0"/>
                                          </p:val>
                                        </p:tav>
                                        <p:tav tm="100000">
                                          <p:val>
                                            <p:strVal val="#ppt_h"/>
                                          </p:val>
                                        </p:tav>
                                      </p:tavLst>
                                    </p:anim>
                                    <p:animEffect transition="in" filter="fade">
                                      <p:cBhvr>
                                        <p:cTn id="93" dur="3000"/>
                                        <p:tgtEl>
                                          <p:spTgt spid="1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13"/>
                                        </p:tgtEl>
                                        <p:attrNameLst>
                                          <p:attrName>style.visibility</p:attrName>
                                        </p:attrNameLst>
                                      </p:cBhvr>
                                      <p:to>
                                        <p:strVal val="visible"/>
                                      </p:to>
                                    </p:set>
                                    <p:anim calcmode="lin" valueType="num">
                                      <p:cBhvr>
                                        <p:cTn id="96" dur="500" fill="hold"/>
                                        <p:tgtEl>
                                          <p:spTgt spid="13"/>
                                        </p:tgtEl>
                                        <p:attrNameLst>
                                          <p:attrName>ppt_w</p:attrName>
                                        </p:attrNameLst>
                                      </p:cBhvr>
                                      <p:tavLst>
                                        <p:tav tm="0">
                                          <p:val>
                                            <p:fltVal val="0"/>
                                          </p:val>
                                        </p:tav>
                                        <p:tav tm="100000">
                                          <p:val>
                                            <p:strVal val="#ppt_w"/>
                                          </p:val>
                                        </p:tav>
                                      </p:tavLst>
                                    </p:anim>
                                    <p:anim calcmode="lin" valueType="num">
                                      <p:cBhvr>
                                        <p:cTn id="97" dur="500" fill="hold"/>
                                        <p:tgtEl>
                                          <p:spTgt spid="13"/>
                                        </p:tgtEl>
                                        <p:attrNameLst>
                                          <p:attrName>ppt_h</p:attrName>
                                        </p:attrNameLst>
                                      </p:cBhvr>
                                      <p:tavLst>
                                        <p:tav tm="0">
                                          <p:val>
                                            <p:fltVal val="0"/>
                                          </p:val>
                                        </p:tav>
                                        <p:tav tm="100000">
                                          <p:val>
                                            <p:strVal val="#ppt_h"/>
                                          </p:val>
                                        </p:tav>
                                      </p:tavLst>
                                    </p:anim>
                                    <p:animEffect transition="in" filter="fade">
                                      <p:cBhvr>
                                        <p:cTn id="98" dur="500"/>
                                        <p:tgtEl>
                                          <p:spTgt spid="13"/>
                                        </p:tgtEl>
                                      </p:cBhvr>
                                    </p:animEffect>
                                  </p:childTnLst>
                                </p:cTn>
                              </p:par>
                              <p:par>
                                <p:cTn id="99" presetID="53" presetClass="entr" presetSubtype="16" fill="hold" nodeType="with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p:cTn id="101" dur="500" fill="hold"/>
                                        <p:tgtEl>
                                          <p:spTgt spid="14"/>
                                        </p:tgtEl>
                                        <p:attrNameLst>
                                          <p:attrName>ppt_w</p:attrName>
                                        </p:attrNameLst>
                                      </p:cBhvr>
                                      <p:tavLst>
                                        <p:tav tm="0">
                                          <p:val>
                                            <p:fltVal val="0"/>
                                          </p:val>
                                        </p:tav>
                                        <p:tav tm="100000">
                                          <p:val>
                                            <p:strVal val="#ppt_w"/>
                                          </p:val>
                                        </p:tav>
                                      </p:tavLst>
                                    </p:anim>
                                    <p:anim calcmode="lin" valueType="num">
                                      <p:cBhvr>
                                        <p:cTn id="102" dur="500" fill="hold"/>
                                        <p:tgtEl>
                                          <p:spTgt spid="14"/>
                                        </p:tgtEl>
                                        <p:attrNameLst>
                                          <p:attrName>ppt_h</p:attrName>
                                        </p:attrNameLst>
                                      </p:cBhvr>
                                      <p:tavLst>
                                        <p:tav tm="0">
                                          <p:val>
                                            <p:fltVal val="0"/>
                                          </p:val>
                                        </p:tav>
                                        <p:tav tm="100000">
                                          <p:val>
                                            <p:strVal val="#ppt_h"/>
                                          </p:val>
                                        </p:tav>
                                      </p:tavLst>
                                    </p:anim>
                                    <p:animEffect transition="in" filter="fade">
                                      <p:cBhvr>
                                        <p:cTn id="103" dur="500"/>
                                        <p:tgtEl>
                                          <p:spTgt spid="14"/>
                                        </p:tgtEl>
                                      </p:cBhvr>
                                    </p:animEffect>
                                  </p:childTnLst>
                                </p:cTn>
                              </p:par>
                              <p:par>
                                <p:cTn id="104" presetID="53" presetClass="entr" presetSubtype="16" fill="hold" nodeType="with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childTnLst>
                          </p:cTn>
                        </p:par>
                        <p:par>
                          <p:cTn id="109" fill="hold">
                            <p:stCondLst>
                              <p:cond delay="3000"/>
                            </p:stCondLst>
                            <p:childTnLst>
                              <p:par>
                                <p:cTn id="110" presetID="10" presetClass="entr" presetSubtype="0" fill="hold" grpId="0" nodeType="afterEffect">
                                  <p:stCondLst>
                                    <p:cond delay="0"/>
                                  </p:stCondLst>
                                  <p:childTnLst>
                                    <p:set>
                                      <p:cBhvr>
                                        <p:cTn id="111" dur="1" fill="hold">
                                          <p:stCondLst>
                                            <p:cond delay="0"/>
                                          </p:stCondLst>
                                        </p:cTn>
                                        <p:tgtEl>
                                          <p:spTgt spid="34"/>
                                        </p:tgtEl>
                                        <p:attrNameLst>
                                          <p:attrName>style.visibility</p:attrName>
                                        </p:attrNameLst>
                                      </p:cBhvr>
                                      <p:to>
                                        <p:strVal val="visible"/>
                                      </p:to>
                                    </p:set>
                                    <p:animEffect transition="in" filter="fade">
                                      <p:cBhvr>
                                        <p:cTn id="112" dur="2000"/>
                                        <p:tgtEl>
                                          <p:spTgt spid="34"/>
                                        </p:tgtEl>
                                      </p:cBhvr>
                                    </p:animEffect>
                                  </p:childTnLst>
                                </p:cTn>
                              </p:par>
                            </p:childTnLst>
                          </p:cTn>
                        </p:par>
                        <p:par>
                          <p:cTn id="113" fill="hold">
                            <p:stCondLst>
                              <p:cond delay="5000"/>
                            </p:stCondLst>
                            <p:childTnLst>
                              <p:par>
                                <p:cTn id="114" presetID="1" presetClass="entr" presetSubtype="0" fill="hold" nodeType="afterEffect">
                                  <p:stCondLst>
                                    <p:cond delay="0"/>
                                  </p:stCondLst>
                                  <p:childTnLst>
                                    <p:set>
                                      <p:cBhvr>
                                        <p:cTn id="115" dur="1" fill="hold">
                                          <p:stCondLst>
                                            <p:cond delay="0"/>
                                          </p:stCondLst>
                                        </p:cTn>
                                        <p:tgtEl>
                                          <p:spTgt spid="39"/>
                                        </p:tgtEl>
                                        <p:attrNameLst>
                                          <p:attrName>style.visibility</p:attrName>
                                        </p:attrNameLst>
                                      </p:cBhvr>
                                      <p:to>
                                        <p:strVal val="visible"/>
                                      </p:to>
                                    </p:set>
                                  </p:childTnLst>
                                </p:cTn>
                              </p:par>
                            </p:childTnLst>
                          </p:cTn>
                        </p:par>
                        <p:par>
                          <p:cTn id="116" fill="hold">
                            <p:stCondLst>
                              <p:cond delay="5000"/>
                            </p:stCondLst>
                            <p:childTnLst>
                              <p:par>
                                <p:cTn id="117" presetID="10" presetClass="entr" presetSubtype="0" fill="hold" grpId="0" nodeType="afterEffect">
                                  <p:stCondLst>
                                    <p:cond delay="0"/>
                                  </p:stCondLst>
                                  <p:childTnLst>
                                    <p:set>
                                      <p:cBhvr>
                                        <p:cTn id="118" dur="1" fill="hold">
                                          <p:stCondLst>
                                            <p:cond delay="0"/>
                                          </p:stCondLst>
                                        </p:cTn>
                                        <p:tgtEl>
                                          <p:spTgt spid="35"/>
                                        </p:tgtEl>
                                        <p:attrNameLst>
                                          <p:attrName>style.visibility</p:attrName>
                                        </p:attrNameLst>
                                      </p:cBhvr>
                                      <p:to>
                                        <p:strVal val="visible"/>
                                      </p:to>
                                    </p:set>
                                    <p:animEffect transition="in" filter="fade">
                                      <p:cBhvr>
                                        <p:cTn id="119" dur="2000"/>
                                        <p:tgtEl>
                                          <p:spTgt spid="35"/>
                                        </p:tgtEl>
                                      </p:cBhvr>
                                    </p:animEffect>
                                  </p:childTnLst>
                                </p:cTn>
                              </p:par>
                            </p:childTnLst>
                          </p:cTn>
                        </p:par>
                        <p:par>
                          <p:cTn id="120" fill="hold">
                            <p:stCondLst>
                              <p:cond delay="7000"/>
                            </p:stCondLst>
                            <p:childTnLst>
                              <p:par>
                                <p:cTn id="121" presetID="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childTnLst>
                                </p:cTn>
                              </p:par>
                            </p:childTnLst>
                          </p:cTn>
                        </p:par>
                        <p:par>
                          <p:cTn id="123" fill="hold">
                            <p:stCondLst>
                              <p:cond delay="7000"/>
                            </p:stCondLst>
                            <p:childTnLst>
                              <p:par>
                                <p:cTn id="124" presetID="10" presetClass="entr" presetSubtype="0" fill="hold" grpId="0" nodeType="afterEffect">
                                  <p:stCondLst>
                                    <p:cond delay="0"/>
                                  </p:stCondLst>
                                  <p:childTnLst>
                                    <p:set>
                                      <p:cBhvr>
                                        <p:cTn id="125" dur="1" fill="hold">
                                          <p:stCondLst>
                                            <p:cond delay="0"/>
                                          </p:stCondLst>
                                        </p:cTn>
                                        <p:tgtEl>
                                          <p:spTgt spid="36"/>
                                        </p:tgtEl>
                                        <p:attrNameLst>
                                          <p:attrName>style.visibility</p:attrName>
                                        </p:attrNameLst>
                                      </p:cBhvr>
                                      <p:to>
                                        <p:strVal val="visible"/>
                                      </p:to>
                                    </p:set>
                                    <p:animEffect transition="in" filter="fade">
                                      <p:cBhvr>
                                        <p:cTn id="126" dur="2000"/>
                                        <p:tgtEl>
                                          <p:spTgt spid="36"/>
                                        </p:tgtEl>
                                      </p:cBhvr>
                                    </p:animEffect>
                                  </p:childTnLst>
                                </p:cTn>
                              </p:par>
                            </p:childTnLst>
                          </p:cTn>
                        </p:par>
                        <p:par>
                          <p:cTn id="127" fill="hold">
                            <p:stCondLst>
                              <p:cond delay="9000"/>
                            </p:stCondLst>
                            <p:childTnLst>
                              <p:par>
                                <p:cTn id="128" presetID="1" presetClass="entr" presetSubtype="0" fill="hold" nodeType="afterEffect">
                                  <p:stCondLst>
                                    <p:cond delay="0"/>
                                  </p:stCondLst>
                                  <p:childTnLst>
                                    <p:set>
                                      <p:cBhvr>
                                        <p:cTn id="129" dur="1" fill="hold">
                                          <p:stCondLst>
                                            <p:cond delay="0"/>
                                          </p:stCondLst>
                                        </p:cTn>
                                        <p:tgtEl>
                                          <p:spTgt spid="37"/>
                                        </p:tgtEl>
                                        <p:attrNameLst>
                                          <p:attrName>style.visibility</p:attrName>
                                        </p:attrNameLst>
                                      </p:cBhvr>
                                      <p:to>
                                        <p:strVal val="visible"/>
                                      </p:to>
                                    </p:set>
                                  </p:childTnLst>
                                </p:cTn>
                              </p:par>
                            </p:childTnLst>
                          </p:cTn>
                        </p:par>
                        <p:par>
                          <p:cTn id="130" fill="hold">
                            <p:stCondLst>
                              <p:cond delay="9000"/>
                            </p:stCondLst>
                            <p:childTnLst>
                              <p:par>
                                <p:cTn id="131" presetID="10" presetClass="entr" presetSubtype="0"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2000"/>
                                        <p:tgtEl>
                                          <p:spTgt spid="40"/>
                                        </p:tgtEl>
                                      </p:cBhvr>
                                    </p:animEffect>
                                  </p:childTnLst>
                                </p:cTn>
                              </p:par>
                            </p:childTnLst>
                          </p:cTn>
                        </p:par>
                        <p:par>
                          <p:cTn id="134" fill="hold">
                            <p:stCondLst>
                              <p:cond delay="11000"/>
                            </p:stCondLst>
                            <p:childTnLst>
                              <p:par>
                                <p:cTn id="135" presetID="1" presetClass="entr" presetSubtype="0" fill="hold" nodeType="afterEffect">
                                  <p:stCondLst>
                                    <p:cond delay="0"/>
                                  </p:stCondLst>
                                  <p:childTnLst>
                                    <p:set>
                                      <p:cBhvr>
                                        <p:cTn id="1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10" grpId="0" animBg="1"/>
      <p:bldP spid="20" grpId="0"/>
      <p:bldP spid="21" grpId="0"/>
      <p:bldP spid="22" grpId="0" animBg="1"/>
      <p:bldP spid="13" grpId="0"/>
      <p:bldP spid="17" grpId="0"/>
      <p:bldP spid="18" grpId="0" animBg="1"/>
      <p:bldP spid="26" grpId="0" animBg="1"/>
      <p:bldP spid="29" grpId="0"/>
      <p:bldP spid="30" grpId="0"/>
      <p:bldP spid="11" grpId="0"/>
      <p:bldP spid="27" grpId="0"/>
      <p:bldP spid="33" grpId="0"/>
      <p:bldP spid="32" grpId="0"/>
      <p:bldP spid="34" grpId="0" animBg="1"/>
      <p:bldP spid="35" grpId="0" animBg="1"/>
      <p:bldP spid="36" grpId="0" animBg="1"/>
      <p:bldP spid="4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AU" dirty="0"/>
              <a:t>Business Economics</a:t>
            </a:r>
          </a:p>
        </p:txBody>
      </p:sp>
      <p:sp>
        <p:nvSpPr>
          <p:cNvPr id="3" name="Content Placeholder 2"/>
          <p:cNvSpPr>
            <a:spLocks noGrp="1"/>
          </p:cNvSpPr>
          <p:nvPr>
            <p:ph idx="1"/>
          </p:nvPr>
        </p:nvSpPr>
        <p:spPr/>
        <p:txBody>
          <a:bodyPr>
            <a:normAutofit/>
          </a:bodyPr>
          <a:lstStyle/>
          <a:p>
            <a:r>
              <a:rPr lang="en-AU" dirty="0"/>
              <a:t> Agribusiness Economics</a:t>
            </a:r>
          </a:p>
          <a:p>
            <a:pPr lvl="1">
              <a:buFont typeface="Arial" panose="020B0604020202020204" pitchFamily="34" charset="0"/>
              <a:buChar char="•"/>
            </a:pPr>
            <a:r>
              <a:rPr lang="en-AU" dirty="0"/>
              <a:t>Compiling both P/L and cashflow reports is very similar. Each is composed of;</a:t>
            </a:r>
          </a:p>
          <a:p>
            <a:pPr lvl="1"/>
            <a:endParaRPr lang="en-AU" dirty="0"/>
          </a:p>
        </p:txBody>
      </p:sp>
      <p:sp>
        <p:nvSpPr>
          <p:cNvPr id="4" name="Footer Placeholder 3"/>
          <p:cNvSpPr>
            <a:spLocks noGrp="1"/>
          </p:cNvSpPr>
          <p:nvPr>
            <p:ph type="ftr" sz="quarter" idx="11"/>
          </p:nvPr>
        </p:nvSpPr>
        <p:spPr/>
        <p:txBody>
          <a:bodyPr/>
          <a:lstStyle/>
          <a:p>
            <a:endParaRPr lang="en-AU" dirty="0"/>
          </a:p>
        </p:txBody>
      </p:sp>
      <p:sp>
        <p:nvSpPr>
          <p:cNvPr id="5" name="Slide Number Placeholder 4"/>
          <p:cNvSpPr>
            <a:spLocks noGrp="1"/>
          </p:cNvSpPr>
          <p:nvPr>
            <p:ph type="sldNum" sz="quarter" idx="12"/>
          </p:nvPr>
        </p:nvSpPr>
        <p:spPr/>
        <p:txBody>
          <a:bodyPr/>
          <a:lstStyle/>
          <a:p>
            <a:fld id="{9407FF6F-ABF6-486E-AAC8-9E1D5B4A7407}" type="slidenum">
              <a:rPr lang="en-AU" smtClean="0"/>
              <a:t>9</a:t>
            </a:fld>
            <a:endParaRPr lang="en-AU" dirty="0"/>
          </a:p>
        </p:txBody>
      </p:sp>
      <p:graphicFrame>
        <p:nvGraphicFramePr>
          <p:cNvPr id="7" name="Table 6"/>
          <p:cNvGraphicFramePr>
            <a:graphicFrameLocks noGrp="1"/>
          </p:cNvGraphicFramePr>
          <p:nvPr>
            <p:extLst/>
          </p:nvPr>
        </p:nvGraphicFramePr>
        <p:xfrm>
          <a:off x="5087888" y="2682875"/>
          <a:ext cx="4392488" cy="3436410"/>
        </p:xfrm>
        <a:graphic>
          <a:graphicData uri="http://schemas.openxmlformats.org/drawingml/2006/table">
            <a:tbl>
              <a:tblPr firstRow="1" bandRow="1"/>
              <a:tblGrid>
                <a:gridCol w="2196244">
                  <a:extLst>
                    <a:ext uri="{9D8B030D-6E8A-4147-A177-3AD203B41FA5}">
                      <a16:colId xmlns:a16="http://schemas.microsoft.com/office/drawing/2014/main" val="20000"/>
                    </a:ext>
                  </a:extLst>
                </a:gridCol>
                <a:gridCol w="2196244">
                  <a:extLst>
                    <a:ext uri="{9D8B030D-6E8A-4147-A177-3AD203B41FA5}">
                      <a16:colId xmlns:a16="http://schemas.microsoft.com/office/drawing/2014/main" val="20001"/>
                    </a:ext>
                  </a:extLst>
                </a:gridCol>
              </a:tblGrid>
              <a:tr h="206110">
                <a:tc>
                  <a:txBody>
                    <a:bodyPr/>
                    <a:lstStyle/>
                    <a:p>
                      <a:pPr algn="ctr" fontAlgn="b"/>
                      <a:r>
                        <a:rPr lang="en-AU" sz="1600" b="1" i="0" u="none" strike="noStrike" dirty="0">
                          <a:solidFill>
                            <a:srgbClr val="FFFFFF"/>
                          </a:solidFill>
                          <a:effectLst/>
                          <a:latin typeface="Open Sans Light" panose="020B0306030504020204" pitchFamily="34" charset="0"/>
                        </a:rPr>
                        <a:t>Cashflow</a:t>
                      </a:r>
                    </a:p>
                  </a:txBody>
                  <a:tcPr marL="9525" marR="9525" marT="9525" marB="0" anchor="b">
                    <a:lnL>
                      <a:noFill/>
                    </a:lnL>
                    <a:lnR>
                      <a:noFill/>
                    </a:lnR>
                    <a:lnT>
                      <a:noFill/>
                    </a:lnT>
                    <a:lnB>
                      <a:noFill/>
                    </a:lnB>
                    <a:solidFill>
                      <a:srgbClr val="002060"/>
                    </a:solidFill>
                  </a:tcPr>
                </a:tc>
                <a:tc>
                  <a:txBody>
                    <a:bodyPr/>
                    <a:lstStyle/>
                    <a:p>
                      <a:pPr algn="ctr" fontAlgn="b"/>
                      <a:r>
                        <a:rPr lang="en-AU" sz="1600" b="1" i="0" u="none" strike="noStrike" dirty="0">
                          <a:solidFill>
                            <a:srgbClr val="FFFFFF"/>
                          </a:solidFill>
                          <a:effectLst/>
                          <a:latin typeface="Open Sans Light" panose="020B0306030504020204" pitchFamily="34" charset="0"/>
                        </a:rPr>
                        <a:t>Profit/Loss</a:t>
                      </a:r>
                    </a:p>
                  </a:txBody>
                  <a:tcPr marL="9525" marR="9525" marT="9525" marB="0" anchor="b">
                    <a:lnL>
                      <a:noFill/>
                    </a:lnL>
                    <a:lnR>
                      <a:noFill/>
                    </a:lnR>
                    <a:lnT>
                      <a:noFill/>
                    </a:lnT>
                    <a:lnB>
                      <a:noFill/>
                    </a:lnB>
                    <a:solidFill>
                      <a:srgbClr val="002060"/>
                    </a:solidFill>
                  </a:tcPr>
                </a:tc>
                <a:extLst>
                  <a:ext uri="{0D108BD9-81ED-4DB2-BD59-A6C34878D82A}">
                    <a16:rowId xmlns:a16="http://schemas.microsoft.com/office/drawing/2014/main" val="10000"/>
                  </a:ext>
                </a:extLst>
              </a:tr>
              <a:tr h="206110">
                <a:tc>
                  <a:txBody>
                    <a:bodyPr/>
                    <a:lstStyle/>
                    <a:p>
                      <a:pPr algn="ctr" fontAlgn="b"/>
                      <a:r>
                        <a:rPr lang="en-AU" sz="1600" b="1" i="0" u="none" strike="noStrike" dirty="0">
                          <a:solidFill>
                            <a:srgbClr val="000000"/>
                          </a:solidFill>
                          <a:effectLst/>
                          <a:latin typeface="Open Sans Light" panose="020B0306030504020204" pitchFamily="34" charset="0"/>
                        </a:rPr>
                        <a:t>Cash Income</a:t>
                      </a:r>
                    </a:p>
                  </a:txBody>
                  <a:tcPr marL="9525" marR="9525" marT="9525" marB="0" anchor="b">
                    <a:lnL>
                      <a:noFill/>
                    </a:lnL>
                    <a:lnR>
                      <a:noFill/>
                    </a:lnR>
                    <a:lnT>
                      <a:noFill/>
                    </a:lnT>
                    <a:lnB>
                      <a:noFill/>
                    </a:lnB>
                  </a:tcPr>
                </a:tc>
                <a:tc>
                  <a:txBody>
                    <a:bodyPr/>
                    <a:lstStyle/>
                    <a:p>
                      <a:pPr algn="ctr" fontAlgn="b"/>
                      <a:r>
                        <a:rPr lang="en-AU" sz="1600" b="1" i="0" u="none" strike="noStrike" dirty="0">
                          <a:solidFill>
                            <a:srgbClr val="000000"/>
                          </a:solidFill>
                          <a:effectLst/>
                          <a:latin typeface="Open Sans Light" panose="020B0306030504020204" pitchFamily="34" charset="0"/>
                        </a:rPr>
                        <a:t>Gross Income</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06110">
                <a:tc>
                  <a:txBody>
                    <a:bodyPr/>
                    <a:lstStyle/>
                    <a:p>
                      <a:pPr algn="ctr" fontAlgn="b"/>
                      <a:r>
                        <a:rPr lang="en-AU" sz="1000" b="0" i="0" u="none" strike="noStrike" dirty="0">
                          <a:solidFill>
                            <a:srgbClr val="000000"/>
                          </a:solidFill>
                          <a:effectLst/>
                          <a:latin typeface="Open Sans Light" panose="020B0306030504020204" pitchFamily="34" charset="0"/>
                        </a:rPr>
                        <a:t>less</a:t>
                      </a:r>
                    </a:p>
                  </a:txBody>
                  <a:tcPr marL="9525" marR="9525" marT="9525" marB="0" anchor="b">
                    <a:lnL>
                      <a:noFill/>
                    </a:lnL>
                    <a:lnR>
                      <a:noFill/>
                    </a:lnR>
                    <a:lnT>
                      <a:noFill/>
                    </a:lnT>
                    <a:lnB>
                      <a:noFill/>
                    </a:lnB>
                  </a:tcPr>
                </a:tc>
                <a:tc>
                  <a:txBody>
                    <a:bodyPr/>
                    <a:lstStyle/>
                    <a:p>
                      <a:pPr algn="ctr" fontAlgn="b"/>
                      <a:r>
                        <a:rPr lang="en-AU" sz="1000" b="0" i="0" u="none" strike="noStrike" dirty="0">
                          <a:solidFill>
                            <a:srgbClr val="000000"/>
                          </a:solidFill>
                          <a:effectLst/>
                          <a:latin typeface="Open Sans Light" panose="020B0306030504020204" pitchFamily="34" charset="0"/>
                        </a:rPr>
                        <a:t>less</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06110">
                <a:tc>
                  <a:txBody>
                    <a:bodyPr/>
                    <a:lstStyle/>
                    <a:p>
                      <a:pPr algn="ctr" fontAlgn="b"/>
                      <a:r>
                        <a:rPr lang="en-AU" sz="1600" b="0" i="0" u="none" strike="noStrike" dirty="0">
                          <a:solidFill>
                            <a:srgbClr val="000000"/>
                          </a:solidFill>
                          <a:effectLst/>
                          <a:latin typeface="Open Sans Light" panose="020B0306030504020204" pitchFamily="34" charset="0"/>
                        </a:rPr>
                        <a:t>Direct Costs</a:t>
                      </a:r>
                    </a:p>
                  </a:txBody>
                  <a:tcPr marL="9525" marR="9525" marT="9525" marB="0" anchor="b">
                    <a:lnL>
                      <a:noFill/>
                    </a:lnL>
                    <a:lnR>
                      <a:noFill/>
                    </a:lnR>
                    <a:lnT>
                      <a:noFill/>
                    </a:lnT>
                    <a:lnB w="6350" cap="flat" cmpd="sng" algn="ctr">
                      <a:solidFill>
                        <a:srgbClr val="1F4E78"/>
                      </a:solidFill>
                      <a:prstDash val="solid"/>
                      <a:round/>
                      <a:headEnd type="none" w="med" len="med"/>
                      <a:tailEnd type="none" w="med" len="med"/>
                    </a:lnB>
                  </a:tcPr>
                </a:tc>
                <a:tc>
                  <a:txBody>
                    <a:bodyPr/>
                    <a:lstStyle/>
                    <a:p>
                      <a:pPr algn="ctr" fontAlgn="b"/>
                      <a:r>
                        <a:rPr lang="en-AU" sz="1600" b="0" i="0" u="none" strike="noStrike" dirty="0">
                          <a:solidFill>
                            <a:srgbClr val="000000"/>
                          </a:solidFill>
                          <a:effectLst/>
                          <a:latin typeface="Open Sans Light" panose="020B0306030504020204" pitchFamily="34" charset="0"/>
                        </a:rPr>
                        <a:t>Direct Costs</a:t>
                      </a:r>
                    </a:p>
                  </a:txBody>
                  <a:tcPr marL="9525" marR="9525" marT="9525" marB="0" anchor="b">
                    <a:lnL>
                      <a:noFill/>
                    </a:lnL>
                    <a:lnR>
                      <a:noFill/>
                    </a:lnR>
                    <a:lnT>
                      <a:noFill/>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val="10003"/>
                  </a:ext>
                </a:extLst>
              </a:tr>
              <a:tr h="216415">
                <a:tc>
                  <a:txBody>
                    <a:bodyPr/>
                    <a:lstStyle/>
                    <a:p>
                      <a:pPr algn="ctr" fontAlgn="b"/>
                      <a:r>
                        <a:rPr lang="en-AU" sz="1600" b="1" i="0" u="none" strike="noStrike" dirty="0">
                          <a:solidFill>
                            <a:srgbClr val="000000"/>
                          </a:solidFill>
                          <a:effectLst/>
                          <a:latin typeface="Open Sans Light" panose="020B0306030504020204" pitchFamily="34" charset="0"/>
                        </a:rPr>
                        <a:t>Gross Margin</a:t>
                      </a:r>
                    </a:p>
                  </a:txBody>
                  <a:tcPr marL="9525" marR="9525" marT="9525" marB="0" anchor="b">
                    <a:lnL>
                      <a:noFill/>
                    </a:lnL>
                    <a:lnR>
                      <a:noFill/>
                    </a:lnR>
                    <a:lnT w="6350" cap="flat" cmpd="sng" algn="ctr">
                      <a:solidFill>
                        <a:srgbClr val="1F4E78"/>
                      </a:solidFill>
                      <a:prstDash val="solid"/>
                      <a:round/>
                      <a:headEnd type="none" w="med" len="med"/>
                      <a:tailEnd type="none" w="med" len="med"/>
                    </a:lnT>
                    <a:lnB w="25400" cap="flat" cmpd="dbl" algn="ctr">
                      <a:solidFill>
                        <a:srgbClr val="1F4E78"/>
                      </a:solidFill>
                      <a:prstDash val="solid"/>
                      <a:round/>
                      <a:headEnd type="none" w="med" len="med"/>
                      <a:tailEnd type="none" w="med" len="med"/>
                    </a:lnB>
                  </a:tcPr>
                </a:tc>
                <a:tc>
                  <a:txBody>
                    <a:bodyPr/>
                    <a:lstStyle/>
                    <a:p>
                      <a:pPr algn="ctr" fontAlgn="b"/>
                      <a:r>
                        <a:rPr lang="en-AU" sz="1600" b="1" i="0" u="none" strike="noStrike" dirty="0">
                          <a:solidFill>
                            <a:srgbClr val="000000"/>
                          </a:solidFill>
                          <a:effectLst/>
                          <a:latin typeface="Open Sans Light" panose="020B0306030504020204" pitchFamily="34" charset="0"/>
                        </a:rPr>
                        <a:t>Gross Margin</a:t>
                      </a:r>
                    </a:p>
                  </a:txBody>
                  <a:tcPr marL="9525" marR="9525" marT="9525" marB="0" anchor="b">
                    <a:lnL>
                      <a:noFill/>
                    </a:lnL>
                    <a:lnR>
                      <a:noFill/>
                    </a:lnR>
                    <a:lnT w="6350" cap="flat" cmpd="sng" algn="ctr">
                      <a:solidFill>
                        <a:srgbClr val="1F4E78"/>
                      </a:solidFill>
                      <a:prstDash val="solid"/>
                      <a:round/>
                      <a:headEnd type="none" w="med" len="med"/>
                      <a:tailEnd type="none" w="med" len="med"/>
                    </a:lnT>
                    <a:lnB w="25400" cap="flat" cmpd="dbl" algn="ctr">
                      <a:solidFill>
                        <a:srgbClr val="1F4E78"/>
                      </a:solidFill>
                      <a:prstDash val="solid"/>
                      <a:round/>
                      <a:headEnd type="none" w="med" len="med"/>
                      <a:tailEnd type="none" w="med" len="med"/>
                    </a:lnB>
                  </a:tcPr>
                </a:tc>
                <a:extLst>
                  <a:ext uri="{0D108BD9-81ED-4DB2-BD59-A6C34878D82A}">
                    <a16:rowId xmlns:a16="http://schemas.microsoft.com/office/drawing/2014/main" val="10004"/>
                  </a:ext>
                </a:extLst>
              </a:tr>
              <a:tr h="263820">
                <a:tc>
                  <a:txBody>
                    <a:bodyPr/>
                    <a:lstStyle/>
                    <a:p>
                      <a:pPr algn="ctr" fontAlgn="b"/>
                      <a:r>
                        <a:rPr lang="en-AU" sz="1000" b="0" i="0" u="none" strike="noStrike" dirty="0">
                          <a:solidFill>
                            <a:srgbClr val="000000"/>
                          </a:solidFill>
                          <a:effectLst/>
                          <a:latin typeface="Open Sans Light" panose="020B0306030504020204" pitchFamily="34" charset="0"/>
                        </a:rPr>
                        <a:t>less</a:t>
                      </a:r>
                    </a:p>
                  </a:txBody>
                  <a:tcPr marL="9525" marR="9525" anchor="b">
                    <a:lnL>
                      <a:noFill/>
                    </a:lnL>
                    <a:lnR>
                      <a:noFill/>
                    </a:lnR>
                    <a:lnT w="25400" cap="flat" cmpd="dbl" algn="ctr">
                      <a:solidFill>
                        <a:srgbClr val="1F4E78"/>
                      </a:solidFill>
                      <a:prstDash val="solid"/>
                      <a:round/>
                      <a:headEnd type="none" w="med" len="med"/>
                      <a:tailEnd type="none" w="med" len="med"/>
                    </a:lnT>
                    <a:lnB>
                      <a:noFill/>
                    </a:lnB>
                  </a:tcPr>
                </a:tc>
                <a:tc>
                  <a:txBody>
                    <a:bodyPr/>
                    <a:lstStyle/>
                    <a:p>
                      <a:pPr algn="ctr" fontAlgn="b"/>
                      <a:r>
                        <a:rPr lang="en-AU" sz="1000" b="0" i="0" u="none" strike="noStrike" dirty="0">
                          <a:solidFill>
                            <a:srgbClr val="000000"/>
                          </a:solidFill>
                          <a:effectLst/>
                          <a:latin typeface="Open Sans Light" panose="020B0306030504020204" pitchFamily="34" charset="0"/>
                        </a:rPr>
                        <a:t>less</a:t>
                      </a:r>
                    </a:p>
                  </a:txBody>
                  <a:tcPr marL="9525" marR="9525" anchor="b">
                    <a:lnL>
                      <a:noFill/>
                    </a:lnL>
                    <a:lnR>
                      <a:noFill/>
                    </a:lnR>
                    <a:lnT w="25400" cap="flat" cmpd="dbl" algn="ctr">
                      <a:solidFill>
                        <a:srgbClr val="1F4E78"/>
                      </a:solidFill>
                      <a:prstDash val="solid"/>
                      <a:round/>
                      <a:headEnd type="none" w="med" len="med"/>
                      <a:tailEnd type="none" w="med" len="med"/>
                    </a:lnT>
                    <a:lnB>
                      <a:noFill/>
                    </a:lnB>
                  </a:tcPr>
                </a:tc>
                <a:extLst>
                  <a:ext uri="{0D108BD9-81ED-4DB2-BD59-A6C34878D82A}">
                    <a16:rowId xmlns:a16="http://schemas.microsoft.com/office/drawing/2014/main" val="10005"/>
                  </a:ext>
                </a:extLst>
              </a:tr>
              <a:tr h="216415">
                <a:tc>
                  <a:txBody>
                    <a:bodyPr/>
                    <a:lstStyle/>
                    <a:p>
                      <a:pPr algn="ctr" fontAlgn="b"/>
                      <a:r>
                        <a:rPr lang="en-AU" sz="1600" b="0" i="0" u="none" strike="noStrike" dirty="0">
                          <a:solidFill>
                            <a:srgbClr val="000000"/>
                          </a:solidFill>
                          <a:effectLst/>
                          <a:latin typeface="Open Sans Light" panose="020B0306030504020204" pitchFamily="34" charset="0"/>
                        </a:rPr>
                        <a:t>Overhead Costs</a:t>
                      </a:r>
                    </a:p>
                  </a:txBody>
                  <a:tcPr marL="9525" marR="9525" marT="9525" marB="0" anchor="b">
                    <a:lnL>
                      <a:noFill/>
                    </a:lnL>
                    <a:lnR>
                      <a:noFill/>
                    </a:lnR>
                    <a:lnT>
                      <a:noFill/>
                    </a:lnT>
                    <a:lnB w="6350" cap="flat" cmpd="sng" algn="ctr">
                      <a:solidFill>
                        <a:srgbClr val="1F4E78"/>
                      </a:solidFill>
                      <a:prstDash val="solid"/>
                      <a:round/>
                      <a:headEnd type="none" w="med" len="med"/>
                      <a:tailEnd type="none" w="med" len="med"/>
                    </a:lnB>
                  </a:tcPr>
                </a:tc>
                <a:tc>
                  <a:txBody>
                    <a:bodyPr/>
                    <a:lstStyle/>
                    <a:p>
                      <a:pPr algn="ctr" fontAlgn="b"/>
                      <a:r>
                        <a:rPr lang="en-AU" sz="1600" b="0" i="0" u="none" strike="noStrike" dirty="0">
                          <a:solidFill>
                            <a:srgbClr val="000000"/>
                          </a:solidFill>
                          <a:effectLst/>
                          <a:latin typeface="Open Sans Light" panose="020B0306030504020204" pitchFamily="34" charset="0"/>
                        </a:rPr>
                        <a:t>Overhead Costs</a:t>
                      </a:r>
                    </a:p>
                  </a:txBody>
                  <a:tcPr marL="9525" marR="9525" marT="9525" marB="0" anchor="b">
                    <a:lnL>
                      <a:noFill/>
                    </a:lnL>
                    <a:lnR>
                      <a:noFill/>
                    </a:lnR>
                    <a:lnT>
                      <a:noFill/>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val="10006"/>
                  </a:ext>
                </a:extLst>
              </a:tr>
              <a:tr h="216415">
                <a:tc>
                  <a:txBody>
                    <a:bodyPr/>
                    <a:lstStyle/>
                    <a:p>
                      <a:pPr algn="ctr" fontAlgn="b"/>
                      <a:r>
                        <a:rPr lang="en-AU" sz="1600" b="1" i="0" u="none" strike="noStrike" dirty="0">
                          <a:solidFill>
                            <a:srgbClr val="000000"/>
                          </a:solidFill>
                          <a:effectLst/>
                          <a:latin typeface="Open Sans Light" panose="020B0306030504020204" pitchFamily="34" charset="0"/>
                        </a:rPr>
                        <a:t>Operating Cash Surplus</a:t>
                      </a:r>
                    </a:p>
                  </a:txBody>
                  <a:tcPr marL="9525" marR="9525" marT="9525" marB="0" anchor="b">
                    <a:lnL>
                      <a:noFill/>
                    </a:lnL>
                    <a:lnR>
                      <a:noFill/>
                    </a:lnR>
                    <a:lnT w="6350" cap="flat" cmpd="sng" algn="ctr">
                      <a:solidFill>
                        <a:srgbClr val="1F4E78"/>
                      </a:solidFill>
                      <a:prstDash val="solid"/>
                      <a:round/>
                      <a:headEnd type="none" w="med" len="med"/>
                      <a:tailEnd type="none" w="med" len="med"/>
                    </a:lnT>
                    <a:lnB w="25400" cap="flat" cmpd="dbl" algn="ctr">
                      <a:solidFill>
                        <a:srgbClr val="1F4E78"/>
                      </a:solidFill>
                      <a:prstDash val="solid"/>
                      <a:round/>
                      <a:headEnd type="none" w="med" len="med"/>
                      <a:tailEnd type="none" w="med" len="med"/>
                    </a:lnB>
                  </a:tcPr>
                </a:tc>
                <a:tc>
                  <a:txBody>
                    <a:bodyPr/>
                    <a:lstStyle/>
                    <a:p>
                      <a:pPr algn="ctr" fontAlgn="b"/>
                      <a:r>
                        <a:rPr lang="en-AU" sz="1600" b="1" i="0" u="none" strike="noStrike" dirty="0">
                          <a:solidFill>
                            <a:srgbClr val="000000"/>
                          </a:solidFill>
                          <a:effectLst/>
                          <a:latin typeface="Open Sans Light" panose="020B0306030504020204" pitchFamily="34" charset="0"/>
                        </a:rPr>
                        <a:t>EBIT</a:t>
                      </a:r>
                    </a:p>
                  </a:txBody>
                  <a:tcPr marL="9525" marR="9525" marT="9525" marB="0" anchor="b">
                    <a:lnL>
                      <a:noFill/>
                    </a:lnL>
                    <a:lnR>
                      <a:noFill/>
                    </a:lnR>
                    <a:lnT w="6350" cap="flat" cmpd="sng" algn="ctr">
                      <a:solidFill>
                        <a:srgbClr val="1F4E78"/>
                      </a:solidFill>
                      <a:prstDash val="solid"/>
                      <a:round/>
                      <a:headEnd type="none" w="med" len="med"/>
                      <a:tailEnd type="none" w="med" len="med"/>
                    </a:lnT>
                    <a:lnB w="25400" cap="flat" cmpd="dbl" algn="ctr">
                      <a:solidFill>
                        <a:srgbClr val="1F4E78"/>
                      </a:solidFill>
                      <a:prstDash val="solid"/>
                      <a:round/>
                      <a:headEnd type="none" w="med" len="med"/>
                      <a:tailEnd type="none" w="med" len="med"/>
                    </a:lnB>
                  </a:tcPr>
                </a:tc>
                <a:extLst>
                  <a:ext uri="{0D108BD9-81ED-4DB2-BD59-A6C34878D82A}">
                    <a16:rowId xmlns:a16="http://schemas.microsoft.com/office/drawing/2014/main" val="10007"/>
                  </a:ext>
                </a:extLst>
              </a:tr>
              <a:tr h="216415">
                <a:tc>
                  <a:txBody>
                    <a:bodyPr/>
                    <a:lstStyle/>
                    <a:p>
                      <a:pPr algn="ctr" fontAlgn="b"/>
                      <a:r>
                        <a:rPr lang="en-AU" sz="1000" b="0" i="0" u="none" strike="noStrike" dirty="0">
                          <a:solidFill>
                            <a:srgbClr val="000000"/>
                          </a:solidFill>
                          <a:effectLst/>
                          <a:latin typeface="Open Sans Light" panose="020B0306030504020204" pitchFamily="34" charset="0"/>
                        </a:rPr>
                        <a:t>less</a:t>
                      </a:r>
                    </a:p>
                  </a:txBody>
                  <a:tcPr marL="9525" marR="9525" marT="9525" marB="0" anchor="b">
                    <a:lnL>
                      <a:noFill/>
                    </a:lnL>
                    <a:lnR>
                      <a:noFill/>
                    </a:lnR>
                    <a:lnT w="25400" cap="flat" cmpd="dbl" algn="ctr">
                      <a:solidFill>
                        <a:srgbClr val="1F4E78"/>
                      </a:solidFill>
                      <a:prstDash val="solid"/>
                      <a:round/>
                      <a:headEnd type="none" w="med" len="med"/>
                      <a:tailEnd type="none" w="med" len="med"/>
                    </a:lnT>
                    <a:lnB>
                      <a:noFill/>
                    </a:lnB>
                  </a:tcPr>
                </a:tc>
                <a:tc>
                  <a:txBody>
                    <a:bodyPr/>
                    <a:lstStyle/>
                    <a:p>
                      <a:pPr algn="ctr" fontAlgn="b"/>
                      <a:r>
                        <a:rPr lang="en-AU" sz="1000" b="0" i="0" u="none" strike="noStrike" dirty="0">
                          <a:solidFill>
                            <a:srgbClr val="000000"/>
                          </a:solidFill>
                          <a:effectLst/>
                          <a:latin typeface="Open Sans Light" panose="020B0306030504020204" pitchFamily="34" charset="0"/>
                        </a:rPr>
                        <a:t>less</a:t>
                      </a:r>
                    </a:p>
                  </a:txBody>
                  <a:tcPr marL="9525" marR="9525" marT="9525" marB="0" anchor="b">
                    <a:lnL>
                      <a:noFill/>
                    </a:lnL>
                    <a:lnR>
                      <a:noFill/>
                    </a:lnR>
                    <a:lnT w="25400" cap="flat" cmpd="dbl" algn="ctr">
                      <a:solidFill>
                        <a:srgbClr val="1F4E78"/>
                      </a:solidFill>
                      <a:prstDash val="solid"/>
                      <a:round/>
                      <a:headEnd type="none" w="med" len="med"/>
                      <a:tailEnd type="none" w="med" len="med"/>
                    </a:lnT>
                    <a:lnB>
                      <a:noFill/>
                    </a:lnB>
                  </a:tcPr>
                </a:tc>
                <a:extLst>
                  <a:ext uri="{0D108BD9-81ED-4DB2-BD59-A6C34878D82A}">
                    <a16:rowId xmlns:a16="http://schemas.microsoft.com/office/drawing/2014/main" val="10008"/>
                  </a:ext>
                </a:extLst>
              </a:tr>
              <a:tr h="216415">
                <a:tc>
                  <a:txBody>
                    <a:bodyPr/>
                    <a:lstStyle/>
                    <a:p>
                      <a:pPr algn="ctr" fontAlgn="b"/>
                      <a:r>
                        <a:rPr lang="en-AU" sz="1600" b="0" i="0" u="none" strike="noStrike" dirty="0">
                          <a:solidFill>
                            <a:srgbClr val="000000"/>
                          </a:solidFill>
                          <a:effectLst/>
                          <a:latin typeface="Open Sans Light" panose="020B0306030504020204" pitchFamily="34" charset="0"/>
                        </a:rPr>
                        <a:t>Capital Costs</a:t>
                      </a:r>
                    </a:p>
                  </a:txBody>
                  <a:tcPr marL="9525" marR="9525" marT="9525" marB="0" anchor="b">
                    <a:lnL>
                      <a:noFill/>
                    </a:lnL>
                    <a:lnR>
                      <a:noFill/>
                    </a:lnR>
                    <a:lnT>
                      <a:noFill/>
                    </a:lnT>
                    <a:lnB w="6350" cap="flat" cmpd="sng" algn="ctr">
                      <a:solidFill>
                        <a:srgbClr val="1F4E78"/>
                      </a:solidFill>
                      <a:prstDash val="solid"/>
                      <a:round/>
                      <a:headEnd type="none" w="med" len="med"/>
                      <a:tailEnd type="none" w="med" len="med"/>
                    </a:lnB>
                  </a:tcPr>
                </a:tc>
                <a:tc>
                  <a:txBody>
                    <a:bodyPr/>
                    <a:lstStyle/>
                    <a:p>
                      <a:pPr algn="ctr" fontAlgn="b"/>
                      <a:r>
                        <a:rPr lang="en-AU" sz="1600" b="0" i="0" u="none" strike="noStrike" dirty="0">
                          <a:solidFill>
                            <a:srgbClr val="000000"/>
                          </a:solidFill>
                          <a:effectLst/>
                          <a:latin typeface="Open Sans Light" panose="020B0306030504020204" pitchFamily="34" charset="0"/>
                        </a:rPr>
                        <a:t>Interest</a:t>
                      </a:r>
                    </a:p>
                  </a:txBody>
                  <a:tcPr marL="9525" marR="9525" marT="9525" marB="0" anchor="b">
                    <a:lnL>
                      <a:noFill/>
                    </a:lnL>
                    <a:lnR>
                      <a:noFill/>
                    </a:lnR>
                    <a:lnT>
                      <a:noFill/>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val="10009"/>
                  </a:ext>
                </a:extLst>
              </a:tr>
              <a:tr h="216415">
                <a:tc>
                  <a:txBody>
                    <a:bodyPr/>
                    <a:lstStyle/>
                    <a:p>
                      <a:pPr algn="ctr" fontAlgn="b"/>
                      <a:r>
                        <a:rPr lang="en-AU" sz="1600" b="1" i="0" u="none" strike="noStrike" dirty="0">
                          <a:solidFill>
                            <a:srgbClr val="000000"/>
                          </a:solidFill>
                          <a:effectLst/>
                          <a:latin typeface="Open Sans Light" panose="020B0306030504020204" pitchFamily="34" charset="0"/>
                        </a:rPr>
                        <a:t>Net Surplus</a:t>
                      </a:r>
                    </a:p>
                  </a:txBody>
                  <a:tcPr marL="9525" marR="9525" marT="9525" marB="0" anchor="b">
                    <a:lnL>
                      <a:noFill/>
                    </a:lnL>
                    <a:lnR>
                      <a:noFill/>
                    </a:lnR>
                    <a:lnT w="6350" cap="flat" cmpd="sng" algn="ctr">
                      <a:solidFill>
                        <a:srgbClr val="1F4E78"/>
                      </a:solidFill>
                      <a:prstDash val="solid"/>
                      <a:round/>
                      <a:headEnd type="none" w="med" len="med"/>
                      <a:tailEnd type="none" w="med" len="med"/>
                    </a:lnT>
                    <a:lnB w="25400" cap="flat" cmpd="dbl" algn="ctr">
                      <a:solidFill>
                        <a:srgbClr val="1F4E78"/>
                      </a:solidFill>
                      <a:prstDash val="solid"/>
                      <a:round/>
                      <a:headEnd type="none" w="med" len="med"/>
                      <a:tailEnd type="none" w="med" len="med"/>
                    </a:lnB>
                  </a:tcPr>
                </a:tc>
                <a:tc>
                  <a:txBody>
                    <a:bodyPr/>
                    <a:lstStyle/>
                    <a:p>
                      <a:pPr algn="ctr" fontAlgn="b"/>
                      <a:r>
                        <a:rPr lang="en-AU" sz="1600" b="1" i="0" u="none" strike="noStrike" dirty="0">
                          <a:solidFill>
                            <a:srgbClr val="000000"/>
                          </a:solidFill>
                          <a:effectLst/>
                          <a:latin typeface="Open Sans Light" panose="020B0306030504020204" pitchFamily="34" charset="0"/>
                        </a:rPr>
                        <a:t>Net Profit before Tax</a:t>
                      </a:r>
                    </a:p>
                  </a:txBody>
                  <a:tcPr marL="9525" marR="9525" marT="9525" marB="0" anchor="b">
                    <a:lnL>
                      <a:noFill/>
                    </a:lnL>
                    <a:lnR>
                      <a:noFill/>
                    </a:lnR>
                    <a:lnT w="6350" cap="flat" cmpd="sng" algn="ctr">
                      <a:solidFill>
                        <a:srgbClr val="1F4E78"/>
                      </a:solidFill>
                      <a:prstDash val="solid"/>
                      <a:round/>
                      <a:headEnd type="none" w="med" len="med"/>
                      <a:tailEnd type="none" w="med" len="med"/>
                    </a:lnT>
                    <a:lnB w="25400" cap="flat" cmpd="dbl" algn="ctr">
                      <a:solidFill>
                        <a:srgbClr val="1F4E78"/>
                      </a:solidFill>
                      <a:prstDash val="solid"/>
                      <a:round/>
                      <a:headEnd type="none" w="med" len="med"/>
                      <a:tailEnd type="none" w="med" len="med"/>
                    </a:lnB>
                  </a:tcPr>
                </a:tc>
                <a:extLst>
                  <a:ext uri="{0D108BD9-81ED-4DB2-BD59-A6C34878D82A}">
                    <a16:rowId xmlns:a16="http://schemas.microsoft.com/office/drawing/2014/main" val="10010"/>
                  </a:ext>
                </a:extLst>
              </a:tr>
              <a:tr h="216415">
                <a:tc>
                  <a:txBody>
                    <a:bodyPr/>
                    <a:lstStyle/>
                    <a:p>
                      <a:pPr algn="ctr" fontAlgn="b"/>
                      <a:endParaRPr lang="en-AU" sz="1000" b="0" i="0" u="none" strike="noStrike" dirty="0">
                        <a:solidFill>
                          <a:srgbClr val="000000"/>
                        </a:solidFill>
                        <a:effectLst/>
                        <a:latin typeface="Open Sans Light" panose="020B0306030504020204" pitchFamily="34" charset="0"/>
                      </a:endParaRPr>
                    </a:p>
                  </a:txBody>
                  <a:tcPr marL="9525" marR="9525" marT="9525" marB="0" anchor="b">
                    <a:lnL>
                      <a:noFill/>
                    </a:lnL>
                    <a:lnR>
                      <a:noFill/>
                    </a:lnR>
                    <a:lnT w="25400" cap="flat" cmpd="dbl" algn="ctr">
                      <a:solidFill>
                        <a:srgbClr val="1F4E78"/>
                      </a:solidFill>
                      <a:prstDash val="solid"/>
                      <a:round/>
                      <a:headEnd type="none" w="med" len="med"/>
                      <a:tailEnd type="none" w="med" len="med"/>
                    </a:lnT>
                    <a:lnB>
                      <a:noFill/>
                    </a:lnB>
                  </a:tcPr>
                </a:tc>
                <a:tc>
                  <a:txBody>
                    <a:bodyPr/>
                    <a:lstStyle/>
                    <a:p>
                      <a:pPr algn="ctr" fontAlgn="b"/>
                      <a:r>
                        <a:rPr lang="en-AU" sz="1000" b="0" i="0" u="none" strike="noStrike" dirty="0">
                          <a:solidFill>
                            <a:srgbClr val="000000"/>
                          </a:solidFill>
                          <a:effectLst/>
                          <a:latin typeface="Open Sans Light" panose="020B0306030504020204" pitchFamily="34" charset="0"/>
                        </a:rPr>
                        <a:t>less</a:t>
                      </a:r>
                    </a:p>
                  </a:txBody>
                  <a:tcPr marL="9525" marR="9525" marT="9525" marB="0" anchor="b">
                    <a:lnL>
                      <a:noFill/>
                    </a:lnL>
                    <a:lnR>
                      <a:noFill/>
                    </a:lnR>
                    <a:lnT w="25400" cap="flat" cmpd="dbl" algn="ctr">
                      <a:solidFill>
                        <a:srgbClr val="1F4E78"/>
                      </a:solidFill>
                      <a:prstDash val="solid"/>
                      <a:round/>
                      <a:headEnd type="none" w="med" len="med"/>
                      <a:tailEnd type="none" w="med" len="med"/>
                    </a:lnT>
                    <a:lnB>
                      <a:noFill/>
                    </a:lnB>
                  </a:tcPr>
                </a:tc>
                <a:extLst>
                  <a:ext uri="{0D108BD9-81ED-4DB2-BD59-A6C34878D82A}">
                    <a16:rowId xmlns:a16="http://schemas.microsoft.com/office/drawing/2014/main" val="10011"/>
                  </a:ext>
                </a:extLst>
              </a:tr>
              <a:tr h="216415">
                <a:tc>
                  <a:txBody>
                    <a:bodyPr/>
                    <a:lstStyle/>
                    <a:p>
                      <a:pPr algn="ctr" fontAlgn="b"/>
                      <a:endParaRPr lang="en-AU" sz="1600" b="0" i="0" u="none" strike="noStrike" dirty="0">
                        <a:solidFill>
                          <a:srgbClr val="000000"/>
                        </a:solidFill>
                        <a:effectLst/>
                        <a:latin typeface="Open Sans Light" panose="020B0306030504020204" pitchFamily="34" charset="0"/>
                      </a:endParaRPr>
                    </a:p>
                  </a:txBody>
                  <a:tcPr marL="9525" marR="9525" marT="9525" marB="0" anchor="b">
                    <a:lnL>
                      <a:noFill/>
                    </a:lnL>
                    <a:lnR>
                      <a:noFill/>
                    </a:lnR>
                    <a:lnT>
                      <a:noFill/>
                    </a:lnT>
                    <a:lnB w="6350" cap="flat" cmpd="sng" algn="ctr">
                      <a:solidFill>
                        <a:srgbClr val="1F4E78"/>
                      </a:solidFill>
                      <a:prstDash val="solid"/>
                      <a:round/>
                      <a:headEnd type="none" w="med" len="med"/>
                      <a:tailEnd type="none" w="med" len="med"/>
                    </a:lnB>
                  </a:tcPr>
                </a:tc>
                <a:tc>
                  <a:txBody>
                    <a:bodyPr/>
                    <a:lstStyle/>
                    <a:p>
                      <a:pPr algn="ctr" fontAlgn="b"/>
                      <a:r>
                        <a:rPr lang="en-AU" sz="1600" b="0" i="0" u="none" strike="noStrike" dirty="0">
                          <a:solidFill>
                            <a:srgbClr val="000000"/>
                          </a:solidFill>
                          <a:effectLst/>
                          <a:latin typeface="Open Sans Light" panose="020B0306030504020204" pitchFamily="34" charset="0"/>
                        </a:rPr>
                        <a:t>Capital Costs</a:t>
                      </a:r>
                    </a:p>
                  </a:txBody>
                  <a:tcPr marL="9525" marR="9525" marT="9525" marB="0" anchor="b">
                    <a:lnL>
                      <a:noFill/>
                    </a:lnL>
                    <a:lnR>
                      <a:noFill/>
                    </a:lnR>
                    <a:lnT>
                      <a:noFill/>
                    </a:lnT>
                    <a:lnB w="6350" cap="flat" cmpd="sng" algn="ctr">
                      <a:solidFill>
                        <a:srgbClr val="1F4E78"/>
                      </a:solidFill>
                      <a:prstDash val="solid"/>
                      <a:round/>
                      <a:headEnd type="none" w="med" len="med"/>
                      <a:tailEnd type="none" w="med" len="med"/>
                    </a:lnB>
                  </a:tcPr>
                </a:tc>
                <a:extLst>
                  <a:ext uri="{0D108BD9-81ED-4DB2-BD59-A6C34878D82A}">
                    <a16:rowId xmlns:a16="http://schemas.microsoft.com/office/drawing/2014/main" val="10012"/>
                  </a:ext>
                </a:extLst>
              </a:tr>
              <a:tr h="216415">
                <a:tc>
                  <a:txBody>
                    <a:bodyPr/>
                    <a:lstStyle/>
                    <a:p>
                      <a:pPr algn="ctr" fontAlgn="b"/>
                      <a:r>
                        <a:rPr lang="en-AU" sz="1600" b="0" i="0" u="none" strike="noStrike" dirty="0">
                          <a:solidFill>
                            <a:srgbClr val="000000"/>
                          </a:solidFill>
                          <a:effectLst/>
                          <a:latin typeface="Open Sans Light" panose="020B0306030504020204" pitchFamily="34" charset="0"/>
                        </a:rPr>
                        <a:t> </a:t>
                      </a:r>
                    </a:p>
                  </a:txBody>
                  <a:tcPr marL="9525" marR="9525" marT="9525" marB="0" anchor="b">
                    <a:lnL>
                      <a:noFill/>
                    </a:lnL>
                    <a:lnR>
                      <a:noFill/>
                    </a:lnR>
                    <a:lnT w="6350" cap="flat" cmpd="sng" algn="ctr">
                      <a:solidFill>
                        <a:srgbClr val="1F4E78"/>
                      </a:solidFill>
                      <a:prstDash val="solid"/>
                      <a:round/>
                      <a:headEnd type="none" w="med" len="med"/>
                      <a:tailEnd type="none" w="med" len="med"/>
                    </a:lnT>
                    <a:lnB w="25400" cap="flat" cmpd="dbl" algn="ctr">
                      <a:solidFill>
                        <a:srgbClr val="1F4E78"/>
                      </a:solidFill>
                      <a:prstDash val="solid"/>
                      <a:round/>
                      <a:headEnd type="none" w="med" len="med"/>
                      <a:tailEnd type="none" w="med" len="med"/>
                    </a:lnB>
                  </a:tcPr>
                </a:tc>
                <a:tc>
                  <a:txBody>
                    <a:bodyPr/>
                    <a:lstStyle/>
                    <a:p>
                      <a:pPr algn="ctr" fontAlgn="b"/>
                      <a:r>
                        <a:rPr lang="en-AU" sz="1600" b="1" i="0" u="none" strike="noStrike" dirty="0">
                          <a:solidFill>
                            <a:srgbClr val="000000"/>
                          </a:solidFill>
                          <a:effectLst/>
                          <a:latin typeface="Open Sans Light" panose="020B0306030504020204" pitchFamily="34" charset="0"/>
                        </a:rPr>
                        <a:t>Net Profit </a:t>
                      </a:r>
                    </a:p>
                  </a:txBody>
                  <a:tcPr marL="9525" marR="9525" marT="9525" marB="0" anchor="b">
                    <a:lnL>
                      <a:noFill/>
                    </a:lnL>
                    <a:lnR>
                      <a:noFill/>
                    </a:lnR>
                    <a:lnT w="6350" cap="flat" cmpd="sng" algn="ctr">
                      <a:solidFill>
                        <a:srgbClr val="1F4E78"/>
                      </a:solidFill>
                      <a:prstDash val="solid"/>
                      <a:round/>
                      <a:headEnd type="none" w="med" len="med"/>
                      <a:tailEnd type="none" w="med" len="med"/>
                    </a:lnT>
                    <a:lnB w="25400" cap="flat" cmpd="dbl" algn="ctr">
                      <a:solidFill>
                        <a:srgbClr val="1F4E78"/>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2477009304"/>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C85CEE54-7C4F-444D-87ED-2D667A4EAAC3}" vid="{7B200BA3-7FC3-4B6E-9563-E6891DB6F6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291747C9996B41BFF90D55BA191901" ma:contentTypeVersion="13" ma:contentTypeDescription="Create a new document." ma:contentTypeScope="" ma:versionID="84b8a51c6af4d90fe7221247e798bad8">
  <xsd:schema xmlns:xsd="http://www.w3.org/2001/XMLSchema" xmlns:xs="http://www.w3.org/2001/XMLSchema" xmlns:p="http://schemas.microsoft.com/office/2006/metadata/properties" xmlns:ns2="105d461a-305d-4b72-9815-d3cc31b9783b" xmlns:ns3="920ec45e-032d-491c-b9d0-dd88a68b669f" targetNamespace="http://schemas.microsoft.com/office/2006/metadata/properties" ma:root="true" ma:fieldsID="2d184bf19798293aca95531d2adacb22" ns2:_="" ns3:_="">
    <xsd:import namespace="105d461a-305d-4b72-9815-d3cc31b9783b"/>
    <xsd:import namespace="920ec45e-032d-491c-b9d0-dd88a68b669f"/>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5d461a-305d-4b72-9815-d3cc31b978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368e452-4fa8-46de-abc3-05fbe679722c" ma:termSetId="09814cd3-568e-fe90-9814-8d621ff8fb84" ma:anchorId="fba54fb3-c3e1-fe81-a776-ca4b69148c4d" ma:open="true" ma:isKeyword="false">
      <xsd:complexType>
        <xsd:sequence>
          <xsd:element ref="pc:Terms" minOccurs="0" maxOccurs="1"/>
        </xsd:sequence>
      </xsd:complexType>
    </xsd:element>
    <xsd:element name="MediaServiceLocation" ma:index="19" nillable="true" ma:displayName="Location" ma:description="" ma:indexed="true" ma:internalName="MediaServiceLocation"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20ec45e-032d-491c-b9d0-dd88a68b669f"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8a37a7f3-2d5e-4bf2-983b-b231976e9fdb}" ma:internalName="TaxCatchAll" ma:showField="CatchAllData" ma:web="920ec45e-032d-491c-b9d0-dd88a68b669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05d461a-305d-4b72-9815-d3cc31b9783b">
      <Terms xmlns="http://schemas.microsoft.com/office/infopath/2007/PartnerControls"/>
    </lcf76f155ced4ddcb4097134ff3c332f>
    <TaxCatchAll xmlns="920ec45e-032d-491c-b9d0-dd88a68b669f" xsi:nil="true"/>
  </documentManagement>
</p:properties>
</file>

<file path=customXml/itemProps1.xml><?xml version="1.0" encoding="utf-8"?>
<ds:datastoreItem xmlns:ds="http://schemas.openxmlformats.org/officeDocument/2006/customXml" ds:itemID="{8ADC247C-B7FC-4441-AB26-891EBDE20ED2}"/>
</file>

<file path=customXml/itemProps2.xml><?xml version="1.0" encoding="utf-8"?>
<ds:datastoreItem xmlns:ds="http://schemas.openxmlformats.org/officeDocument/2006/customXml" ds:itemID="{BC3E95B0-8EB2-4D05-847D-0669D7CE5B98}"/>
</file>

<file path=customXml/itemProps3.xml><?xml version="1.0" encoding="utf-8"?>
<ds:datastoreItem xmlns:ds="http://schemas.openxmlformats.org/officeDocument/2006/customXml" ds:itemID="{92794B35-0835-4622-AF40-C201BCB6729F}"/>
</file>

<file path=docProps/app.xml><?xml version="1.0" encoding="utf-8"?>
<Properties xmlns="http://schemas.openxmlformats.org/officeDocument/2006/extended-properties" xmlns:vt="http://schemas.openxmlformats.org/officeDocument/2006/docPropsVTypes">
  <TotalTime>18</TotalTime>
  <Words>3378</Words>
  <Application>Microsoft Office PowerPoint</Application>
  <PresentationFormat>Widescreen</PresentationFormat>
  <Paragraphs>639</Paragraphs>
  <Slides>42</Slides>
  <Notes>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0" baseType="lpstr">
      <vt:lpstr>Arial</vt:lpstr>
      <vt:lpstr>Calibri</vt:lpstr>
      <vt:lpstr>Courier New</vt:lpstr>
      <vt:lpstr>Open Sans</vt:lpstr>
      <vt:lpstr>Open Sans Light</vt:lpstr>
      <vt:lpstr>Times New Roman</vt:lpstr>
      <vt:lpstr>1_Office Theme</vt:lpstr>
      <vt:lpstr>Worksheet</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lpstr>Business Economics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Industry Overview</dc:title>
  <dc:creator>Gary Gabbitas</dc:creator>
  <cp:lastModifiedBy>Gary Gabbitas</cp:lastModifiedBy>
  <cp:revision>6</cp:revision>
  <dcterms:created xsi:type="dcterms:W3CDTF">2018-04-10T01:07:22Z</dcterms:created>
  <dcterms:modified xsi:type="dcterms:W3CDTF">2018-04-10T01:26:06Z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0x0101003C291747C9996B41BFF90D55BA191901</vt:lpwstr>
  </property>
</Properties>
</file>