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7FCD8-CCDB-40CC-A519-F46DF4BE11DE}" type="datetimeFigureOut">
              <a:rPr lang="en-AU" smtClean="0"/>
              <a:t>10/04/2018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FE7357-64B0-4F64-8B0D-B17F2A35B2A7}" type="slidenum">
              <a:rPr lang="en-AU" smtClean="0"/>
              <a:t>‹#›</a:t>
            </a:fld>
            <a:endParaRPr lang="en-AU"/>
          </a:p>
        </p:txBody>
      </p:sp>
    </p:spTree>
    <p:extLst>
      <p:ext uri="{BB962C8B-B14F-4D97-AF65-F5344CB8AC3E}">
        <p14:creationId xmlns:p14="http://schemas.microsoft.com/office/powerpoint/2010/main" val="911804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s://goo.gl/P2wfM9" TargetMode="External"/><Relationship Id="rId3" Type="http://schemas.openxmlformats.org/officeDocument/2006/relationships/hyperlink" Target="http://www.iba.gov.au/business/finance/" TargetMode="External"/><Relationship Id="rId7" Type="http://schemas.openxmlformats.org/officeDocument/2006/relationships/hyperlink" Target="http://www.ilc.gov.au/Home/Partner-With-Us"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www.pmc.gov.au/" TargetMode="External"/><Relationship Id="rId5" Type="http://schemas.openxmlformats.org/officeDocument/2006/relationships/hyperlink" Target="http://www.indigenous.gov.au/" TargetMode="External"/><Relationship Id="rId4" Type="http://schemas.openxmlformats.org/officeDocument/2006/relationships/hyperlink" Target="sefa.com.au/"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asx.com.au/prices/asx-benchmark-rates.htm"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solidFill>
                  <a:srgbClr val="002060"/>
                </a:solidFill>
              </a:rPr>
              <a:t>Banks</a:t>
            </a:r>
          </a:p>
          <a:p>
            <a:pPr marL="170558" indent="-170558">
              <a:buFont typeface="Arial" panose="020B0604020202020204" pitchFamily="34" charset="0"/>
              <a:buChar char="•"/>
            </a:pPr>
            <a:r>
              <a:rPr lang="en-AU" dirty="0">
                <a:solidFill>
                  <a:srgbClr val="002060"/>
                </a:solidFill>
              </a:rPr>
              <a:t>Banks – traditional</a:t>
            </a:r>
            <a:r>
              <a:rPr lang="en-AU" dirty="0"/>
              <a:t>. This refers to the likes of the big 4 – NAB, Westpac, CBA and ANZ. Each of these lenders has a dedicated agribusiness arm.</a:t>
            </a:r>
          </a:p>
          <a:p>
            <a:pPr marL="170558" indent="-170558">
              <a:buFont typeface="Arial" panose="020B0604020202020204" pitchFamily="34" charset="0"/>
              <a:buChar char="•"/>
            </a:pPr>
            <a:r>
              <a:rPr lang="en-AU" dirty="0">
                <a:solidFill>
                  <a:srgbClr val="002060"/>
                </a:solidFill>
              </a:rPr>
              <a:t>Banks – non traditional</a:t>
            </a:r>
            <a:r>
              <a:rPr lang="en-AU" dirty="0"/>
              <a:t>. There are several banks that cater specifically to indigenous businesses. These include Indigenous Business Australia (IBA) - </a:t>
            </a:r>
            <a:r>
              <a:rPr lang="en-AU" dirty="0">
                <a:hlinkClick r:id="rId3"/>
              </a:rPr>
              <a:t>http://www.iba.gov.au/business/finance/</a:t>
            </a:r>
            <a:r>
              <a:rPr lang="en-AU" dirty="0"/>
              <a:t>, and Social Enterprise Finance Australia (SEFA) - </a:t>
            </a:r>
            <a:r>
              <a:rPr lang="en-AU" dirty="0">
                <a:hlinkClick r:id="rId4"/>
              </a:rPr>
              <a:t>sefa.com.au/</a:t>
            </a:r>
            <a:r>
              <a:rPr lang="en-AU" dirty="0"/>
              <a:t>. This lenders typically have different lending criteria to the big 4 and make it easier for start-up indigenous businesses to source funding.</a:t>
            </a:r>
          </a:p>
          <a:p>
            <a:pPr marL="170558" indent="-170558">
              <a:buFont typeface="Arial" panose="020B0604020202020204" pitchFamily="34" charset="0"/>
              <a:buChar char="•"/>
            </a:pPr>
            <a:endParaRPr lang="en-AU" dirty="0"/>
          </a:p>
          <a:p>
            <a:r>
              <a:rPr lang="en-AU" b="1" dirty="0"/>
              <a:t>Non Banks Options</a:t>
            </a:r>
          </a:p>
          <a:p>
            <a:pPr marL="170558" indent="-170558">
              <a:buFont typeface="Arial" panose="020B0604020202020204" pitchFamily="34" charset="0"/>
              <a:buChar char="•"/>
            </a:pPr>
            <a:r>
              <a:rPr lang="en-AU" dirty="0">
                <a:solidFill>
                  <a:srgbClr val="002060"/>
                </a:solidFill>
              </a:rPr>
              <a:t>Banks – specialised agribusiness lenders</a:t>
            </a:r>
            <a:r>
              <a:rPr lang="en-AU" dirty="0"/>
              <a:t>. The most notable example of this type of lender is Rabobank. They only lend to primary production businesses so they have good knowledge about farming.</a:t>
            </a:r>
          </a:p>
          <a:p>
            <a:pPr marL="170558" indent="-170558" defTabSz="909645">
              <a:buFont typeface="Arial" panose="020B0604020202020204" pitchFamily="34" charset="0"/>
              <a:buChar char="•"/>
            </a:pPr>
            <a:r>
              <a:rPr lang="en-AU" dirty="0"/>
              <a:t>Non-bank lenders. This includes all the second and third tier lenders such as community banks and building societies. Their lending structures are similar to traditional banks but their knowledge about agriculture is usually very limited.</a:t>
            </a:r>
          </a:p>
          <a:p>
            <a:pPr marL="170558" indent="-170558" defTabSz="909645">
              <a:buFont typeface="Arial" panose="020B0604020202020204" pitchFamily="34" charset="0"/>
              <a:buChar char="•"/>
            </a:pPr>
            <a:r>
              <a:rPr lang="en-AU" dirty="0"/>
              <a:t>Equity partner. Equity partners are business or individuals that contribute capital to your business for a return. The return is usually an interest payment or an incremental increase in ownership. They can either be silent (not participating in the business decisions) or active. Only recommended for experienced business operators.</a:t>
            </a:r>
          </a:p>
          <a:p>
            <a:pPr marL="170558" indent="-170558" defTabSz="909645">
              <a:buFont typeface="Arial" panose="020B0604020202020204" pitchFamily="34" charset="0"/>
              <a:buChar char="•"/>
            </a:pPr>
            <a:r>
              <a:rPr lang="en-AU" dirty="0"/>
              <a:t>Joint ventures (JVs). JVs involve two complimentary business joining together as a single business. The separate businesses will have complimentary assets or skills that can perform better operating together. This can be a very effective model for indigenous communities that own land but need the expertise and funding to bring it into production.</a:t>
            </a:r>
          </a:p>
          <a:p>
            <a:pPr marL="170558" indent="-170558" defTabSz="909645">
              <a:buFont typeface="Arial" panose="020B0604020202020204" pitchFamily="34" charset="0"/>
              <a:buChar char="•"/>
            </a:pPr>
            <a:endParaRPr lang="en-AU" dirty="0"/>
          </a:p>
          <a:p>
            <a:pPr defTabSz="909645"/>
            <a:r>
              <a:rPr lang="en-AU" b="1" dirty="0"/>
              <a:t>Grants</a:t>
            </a:r>
          </a:p>
          <a:p>
            <a:pPr marL="170558" indent="-170558" defTabSz="909645">
              <a:buFont typeface="Arial" panose="020B0604020202020204" pitchFamily="34" charset="0"/>
              <a:buChar char="•"/>
            </a:pPr>
            <a:r>
              <a:rPr lang="en-AU" dirty="0"/>
              <a:t>Business grants can be a fantastic way to get your business off the ground. Grants come and go with different government programs but its worth checking with the various Federal and State government agencies such as; </a:t>
            </a:r>
            <a:r>
              <a:rPr lang="en-AU" dirty="0">
                <a:hlinkClick r:id="rId5"/>
              </a:rPr>
              <a:t>www.indigenous.gov.au</a:t>
            </a:r>
            <a:r>
              <a:rPr lang="en-AU" dirty="0"/>
              <a:t>, </a:t>
            </a:r>
            <a:r>
              <a:rPr lang="en-AU" dirty="0">
                <a:hlinkClick r:id="rId6"/>
              </a:rPr>
              <a:t>www.pmc.gov.au</a:t>
            </a:r>
            <a:r>
              <a:rPr lang="en-AU" dirty="0"/>
              <a:t>. Government business grants are usually structured around providing business advice and sometimes capital for starting or growing a business.</a:t>
            </a:r>
          </a:p>
          <a:p>
            <a:pPr marL="170558" indent="-170558" defTabSz="909645">
              <a:buFont typeface="Arial" panose="020B0604020202020204" pitchFamily="34" charset="0"/>
              <a:buChar char="•"/>
            </a:pPr>
            <a:r>
              <a:rPr lang="en-AU" dirty="0"/>
              <a:t>Indigenous Land Corporation runs small and large project funding. This funding is targeted at land management and is particularly suitable for agricultural business - </a:t>
            </a:r>
            <a:r>
              <a:rPr lang="en-AU" dirty="0">
                <a:hlinkClick r:id="rId7"/>
              </a:rPr>
              <a:t>http://www.ilc.gov.au/Home/Partner-With-Us</a:t>
            </a:r>
            <a:r>
              <a:rPr lang="en-AU" dirty="0"/>
              <a:t>.</a:t>
            </a:r>
          </a:p>
          <a:p>
            <a:pPr marL="170558" indent="-170558" defTabSz="909645">
              <a:buFont typeface="Arial" panose="020B0604020202020204" pitchFamily="34" charset="0"/>
              <a:buChar char="•"/>
            </a:pPr>
            <a:r>
              <a:rPr lang="en-AU" dirty="0"/>
              <a:t>Banks, including Westpac and NAB have specialised grants to assist indigenous businesses.</a:t>
            </a:r>
          </a:p>
          <a:p>
            <a:pPr marL="170558" indent="-170558" defTabSz="909645">
              <a:buFont typeface="Arial" panose="020B0604020202020204" pitchFamily="34" charset="0"/>
              <a:buChar char="•"/>
            </a:pPr>
            <a:endParaRPr lang="en-AU" dirty="0"/>
          </a:p>
          <a:p>
            <a:pPr defTabSz="909645"/>
            <a:r>
              <a:rPr lang="en-AU" b="1" dirty="0"/>
              <a:t>Crowd Funding</a:t>
            </a:r>
          </a:p>
          <a:p>
            <a:pPr marL="170558" indent="-170558" defTabSz="909645">
              <a:buFont typeface="Arial" panose="020B0604020202020204" pitchFamily="34" charset="0"/>
              <a:buChar char="•"/>
            </a:pPr>
            <a:r>
              <a:rPr lang="en-AU" dirty="0"/>
              <a:t>This is a relatively recent innovation that involves the public donating funds to your business. To attract donations you need to have a good story to sell and need to be prepared to market your business and the story to the public. More information can be found here - </a:t>
            </a:r>
            <a:r>
              <a:rPr lang="en-AU" dirty="0">
                <a:hlinkClick r:id="rId8"/>
              </a:rPr>
              <a:t>https://goo.gl/P2wfM9</a:t>
            </a:r>
            <a:endParaRPr lang="en-AU" dirty="0"/>
          </a:p>
          <a:p>
            <a:pPr defTabSz="909645"/>
            <a:endParaRPr lang="en-AU" b="1" dirty="0"/>
          </a:p>
          <a:p>
            <a:pPr defTabSz="909645"/>
            <a:r>
              <a:rPr lang="en-AU" b="1" dirty="0"/>
              <a:t>Factional investment</a:t>
            </a:r>
          </a:p>
          <a:p>
            <a:pPr marL="170558" indent="-170558" defTabSz="909645">
              <a:buFont typeface="Arial" panose="020B0604020202020204" pitchFamily="34" charset="0"/>
              <a:buChar char="•"/>
            </a:pPr>
            <a:r>
              <a:rPr lang="en-AU" dirty="0"/>
              <a:t>Similar to buying shares in a company, fractional investment allows investors to buy small pieces of your business (units) and thereby freeing up cash for you to pay down debt or use elsewhere in the business. This funding source has limited application in indigenous agriculture due to either the land title issues or the scale of the properties in question.</a:t>
            </a:r>
          </a:p>
          <a:p>
            <a:pPr marL="170558" indent="-170558" defTabSz="909645">
              <a:buFont typeface="Arial" panose="020B0604020202020204" pitchFamily="34" charset="0"/>
              <a:buChar char="•"/>
            </a:pPr>
            <a:endParaRPr lang="en-AU" b="1" dirty="0"/>
          </a:p>
          <a:p>
            <a:pPr marL="170558" indent="-170558" defTabSz="909645">
              <a:buFont typeface="Arial" panose="020B0604020202020204" pitchFamily="34" charset="0"/>
              <a:buChar char="•"/>
            </a:pPr>
            <a:endParaRPr lang="en-AU" dirty="0"/>
          </a:p>
          <a:p>
            <a:pPr marL="170558" indent="-170558" defTabSz="909645">
              <a:buFont typeface="Arial" panose="020B0604020202020204" pitchFamily="34" charset="0"/>
              <a:buChar char="•"/>
            </a:pPr>
            <a:endParaRPr lang="en-AU" dirty="0"/>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5</a:t>
            </a:fld>
            <a:endParaRPr lang="en-AU" dirty="0"/>
          </a:p>
        </p:txBody>
      </p:sp>
    </p:spTree>
    <p:extLst>
      <p:ext uri="{BB962C8B-B14F-4D97-AF65-F5344CB8AC3E}">
        <p14:creationId xmlns:p14="http://schemas.microsoft.com/office/powerpoint/2010/main" val="1589146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558" indent="-170558" defTabSz="909645">
              <a:buFont typeface="Arial" panose="020B0604020202020204" pitchFamily="34" charset="0"/>
              <a:buChar char="•"/>
              <a:defRPr/>
            </a:pPr>
            <a:r>
              <a:rPr lang="en-AU" dirty="0"/>
              <a:t>Sometimes the answer to this question is obvious e.g. you want to buy a property and don’t have enough money. Other times its less obvious e.g. is it better to build a breeding herd by natural increase or should you hasten the process and buy more breeders? As usual the answer is it depends. We’ll look at this in more detail in the next section on </a:t>
            </a:r>
            <a:r>
              <a:rPr lang="en-AU" dirty="0">
                <a:solidFill>
                  <a:schemeClr val="accent1">
                    <a:lumMod val="50000"/>
                  </a:schemeClr>
                </a:solidFill>
              </a:rPr>
              <a:t>Investment Analysis</a:t>
            </a:r>
            <a:r>
              <a:rPr lang="en-AU" dirty="0"/>
              <a:t>.</a:t>
            </a:r>
          </a:p>
          <a:p>
            <a:pPr marL="170558" indent="-170558" defTabSz="909645">
              <a:buFont typeface="Arial" panose="020B0604020202020204" pitchFamily="34" charset="0"/>
              <a:buChar char="•"/>
              <a:defRPr/>
            </a:pPr>
            <a:endParaRPr lang="en-AU" dirty="0"/>
          </a:p>
          <a:p>
            <a:pPr marL="170558" indent="-170558" defTabSz="909645">
              <a:buFont typeface="Arial" panose="020B0604020202020204" pitchFamily="34" charset="0"/>
              <a:buChar char="•"/>
              <a:defRPr/>
            </a:pPr>
            <a:r>
              <a:rPr lang="en-AU" dirty="0"/>
              <a:t>Finance may be a good option for your business but it should not be the default option. Often capital or cash can be found in other ways e.g. sale of old equipment, unused land, or other assets. Cashflow shortage may be addressed by changing the timing of events or the type of enterprises run. It may be better to fund the business from cashflow rather than debt, particularly if the business has good cashflow. Dairies are a good example where cashflow is frequent whereas pastoral livestock business often have infrequent cashflow.</a:t>
            </a:r>
          </a:p>
          <a:p>
            <a:pPr lvl="1"/>
            <a:endParaRPr lang="en-AU" dirty="0"/>
          </a:p>
          <a:p>
            <a:pPr marL="170558" indent="-170558" defTabSz="909645">
              <a:buFont typeface="Arial" panose="020B0604020202020204" pitchFamily="34" charset="0"/>
              <a:buChar char="•"/>
              <a:defRPr/>
            </a:pPr>
            <a:endParaRPr lang="en-AU" dirty="0"/>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6</a:t>
            </a:fld>
            <a:endParaRPr lang="en-AU" dirty="0"/>
          </a:p>
        </p:txBody>
      </p:sp>
    </p:spTree>
    <p:extLst>
      <p:ext uri="{BB962C8B-B14F-4D97-AF65-F5344CB8AC3E}">
        <p14:creationId xmlns:p14="http://schemas.microsoft.com/office/powerpoint/2010/main" val="4174951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558" indent="-170558">
              <a:buFont typeface="Arial" panose="020B0604020202020204" pitchFamily="34" charset="0"/>
              <a:buChar char="•"/>
            </a:pPr>
            <a:r>
              <a:rPr lang="en-AU" dirty="0"/>
              <a:t>Modelling is simply preparing some cashflows with financing excluded and others with it included, and seeing what impacts (positive and negative) it has on the business. The models should cover at least three production years as the impacts of the financing can take years to appear e.g. buying breeding cattle. There is 9 months gestation then another 12-24 months before that progeny is sold.</a:t>
            </a:r>
          </a:p>
        </p:txBody>
      </p:sp>
      <p:sp>
        <p:nvSpPr>
          <p:cNvPr id="4" name="Slide Number Placeholder 3"/>
          <p:cNvSpPr>
            <a:spLocks noGrp="1"/>
          </p:cNvSpPr>
          <p:nvPr>
            <p:ph type="sldNum" sz="quarter" idx="10"/>
          </p:nvPr>
        </p:nvSpPr>
        <p:spPr/>
        <p:txBody>
          <a:bodyPr/>
          <a:lstStyle/>
          <a:p>
            <a:fld id="{D40FA9EE-5708-4072-9F93-EDCF06EDCDF2}" type="slidenum">
              <a:rPr lang="en-AU" smtClean="0"/>
              <a:t>7</a:t>
            </a:fld>
            <a:endParaRPr lang="en-AU" dirty="0"/>
          </a:p>
        </p:txBody>
      </p:sp>
    </p:spTree>
    <p:extLst>
      <p:ext uri="{BB962C8B-B14F-4D97-AF65-F5344CB8AC3E}">
        <p14:creationId xmlns:p14="http://schemas.microsoft.com/office/powerpoint/2010/main" val="189491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1117" indent="-341117" defTabSz="909645">
              <a:lnSpc>
                <a:spcPct val="90000"/>
              </a:lnSpc>
              <a:spcBef>
                <a:spcPts val="497"/>
              </a:spcBef>
              <a:buFont typeface="Arial" panose="020B0604020202020204" pitchFamily="34" charset="0"/>
              <a:buChar char="•"/>
              <a:defRPr/>
            </a:pPr>
            <a:r>
              <a:rPr lang="en-AU" sz="2000" dirty="0">
                <a:ea typeface="Open Sans" panose="020B0606030504020204" pitchFamily="34" charset="0"/>
                <a:cs typeface="Open Sans" panose="020B0606030504020204" pitchFamily="34" charset="0"/>
              </a:rPr>
              <a:t>The type of financing you need will be determined by whether you are borrowing to buy an asset or fund cashflow. Asset purchasing is usually done with term debt while cashflow funding is done with an overdraft or a combination of OD and other facilities.</a:t>
            </a:r>
          </a:p>
          <a:p>
            <a:pPr marL="341117" indent="-341117" defTabSz="909645">
              <a:lnSpc>
                <a:spcPct val="90000"/>
              </a:lnSpc>
              <a:spcBef>
                <a:spcPts val="497"/>
              </a:spcBef>
              <a:buFont typeface="Arial" panose="020B0604020202020204" pitchFamily="34" charset="0"/>
              <a:buChar char="•"/>
              <a:defRPr/>
            </a:pPr>
            <a:r>
              <a:rPr lang="en-AU" sz="2000" dirty="0">
                <a:ea typeface="Open Sans" panose="020B0606030504020204" pitchFamily="34" charset="0"/>
                <a:cs typeface="Open Sans" panose="020B0606030504020204" pitchFamily="34" charset="0"/>
              </a:rPr>
              <a:t>Finance is available in a wide range of different products but the most common in agriculture are interest only and principal and interest in both variable and fixed structures.</a:t>
            </a:r>
          </a:p>
          <a:p>
            <a:pPr marL="341117" indent="-341117" defTabSz="909645">
              <a:lnSpc>
                <a:spcPct val="90000"/>
              </a:lnSpc>
              <a:spcBef>
                <a:spcPts val="497"/>
              </a:spcBef>
              <a:buFont typeface="Arial" panose="020B0604020202020204" pitchFamily="34" charset="0"/>
              <a:buChar char="•"/>
              <a:defRPr/>
            </a:pPr>
            <a:r>
              <a:rPr lang="en-AU" sz="2000" dirty="0">
                <a:ea typeface="Open Sans" panose="020B0606030504020204" pitchFamily="34" charset="0"/>
                <a:cs typeface="Open Sans" panose="020B0606030504020204" pitchFamily="34" charset="0"/>
              </a:rPr>
              <a:t>Interest only means you agree to borrow a an amount for an agreed period (typically 10-15 years) and you only need to a make interest payments on the loan i.e. you don’t pay it off. At the end of the period you will be required to pay the amount back in full. Interest payments can be structured to suit your cashflow e.g. monthly, quarterly, half yearly or annually.</a:t>
            </a:r>
          </a:p>
          <a:p>
            <a:pPr marL="341117" indent="-341117" defTabSz="909645">
              <a:lnSpc>
                <a:spcPct val="90000"/>
              </a:lnSpc>
              <a:spcBef>
                <a:spcPts val="497"/>
              </a:spcBef>
              <a:buFont typeface="Arial" panose="020B0604020202020204" pitchFamily="34" charset="0"/>
              <a:buChar char="•"/>
              <a:defRPr/>
            </a:pPr>
            <a:r>
              <a:rPr lang="en-AU" sz="2000" dirty="0">
                <a:ea typeface="Open Sans" panose="020B0606030504020204" pitchFamily="34" charset="0"/>
                <a:cs typeface="Open Sans" panose="020B0606030504020204" pitchFamily="34" charset="0"/>
              </a:rPr>
              <a:t>Principal and interest loans require regular repayment for both interest and the principal amount. Like interest only loans the repayments can be structured to suit your cashflow.</a:t>
            </a:r>
          </a:p>
          <a:p>
            <a:pPr marL="341117" indent="-341117" defTabSz="909645">
              <a:lnSpc>
                <a:spcPct val="90000"/>
              </a:lnSpc>
              <a:spcBef>
                <a:spcPts val="497"/>
              </a:spcBef>
              <a:buFont typeface="Arial" panose="020B0604020202020204" pitchFamily="34" charset="0"/>
              <a:buChar char="•"/>
              <a:defRPr/>
            </a:pPr>
            <a:r>
              <a:rPr lang="en-AU" sz="2000" dirty="0">
                <a:ea typeface="Open Sans" panose="020B0606030504020204" pitchFamily="34" charset="0"/>
                <a:cs typeface="Open Sans" panose="020B0606030504020204" pitchFamily="34" charset="0"/>
              </a:rPr>
              <a:t>A third option is an interest only facility that has agreed lump sum repayments during the course of the loan. For example you may borrow $500,000 over 10 years but will be required to repay $50,000 in year 2, $100,000 in years 3 and 4 and $250,000 in year 5.</a:t>
            </a:r>
          </a:p>
          <a:p>
            <a:pPr marL="341117" indent="-341117" defTabSz="909645">
              <a:lnSpc>
                <a:spcPct val="90000"/>
              </a:lnSpc>
              <a:spcBef>
                <a:spcPts val="497"/>
              </a:spcBef>
              <a:buFont typeface="Arial" panose="020B0604020202020204" pitchFamily="34" charset="0"/>
              <a:buChar char="•"/>
              <a:defRPr/>
            </a:pPr>
            <a:r>
              <a:rPr lang="en-AU" sz="2000" dirty="0">
                <a:ea typeface="Open Sans" panose="020B0606030504020204" pitchFamily="34" charset="0"/>
                <a:cs typeface="Open Sans" panose="020B0606030504020204" pitchFamily="34" charset="0"/>
              </a:rPr>
              <a:t>Loans for equipment and livestock are usually done as </a:t>
            </a:r>
            <a:r>
              <a:rPr lang="en-AU" sz="2000" dirty="0">
                <a:solidFill>
                  <a:srgbClr val="5B9BD5">
                    <a:lumMod val="50000"/>
                  </a:srgbClr>
                </a:solidFill>
                <a:ea typeface="Open Sans" panose="020B0606030504020204" pitchFamily="34" charset="0"/>
                <a:cs typeface="Open Sans" panose="020B0606030504020204" pitchFamily="34" charset="0"/>
              </a:rPr>
              <a:t>chattel mortgages</a:t>
            </a:r>
            <a:r>
              <a:rPr lang="en-AU" sz="2000" dirty="0">
                <a:ea typeface="Open Sans" panose="020B0606030504020204" pitchFamily="34" charset="0"/>
                <a:cs typeface="Open Sans" panose="020B0606030504020204" pitchFamily="34" charset="0"/>
              </a:rPr>
              <a:t>. These are simply principal and interest loans with a term of five years or less (three and five years are common, seven is also possible in some circumstances).</a:t>
            </a:r>
          </a:p>
          <a:p>
            <a:pPr marL="341117" indent="-341117" defTabSz="909645">
              <a:lnSpc>
                <a:spcPct val="90000"/>
              </a:lnSpc>
              <a:spcBef>
                <a:spcPts val="497"/>
              </a:spcBef>
              <a:buFont typeface="Arial" panose="020B0604020202020204" pitchFamily="34" charset="0"/>
              <a:buChar char="•"/>
              <a:defRPr/>
            </a:pPr>
            <a:r>
              <a:rPr lang="en-AU" sz="2000" dirty="0">
                <a:ea typeface="Open Sans" panose="020B0606030504020204" pitchFamily="34" charset="0"/>
                <a:cs typeface="Open Sans" panose="020B0606030504020204" pitchFamily="34" charset="0"/>
              </a:rPr>
              <a:t>Leases are also an option for equipment and livestock. There is different tax treatment for leases so discuss with an accountant.</a:t>
            </a:r>
          </a:p>
          <a:p>
            <a:pPr marL="341117" indent="-341117" defTabSz="909645">
              <a:lnSpc>
                <a:spcPct val="90000"/>
              </a:lnSpc>
              <a:spcBef>
                <a:spcPts val="497"/>
              </a:spcBef>
              <a:buFont typeface="Arial" panose="020B0604020202020204" pitchFamily="34" charset="0"/>
              <a:buChar char="•"/>
              <a:defRPr/>
            </a:pPr>
            <a:r>
              <a:rPr lang="en-AU" sz="2000" dirty="0">
                <a:ea typeface="Open Sans" panose="020B0606030504020204" pitchFamily="34" charset="0"/>
                <a:cs typeface="Open Sans" panose="020B0606030504020204" pitchFamily="34" charset="0"/>
              </a:rPr>
              <a:t>There are some tips and tricks to ensuring you get the best deal with your business financing so make sure your seek professional advice before signing a loan contract.</a:t>
            </a:r>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12</a:t>
            </a:fld>
            <a:endParaRPr lang="en-AU" dirty="0"/>
          </a:p>
        </p:txBody>
      </p:sp>
    </p:spTree>
    <p:extLst>
      <p:ext uri="{BB962C8B-B14F-4D97-AF65-F5344CB8AC3E}">
        <p14:creationId xmlns:p14="http://schemas.microsoft.com/office/powerpoint/2010/main" val="2181988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1117" indent="-341117" defTabSz="909645">
              <a:lnSpc>
                <a:spcPct val="90000"/>
              </a:lnSpc>
              <a:spcBef>
                <a:spcPts val="497"/>
              </a:spcBef>
              <a:buFont typeface="Arial" panose="020B0604020202020204" pitchFamily="34" charset="0"/>
              <a:buChar char="•"/>
              <a:defRPr/>
            </a:pPr>
            <a:r>
              <a:rPr lang="en-AU" sz="1900" dirty="0">
                <a:ea typeface="Open Sans" panose="020B0606030504020204" pitchFamily="34" charset="0"/>
                <a:cs typeface="Open Sans" panose="020B0606030504020204" pitchFamily="34" charset="0"/>
              </a:rPr>
              <a:t>A guide to the lender’s cost of funds can be found in the Bank Bill Swap Rate (BBSW) which is published on the ASX website - </a:t>
            </a:r>
            <a:r>
              <a:rPr lang="en-AU" sz="1900" dirty="0">
                <a:ea typeface="Open Sans" panose="020B0606030504020204" pitchFamily="34" charset="0"/>
                <a:cs typeface="Open Sans" panose="020B0606030504020204" pitchFamily="34" charset="0"/>
                <a:hlinkClick r:id="rId3"/>
              </a:rPr>
              <a:t>http://www.asx.com.au/prices/asx-benchmark-rates.htm</a:t>
            </a:r>
            <a:endParaRPr lang="en-AU" sz="1900" dirty="0">
              <a:ea typeface="Open Sans" panose="020B0606030504020204" pitchFamily="34" charset="0"/>
              <a:cs typeface="Open Sans" panose="020B0606030504020204" pitchFamily="34" charset="0"/>
            </a:endParaRPr>
          </a:p>
          <a:p>
            <a:pPr marL="341117" indent="-341117" defTabSz="909645">
              <a:lnSpc>
                <a:spcPct val="90000"/>
              </a:lnSpc>
              <a:spcBef>
                <a:spcPts val="497"/>
              </a:spcBef>
              <a:buFont typeface="Arial" panose="020B0604020202020204" pitchFamily="34" charset="0"/>
              <a:buChar char="•"/>
              <a:defRPr/>
            </a:pPr>
            <a:r>
              <a:rPr lang="en-AU" sz="1900" dirty="0">
                <a:ea typeface="Open Sans" panose="020B0606030504020204" pitchFamily="34" charset="0"/>
                <a:cs typeface="Open Sans" panose="020B0606030504020204" pitchFamily="34" charset="0"/>
              </a:rPr>
              <a:t>As a customer you have control over the customer margin. This margin is driven by the risk you pose to the lender and this can be lowered by running a profitable business, providing more security, using professional advisers, having documented plans etc.</a:t>
            </a:r>
          </a:p>
          <a:p>
            <a:pPr marL="341117" indent="-341117" defTabSz="909645">
              <a:lnSpc>
                <a:spcPct val="90000"/>
              </a:lnSpc>
              <a:spcBef>
                <a:spcPts val="497"/>
              </a:spcBef>
              <a:buFont typeface="Arial" panose="020B0604020202020204" pitchFamily="34" charset="0"/>
              <a:buChar char="•"/>
              <a:defRPr/>
            </a:pPr>
            <a:r>
              <a:rPr lang="en-AU" sz="1900" dirty="0">
                <a:ea typeface="Open Sans" panose="020B0606030504020204" pitchFamily="34" charset="0"/>
                <a:cs typeface="Open Sans" panose="020B0606030504020204" pitchFamily="34" charset="0"/>
              </a:rPr>
              <a:t>Your margin is only fixed in fixed loans. In variable loans it should be reviewed annually, following completion of the year’ tax financials. A profitable year is a great opportunity to discuss the reduction of your margin with the lender.</a:t>
            </a:r>
          </a:p>
          <a:p>
            <a:endParaRPr lang="en-AU" dirty="0"/>
          </a:p>
        </p:txBody>
      </p:sp>
      <p:sp>
        <p:nvSpPr>
          <p:cNvPr id="4" name="Slide Number Placeholder 3"/>
          <p:cNvSpPr>
            <a:spLocks noGrp="1"/>
          </p:cNvSpPr>
          <p:nvPr>
            <p:ph type="sldNum" sz="quarter" idx="10"/>
          </p:nvPr>
        </p:nvSpPr>
        <p:spPr/>
        <p:txBody>
          <a:bodyPr/>
          <a:lstStyle/>
          <a:p>
            <a:fld id="{D40FA9EE-5708-4072-9F93-EDCF06EDCDF2}" type="slidenum">
              <a:rPr lang="en-AU" smtClean="0"/>
              <a:t>13</a:t>
            </a:fld>
            <a:endParaRPr lang="en-AU" dirty="0"/>
          </a:p>
        </p:txBody>
      </p:sp>
    </p:spTree>
    <p:extLst>
      <p:ext uri="{BB962C8B-B14F-4D97-AF65-F5344CB8AC3E}">
        <p14:creationId xmlns:p14="http://schemas.microsoft.com/office/powerpoint/2010/main" val="27521315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u="sng" baseline="0">
                <a:solidFill>
                  <a:schemeClr val="accent5">
                    <a:lumMod val="50000"/>
                  </a:schemeClr>
                </a:solidFill>
                <a:uFill>
                  <a:solidFill>
                    <a:srgbClr val="92D050"/>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5" name="Footer Placeholder 4"/>
          <p:cNvSpPr>
            <a:spLocks noGrp="1"/>
          </p:cNvSpPr>
          <p:nvPr>
            <p:ph type="ftr" sz="quarter" idx="11"/>
          </p:nvPr>
        </p:nvSpPr>
        <p:spPr>
          <a:xfrm>
            <a:off x="676422" y="6410374"/>
            <a:ext cx="4114800" cy="365125"/>
          </a:xfrm>
          <a:blipFill>
            <a:blip r:embed="rId2"/>
            <a:stretch>
              <a:fillRect/>
            </a:stretch>
          </a:blipFill>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55058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80B44AA7-D384-4CD4-B234-E4449B0B9321}"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750385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baseline="0">
                <a:solidFill>
                  <a:srgbClr val="002060"/>
                </a:solidFill>
                <a:latin typeface="Open Sans Light" panose="020B03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a:xfrm>
            <a:off x="838200" y="365125"/>
            <a:ext cx="7734300" cy="5811838"/>
          </a:xfrm>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4A995627-0F94-4466-892C-EEF3C12DADFD}"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559042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FontTx/>
              <a:buBlip>
                <a:blip r:embed="rId2"/>
              </a:buBlip>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1"/>
          </p:nvPr>
        </p:nvSpPr>
        <p:spPr>
          <a:xfrm>
            <a:off x="7239000" y="6333951"/>
            <a:ext cx="4114800" cy="365125"/>
          </a:xfrm>
          <a:blipFill>
            <a:blip r:embed="rId3"/>
            <a:stretch>
              <a:fillRect/>
            </a:stretch>
          </a:blipFill>
        </p:spPr>
        <p:txBody>
          <a:bodyPr/>
          <a:lstStyle/>
          <a:p>
            <a:endParaRPr lang="en-AU" dirty="0"/>
          </a:p>
        </p:txBody>
      </p:sp>
      <p:sp>
        <p:nvSpPr>
          <p:cNvPr id="6" name="Slide Number Placeholder 5"/>
          <p:cNvSpPr>
            <a:spLocks noGrp="1"/>
          </p:cNvSpPr>
          <p:nvPr>
            <p:ph type="sldNum" sz="quarter" idx="12"/>
          </p:nvPr>
        </p:nvSpPr>
        <p:spPr>
          <a:xfrm>
            <a:off x="838200" y="6333952"/>
            <a:ext cx="2743200" cy="365125"/>
          </a:xfrm>
        </p:spPr>
        <p:txBody>
          <a:bodyPr/>
          <a:lstStyle>
            <a:lvl1pPr algn="l">
              <a:defRPr/>
            </a:lvl1pPr>
          </a:lstStyle>
          <a:p>
            <a:fld id="{9407FF6F-ABF6-486E-AAC8-9E1D5B4A7407}" type="slidenum">
              <a:rPr lang="en-AU" smtClean="0"/>
              <a:pPr/>
              <a:t>‹#›</a:t>
            </a:fld>
            <a:endParaRPr lang="en-AU" dirty="0"/>
          </a:p>
        </p:txBody>
      </p:sp>
      <p:sp>
        <p:nvSpPr>
          <p:cNvPr id="4" name="Title 3"/>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82202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u="sng" baseline="0">
                <a:solidFill>
                  <a:schemeClr val="accent5">
                    <a:lumMod val="50000"/>
                  </a:schemeClr>
                </a:solidFill>
                <a:uFill>
                  <a:solidFill>
                    <a:schemeClr val="accent6"/>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8279830-C08B-49E4-9ED9-C6A14721B534}"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03223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sz="half" idx="1"/>
          </p:nvPr>
        </p:nvSpPr>
        <p:spPr>
          <a:xfrm>
            <a:off x="838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p:nvPr>
        </p:nvSpPr>
        <p:spPr>
          <a:xfrm>
            <a:off x="6172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p:cNvSpPr>
            <a:spLocks noGrp="1"/>
          </p:cNvSpPr>
          <p:nvPr>
            <p:ph type="dt" sz="half" idx="10"/>
          </p:nvPr>
        </p:nvSpPr>
        <p:spPr/>
        <p:txBody>
          <a:bodyPr/>
          <a:lstStyle/>
          <a:p>
            <a:fld id="{BBDA3410-71FE-47E9-A54B-559E22BD5E9F}"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106569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Date Placeholder 6"/>
          <p:cNvSpPr>
            <a:spLocks noGrp="1"/>
          </p:cNvSpPr>
          <p:nvPr>
            <p:ph type="dt" sz="half" idx="10"/>
          </p:nvPr>
        </p:nvSpPr>
        <p:spPr/>
        <p:txBody>
          <a:bodyPr/>
          <a:lstStyle/>
          <a:p>
            <a:fld id="{DCA96E6C-BF0B-43E6-B0B9-A3E490DE9F29}" type="datetime1">
              <a:rPr lang="en-AU" smtClean="0"/>
              <a:t>10/04/2018</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246050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Date Placeholder 2"/>
          <p:cNvSpPr>
            <a:spLocks noGrp="1"/>
          </p:cNvSpPr>
          <p:nvPr>
            <p:ph type="dt" sz="half" idx="10"/>
          </p:nvPr>
        </p:nvSpPr>
        <p:spPr/>
        <p:txBody>
          <a:bodyPr/>
          <a:lstStyle/>
          <a:p>
            <a:fld id="{7A61FB49-3382-4345-81AB-A3B876164FA4}" type="datetime1">
              <a:rPr lang="en-AU" smtClean="0"/>
              <a:t>10/04/2018</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005069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20AD87D1-5144-47C2-8B13-DA333F5E3698}" type="datetime1">
              <a:rPr lang="en-AU" smtClean="0"/>
              <a:pPr/>
              <a:t>10/04/2018</a:t>
            </a:fld>
            <a:endParaRPr lang="en-AU" dirty="0"/>
          </a:p>
        </p:txBody>
      </p:sp>
      <p:sp>
        <p:nvSpPr>
          <p:cNvPr id="3" name="Footer Placeholder 2"/>
          <p:cNvSpPr>
            <a:spLocks noGrp="1"/>
          </p:cNvSpPr>
          <p:nvPr>
            <p:ph type="ftr" sz="quarter" idx="11"/>
          </p:nvPr>
        </p:nvSpPr>
        <p:spPr/>
        <p:txBody>
          <a:bodyPr/>
          <a:lstStyle>
            <a:lvl1pPr>
              <a:defRPr>
                <a:solidFill>
                  <a:srgbClr val="002060"/>
                </a:solidFill>
                <a:latin typeface="Open Sans" panose="020B0606030504020204" pitchFamily="34" charset="0"/>
                <a:ea typeface="Open Sans" panose="020B0606030504020204" pitchFamily="34" charset="0"/>
                <a:cs typeface="Open Sans" panose="020B0606030504020204" pitchFamily="34" charset="0"/>
              </a:defRPr>
            </a:lvl1pPr>
          </a:lstStyle>
          <a:p>
            <a:endParaRPr lang="en-AU" dirty="0"/>
          </a:p>
        </p:txBody>
      </p:sp>
      <p:sp>
        <p:nvSpPr>
          <p:cNvPr id="4" name="Slide Number Placeholder 3"/>
          <p:cNvSpPr>
            <a:spLocks noGrp="1"/>
          </p:cNvSpPr>
          <p:nvPr>
            <p:ph type="sldNum" sz="quarter" idx="12"/>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9407FF6F-ABF6-486E-AAC8-9E1D5B4A7407}" type="slidenum">
              <a:rPr lang="en-AU" smtClean="0"/>
              <a:pPr/>
              <a:t>‹#›</a:t>
            </a:fld>
            <a:endParaRPr lang="en-AU" dirty="0"/>
          </a:p>
        </p:txBody>
      </p:sp>
    </p:spTree>
    <p:extLst>
      <p:ext uri="{BB962C8B-B14F-4D97-AF65-F5344CB8AC3E}">
        <p14:creationId xmlns:p14="http://schemas.microsoft.com/office/powerpoint/2010/main" val="2093246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idx="1"/>
          </p:nvPr>
        </p:nvSpPr>
        <p:spPr>
          <a:xfrm>
            <a:off x="5183188" y="987425"/>
            <a:ext cx="6172200" cy="4873625"/>
          </a:xfrm>
        </p:spPr>
        <p:txBody>
          <a:bodyPr/>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sz="28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sz="24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8AB11C5-7E3B-46D8-8F48-97B2F0B85080}"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57662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66602BE-13FE-4F79-B718-75A3BFFE3878}"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421246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304DA-8F2F-463C-9AB6-8E1B90B98798}" type="datetime1">
              <a:rPr lang="en-AU" smtClean="0"/>
              <a:t>10/04/2018</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7FF6F-ABF6-486E-AAC8-9E1D5B4A7407}" type="slidenum">
              <a:rPr lang="en-AU" smtClean="0"/>
              <a:t>‹#›</a:t>
            </a:fld>
            <a:endParaRPr lang="en-AU" dirty="0"/>
          </a:p>
        </p:txBody>
      </p:sp>
    </p:spTree>
    <p:extLst>
      <p:ext uri="{BB962C8B-B14F-4D97-AF65-F5344CB8AC3E}">
        <p14:creationId xmlns:p14="http://schemas.microsoft.com/office/powerpoint/2010/main" val="11456196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baseline="0">
          <a:solidFill>
            <a:srgbClr val="002060"/>
          </a:solidFill>
          <a:latin typeface="Open Sans Light" panose="020B0306030504020204" pitchFamily="34" charset="0"/>
          <a:ea typeface="+mj-ea"/>
          <a:cs typeface="+mj-cs"/>
        </a:defRPr>
      </a:lvl1pPr>
    </p:titleStyle>
    <p:bodyStyle>
      <a:lvl1pPr marL="228600" indent="-228600" algn="l" defTabSz="914400" rtl="0" eaLnBrk="1" latinLnBrk="0" hangingPunct="1">
        <a:lnSpc>
          <a:spcPct val="90000"/>
        </a:lnSpc>
        <a:spcBef>
          <a:spcPts val="1000"/>
        </a:spcBef>
        <a:buFontTx/>
        <a:buBlip>
          <a:blip r:embed="rId13"/>
        </a:buBlip>
        <a:defRPr sz="2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Tx/>
        <a:buBlip>
          <a:blip r:embed="rId13"/>
        </a:buBlip>
        <a:defRPr sz="24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Tx/>
        <a:buBlip>
          <a:blip r:embed="rId13"/>
        </a:buBlip>
        <a:defRPr sz="20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Financing Your Business</a:t>
            </a:r>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1</a:t>
            </a:fld>
            <a:endParaRPr lang="en-AU" dirty="0"/>
          </a:p>
        </p:txBody>
      </p:sp>
    </p:spTree>
    <p:extLst>
      <p:ext uri="{BB962C8B-B14F-4D97-AF65-F5344CB8AC3E}">
        <p14:creationId xmlns:p14="http://schemas.microsoft.com/office/powerpoint/2010/main" val="3387524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lnSpcReduction="10000"/>
          </a:bodyPr>
          <a:lstStyle/>
          <a:p>
            <a:pPr lvl="0"/>
            <a:r>
              <a:rPr lang="en-AU" dirty="0"/>
              <a:t> Working with banks and other funders.</a:t>
            </a:r>
          </a:p>
          <a:p>
            <a:pPr lvl="1">
              <a:buFont typeface="Arial" panose="020B0604020202020204" pitchFamily="34" charset="0"/>
              <a:buChar char="•"/>
            </a:pPr>
            <a:r>
              <a:rPr lang="en-AU" dirty="0"/>
              <a:t>Credit scoring is typically comprised of the following factors;</a:t>
            </a:r>
          </a:p>
          <a:p>
            <a:pPr lvl="2">
              <a:buFont typeface="Arial" panose="020B0604020202020204" pitchFamily="34" charset="0"/>
              <a:buChar char="•"/>
            </a:pPr>
            <a:r>
              <a:rPr lang="en-AU" dirty="0"/>
              <a:t>Historic financial performance and cashflow</a:t>
            </a:r>
          </a:p>
          <a:p>
            <a:pPr lvl="2">
              <a:buFont typeface="Arial" panose="020B0604020202020204" pitchFamily="34" charset="0"/>
              <a:buChar char="•"/>
            </a:pPr>
            <a:r>
              <a:rPr lang="en-AU" dirty="0"/>
              <a:t>Equity position</a:t>
            </a:r>
          </a:p>
          <a:p>
            <a:pPr lvl="2">
              <a:buFont typeface="Arial" panose="020B0604020202020204" pitchFamily="34" charset="0"/>
              <a:buChar char="•"/>
            </a:pPr>
            <a:r>
              <a:rPr lang="en-AU" dirty="0"/>
              <a:t>Projected profitability</a:t>
            </a:r>
          </a:p>
          <a:p>
            <a:pPr lvl="2">
              <a:buFont typeface="Arial" panose="020B0604020202020204" pitchFamily="34" charset="0"/>
              <a:buChar char="•"/>
            </a:pPr>
            <a:r>
              <a:rPr lang="en-AU" dirty="0"/>
              <a:t>Historic credit issues/integrity of borrower</a:t>
            </a:r>
          </a:p>
          <a:p>
            <a:pPr lvl="2">
              <a:buFont typeface="Arial" panose="020B0604020202020204" pitchFamily="34" charset="0"/>
              <a:buChar char="•"/>
            </a:pPr>
            <a:r>
              <a:rPr lang="en-AU" dirty="0"/>
              <a:t>Industry outlook</a:t>
            </a:r>
          </a:p>
          <a:p>
            <a:pPr lvl="2">
              <a:buFont typeface="Arial" panose="020B0604020202020204" pitchFamily="34" charset="0"/>
              <a:buChar char="•"/>
            </a:pPr>
            <a:r>
              <a:rPr lang="en-AU" dirty="0"/>
              <a:t>Physical condition and location of business assets</a:t>
            </a:r>
          </a:p>
          <a:p>
            <a:pPr lvl="2">
              <a:buFont typeface="Arial" panose="020B0604020202020204" pitchFamily="34" charset="0"/>
              <a:buChar char="•"/>
            </a:pPr>
            <a:r>
              <a:rPr lang="en-AU" dirty="0"/>
              <a:t>Experience and skill of borrower and others in the business</a:t>
            </a:r>
          </a:p>
          <a:p>
            <a:pPr lvl="2">
              <a:buFont typeface="Arial" panose="020B0604020202020204" pitchFamily="34" charset="0"/>
              <a:buChar char="•"/>
            </a:pPr>
            <a:r>
              <a:rPr lang="en-AU" dirty="0"/>
              <a:t>Presentation of requested information</a:t>
            </a:r>
          </a:p>
          <a:p>
            <a:pPr lvl="2">
              <a:buFont typeface="Arial" panose="020B0604020202020204" pitchFamily="34" charset="0"/>
              <a:buChar char="•"/>
            </a:pPr>
            <a:r>
              <a:rPr lang="en-AU" dirty="0"/>
              <a:t>Professional business approach and good business governance</a:t>
            </a:r>
          </a:p>
          <a:p>
            <a:pPr lvl="2">
              <a:buFont typeface="Arial" panose="020B0604020202020204" pitchFamily="34" charset="0"/>
              <a:buChar char="•"/>
            </a:pPr>
            <a:r>
              <a:rPr lang="en-AU" dirty="0"/>
              <a:t>Clearly articulated risk management strategies</a:t>
            </a:r>
          </a:p>
          <a:p>
            <a:pPr lvl="2">
              <a:buFont typeface="Arial" panose="020B0604020202020204" pitchFamily="34" charset="0"/>
              <a:buChar char="•"/>
            </a:pPr>
            <a:r>
              <a:rPr lang="en-AU" dirty="0"/>
              <a:t>Involvement of professional advisers in the business</a:t>
            </a:r>
          </a:p>
          <a:p>
            <a:pPr lvl="2"/>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10</a:t>
            </a:fld>
            <a:endParaRPr lang="en-AU" dirty="0"/>
          </a:p>
        </p:txBody>
      </p:sp>
    </p:spTree>
    <p:extLst>
      <p:ext uri="{BB962C8B-B14F-4D97-AF65-F5344CB8AC3E}">
        <p14:creationId xmlns:p14="http://schemas.microsoft.com/office/powerpoint/2010/main" val="1209640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Working with banks and other funders.</a:t>
            </a:r>
          </a:p>
          <a:p>
            <a:pPr lvl="1">
              <a:buFont typeface="Arial" panose="020B0604020202020204" pitchFamily="34" charset="0"/>
              <a:buChar char="•"/>
            </a:pPr>
            <a:r>
              <a:rPr lang="en-AU" dirty="0"/>
              <a:t>Keys to success</a:t>
            </a:r>
          </a:p>
          <a:p>
            <a:pPr lvl="2">
              <a:buFont typeface="Arial" panose="020B0604020202020204" pitchFamily="34" charset="0"/>
              <a:buChar char="•"/>
            </a:pPr>
            <a:r>
              <a:rPr lang="en-AU" dirty="0"/>
              <a:t>Requested information should be detailed, easy to follow and professionally presented. No “back of envelope” calculations.</a:t>
            </a:r>
          </a:p>
          <a:p>
            <a:pPr lvl="2">
              <a:buFont typeface="Arial" panose="020B0604020202020204" pitchFamily="34" charset="0"/>
              <a:buChar char="•"/>
            </a:pPr>
            <a:r>
              <a:rPr lang="en-AU" dirty="0"/>
              <a:t>Approach lender with a detailed plan of what you want to do. Tell the story of what you are trying to achieve. </a:t>
            </a:r>
          </a:p>
          <a:p>
            <a:pPr lvl="2">
              <a:buFont typeface="Arial" panose="020B0604020202020204" pitchFamily="34" charset="0"/>
              <a:buChar char="•"/>
            </a:pPr>
            <a:r>
              <a:rPr lang="en-AU" dirty="0"/>
              <a:t>Use professional advisers to assist with the process. Banks value the input of external advisers.</a:t>
            </a:r>
          </a:p>
          <a:p>
            <a:pPr lvl="2">
              <a:buFont typeface="Arial" panose="020B0604020202020204" pitchFamily="34" charset="0"/>
              <a:buChar char="•"/>
            </a:pPr>
            <a:r>
              <a:rPr lang="en-AU" dirty="0"/>
              <a:t>First impressions are important when meeting with the lender. Don’t wear work clothes to a meeting. If doing a farm inspections make sure the property is tidy and well organised.</a:t>
            </a:r>
          </a:p>
          <a:p>
            <a:pPr lvl="2">
              <a:buFont typeface="Arial" panose="020B0604020202020204" pitchFamily="34" charset="0"/>
              <a:buChar char="•"/>
            </a:pPr>
            <a:r>
              <a:rPr lang="en-AU" dirty="0"/>
              <a:t>Know your business, including the financial, production and physical aspects.</a:t>
            </a:r>
          </a:p>
          <a:p>
            <a:pPr lvl="2"/>
            <a:endParaRPr lang="en-AU" dirty="0"/>
          </a:p>
          <a:p>
            <a:pPr lvl="2"/>
            <a:endParaRPr lang="en-AU" dirty="0"/>
          </a:p>
          <a:p>
            <a:pPr lvl="2"/>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11</a:t>
            </a:fld>
            <a:endParaRPr lang="en-AU" dirty="0"/>
          </a:p>
        </p:txBody>
      </p:sp>
    </p:spTree>
    <p:extLst>
      <p:ext uri="{BB962C8B-B14F-4D97-AF65-F5344CB8AC3E}">
        <p14:creationId xmlns:p14="http://schemas.microsoft.com/office/powerpoint/2010/main" val="3837713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Working with banks and other funders.</a:t>
            </a:r>
          </a:p>
          <a:p>
            <a:pPr lvl="1">
              <a:buFont typeface="Arial" panose="020B0604020202020204" pitchFamily="34" charset="0"/>
              <a:buChar char="•"/>
            </a:pPr>
            <a:r>
              <a:rPr lang="en-AU" dirty="0"/>
              <a:t>Finance Facilities</a:t>
            </a:r>
          </a:p>
          <a:p>
            <a:pPr lvl="2">
              <a:buFont typeface="Arial" panose="020B0604020202020204" pitchFamily="34" charset="0"/>
              <a:buChar char="•"/>
            </a:pPr>
            <a:r>
              <a:rPr lang="en-AU" dirty="0"/>
              <a:t>Term debt.</a:t>
            </a:r>
          </a:p>
          <a:p>
            <a:pPr lvl="2">
              <a:buFont typeface="Arial" panose="020B0604020202020204" pitchFamily="34" charset="0"/>
              <a:buChar char="•"/>
            </a:pPr>
            <a:r>
              <a:rPr lang="en-AU" dirty="0"/>
              <a:t>Overdraft.</a:t>
            </a:r>
          </a:p>
          <a:p>
            <a:pPr lvl="2">
              <a:buFont typeface="Arial" panose="020B0604020202020204" pitchFamily="34" charset="0"/>
              <a:buChar char="•"/>
            </a:pPr>
            <a:r>
              <a:rPr lang="en-AU" dirty="0"/>
              <a:t>Interest only.</a:t>
            </a:r>
          </a:p>
          <a:p>
            <a:pPr lvl="2">
              <a:buFont typeface="Arial" panose="020B0604020202020204" pitchFamily="34" charset="0"/>
              <a:buChar char="•"/>
            </a:pPr>
            <a:r>
              <a:rPr lang="en-AU" dirty="0"/>
              <a:t>Principal and interest.</a:t>
            </a:r>
          </a:p>
          <a:p>
            <a:pPr lvl="2">
              <a:buFont typeface="Arial" panose="020B0604020202020204" pitchFamily="34" charset="0"/>
              <a:buChar char="•"/>
            </a:pPr>
            <a:r>
              <a:rPr lang="en-AU" dirty="0"/>
              <a:t>Chattel mortgage.</a:t>
            </a:r>
          </a:p>
          <a:p>
            <a:pPr lvl="2">
              <a:buFont typeface="Arial" panose="020B0604020202020204" pitchFamily="34" charset="0"/>
              <a:buChar char="•"/>
            </a:pPr>
            <a:r>
              <a:rPr lang="en-AU" dirty="0"/>
              <a:t>Lease.</a:t>
            </a:r>
          </a:p>
          <a:p>
            <a:pPr lvl="2"/>
            <a:endParaRPr lang="en-AU" dirty="0"/>
          </a:p>
          <a:p>
            <a:pPr lvl="2"/>
            <a:endParaRPr lang="en-AU" dirty="0"/>
          </a:p>
          <a:p>
            <a:pPr lvl="2"/>
            <a:endParaRPr lang="en-AU" dirty="0"/>
          </a:p>
          <a:p>
            <a:pPr lvl="2"/>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12</a:t>
            </a:fld>
            <a:endParaRPr lang="en-AU" dirty="0"/>
          </a:p>
        </p:txBody>
      </p:sp>
    </p:spTree>
    <p:extLst>
      <p:ext uri="{BB962C8B-B14F-4D97-AF65-F5344CB8AC3E}">
        <p14:creationId xmlns:p14="http://schemas.microsoft.com/office/powerpoint/2010/main" val="953557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Working with banks and other funders.</a:t>
            </a:r>
          </a:p>
          <a:p>
            <a:pPr lvl="1">
              <a:buFont typeface="Arial" panose="020B0604020202020204" pitchFamily="34" charset="0"/>
              <a:buChar char="•"/>
            </a:pPr>
            <a:r>
              <a:rPr lang="en-AU" dirty="0"/>
              <a:t>Interest Rates</a:t>
            </a:r>
          </a:p>
          <a:p>
            <a:pPr lvl="2">
              <a:buFont typeface="Courier New" panose="02070309020205020404" pitchFamily="49" charset="0"/>
              <a:buChar char="o"/>
            </a:pPr>
            <a:r>
              <a:rPr lang="en-AU" dirty="0"/>
              <a:t>Interest rates are comprised of three major parts;</a:t>
            </a:r>
          </a:p>
          <a:p>
            <a:pPr lvl="3">
              <a:buFont typeface="Arial" panose="020B0604020202020204" pitchFamily="34" charset="0"/>
              <a:buChar char="•"/>
            </a:pPr>
            <a:r>
              <a:rPr lang="en-AU" dirty="0"/>
              <a:t>The lender’s cost of funds</a:t>
            </a:r>
          </a:p>
          <a:p>
            <a:pPr lvl="3">
              <a:buFont typeface="Arial" panose="020B0604020202020204" pitchFamily="34" charset="0"/>
              <a:buChar char="•"/>
            </a:pPr>
            <a:r>
              <a:rPr lang="en-AU" dirty="0"/>
              <a:t>The lender’s margin</a:t>
            </a:r>
          </a:p>
          <a:p>
            <a:pPr lvl="3">
              <a:buFont typeface="Arial" panose="020B0604020202020204" pitchFamily="34" charset="0"/>
              <a:buChar char="•"/>
            </a:pPr>
            <a:r>
              <a:rPr lang="en-AU" dirty="0"/>
              <a:t>The customer’s margin</a:t>
            </a:r>
          </a:p>
          <a:p>
            <a:pPr lvl="2"/>
            <a:endParaRPr lang="en-AU" dirty="0"/>
          </a:p>
          <a:p>
            <a:pPr lvl="2"/>
            <a:endParaRPr lang="en-AU" dirty="0"/>
          </a:p>
          <a:p>
            <a:pPr lvl="2"/>
            <a:endParaRPr lang="en-AU" dirty="0"/>
          </a:p>
          <a:p>
            <a:pPr lvl="2"/>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13</a:t>
            </a:fld>
            <a:endParaRPr lang="en-AU" dirty="0"/>
          </a:p>
        </p:txBody>
      </p:sp>
      <p:graphicFrame>
        <p:nvGraphicFramePr>
          <p:cNvPr id="8" name="Table 7"/>
          <p:cNvGraphicFramePr>
            <a:graphicFrameLocks noGrp="1"/>
          </p:cNvGraphicFramePr>
          <p:nvPr>
            <p:extLst/>
          </p:nvPr>
        </p:nvGraphicFramePr>
        <p:xfrm>
          <a:off x="2351584" y="4077072"/>
          <a:ext cx="4104456" cy="2027885"/>
        </p:xfrm>
        <a:graphic>
          <a:graphicData uri="http://schemas.openxmlformats.org/drawingml/2006/table">
            <a:tbl>
              <a:tblPr/>
              <a:tblGrid>
                <a:gridCol w="2880769">
                  <a:extLst>
                    <a:ext uri="{9D8B030D-6E8A-4147-A177-3AD203B41FA5}">
                      <a16:colId xmlns:a16="http://schemas.microsoft.com/office/drawing/2014/main" val="20000"/>
                    </a:ext>
                  </a:extLst>
                </a:gridCol>
                <a:gridCol w="1223687">
                  <a:extLst>
                    <a:ext uri="{9D8B030D-6E8A-4147-A177-3AD203B41FA5}">
                      <a16:colId xmlns:a16="http://schemas.microsoft.com/office/drawing/2014/main" val="20001"/>
                    </a:ext>
                  </a:extLst>
                </a:gridCol>
              </a:tblGrid>
              <a:tr h="405577">
                <a:tc>
                  <a:txBody>
                    <a:bodyPr/>
                    <a:lstStyle/>
                    <a:p>
                      <a:pPr algn="l" fontAlgn="b"/>
                      <a:r>
                        <a:rPr lang="en-AU" sz="1400" b="1" i="0" u="none" strike="noStrike" dirty="0">
                          <a:solidFill>
                            <a:srgbClr val="FFFFFF"/>
                          </a:solidFill>
                          <a:effectLst/>
                          <a:latin typeface="Open Sans Light" panose="020B0306030504020204" pitchFamily="34" charset="0"/>
                        </a:rPr>
                        <a:t>Component</a:t>
                      </a:r>
                    </a:p>
                  </a:txBody>
                  <a:tcPr marL="9525" marR="9525" marT="9525" marB="0" anchor="b">
                    <a:lnL>
                      <a:noFill/>
                    </a:lnL>
                    <a:lnR>
                      <a:noFill/>
                    </a:lnR>
                    <a:lnT>
                      <a:noFill/>
                    </a:lnT>
                    <a:lnB>
                      <a:noFill/>
                    </a:lnB>
                    <a:solidFill>
                      <a:srgbClr val="203764"/>
                    </a:solidFill>
                  </a:tcPr>
                </a:tc>
                <a:tc>
                  <a:txBody>
                    <a:bodyPr/>
                    <a:lstStyle/>
                    <a:p>
                      <a:pPr algn="r" fontAlgn="b"/>
                      <a:r>
                        <a:rPr lang="en-AU" sz="1400" b="1" i="0" u="none" strike="noStrike" dirty="0">
                          <a:solidFill>
                            <a:srgbClr val="FFFFFF"/>
                          </a:solidFill>
                          <a:effectLst/>
                          <a:latin typeface="Open Sans Light" panose="020B0306030504020204" pitchFamily="34" charset="0"/>
                        </a:rPr>
                        <a:t> Rate </a:t>
                      </a:r>
                    </a:p>
                  </a:txBody>
                  <a:tcPr marL="9525" marR="9525" marT="9525" marB="0" anchor="b">
                    <a:lnL>
                      <a:noFill/>
                    </a:lnL>
                    <a:lnR>
                      <a:noFill/>
                    </a:lnR>
                    <a:lnT>
                      <a:noFill/>
                    </a:lnT>
                    <a:lnB>
                      <a:noFill/>
                    </a:lnB>
                    <a:solidFill>
                      <a:srgbClr val="203764"/>
                    </a:solidFill>
                  </a:tcPr>
                </a:tc>
                <a:extLst>
                  <a:ext uri="{0D108BD9-81ED-4DB2-BD59-A6C34878D82A}">
                    <a16:rowId xmlns:a16="http://schemas.microsoft.com/office/drawing/2014/main" val="10000"/>
                  </a:ext>
                </a:extLst>
              </a:tr>
              <a:tr h="405577">
                <a:tc>
                  <a:txBody>
                    <a:bodyPr/>
                    <a:lstStyle/>
                    <a:p>
                      <a:pPr algn="l" fontAlgn="b"/>
                      <a:r>
                        <a:rPr lang="en-AU" sz="1400" b="0" i="0" u="none" strike="noStrike" dirty="0">
                          <a:solidFill>
                            <a:srgbClr val="000000"/>
                          </a:solidFill>
                          <a:effectLst/>
                          <a:latin typeface="Open Sans Light" panose="020B0306030504020204" pitchFamily="34" charset="0"/>
                        </a:rPr>
                        <a:t>Lender's Costs of Funds</a:t>
                      </a:r>
                    </a:p>
                  </a:txBody>
                  <a:tcPr marL="9525" marR="9525" marT="9525" marB="0" anchor="b">
                    <a:lnL>
                      <a:noFill/>
                    </a:lnL>
                    <a:lnR>
                      <a:noFill/>
                    </a:lnR>
                    <a:lnT>
                      <a:noFill/>
                    </a:lnT>
                    <a:lnB>
                      <a:noFill/>
                    </a:lnB>
                  </a:tcPr>
                </a:tc>
                <a:tc>
                  <a:txBody>
                    <a:bodyPr/>
                    <a:lstStyle/>
                    <a:p>
                      <a:pPr algn="r" fontAlgn="b"/>
                      <a:r>
                        <a:rPr lang="en-AU" sz="1400" b="0" i="0" u="none" strike="noStrike" dirty="0">
                          <a:solidFill>
                            <a:srgbClr val="000000"/>
                          </a:solidFill>
                          <a:effectLst/>
                          <a:latin typeface="Open Sans Light" panose="020B0306030504020204" pitchFamily="34" charset="0"/>
                        </a:rPr>
                        <a:t>1.80%</a:t>
                      </a:r>
                    </a:p>
                  </a:txBody>
                  <a:tcPr marL="9525" marR="9525" marT="9525" marB="0" anchor="b">
                    <a:lnL>
                      <a:noFill/>
                    </a:lnL>
                    <a:lnR>
                      <a:noFill/>
                    </a:lnR>
                    <a:lnT>
                      <a:noFill/>
                    </a:lnT>
                    <a:lnB>
                      <a:noFill/>
                    </a:lnB>
                  </a:tcPr>
                </a:tc>
                <a:extLst>
                  <a:ext uri="{0D108BD9-81ED-4DB2-BD59-A6C34878D82A}">
                    <a16:rowId xmlns:a16="http://schemas.microsoft.com/office/drawing/2014/main" val="10001"/>
                  </a:ext>
                </a:extLst>
              </a:tr>
              <a:tr h="405577">
                <a:tc>
                  <a:txBody>
                    <a:bodyPr/>
                    <a:lstStyle/>
                    <a:p>
                      <a:pPr algn="l" fontAlgn="b"/>
                      <a:r>
                        <a:rPr lang="en-AU" sz="1400" b="0" i="0" u="none" strike="noStrike" dirty="0">
                          <a:solidFill>
                            <a:srgbClr val="000000"/>
                          </a:solidFill>
                          <a:effectLst/>
                          <a:latin typeface="Open Sans Light" panose="020B0306030504020204" pitchFamily="34" charset="0"/>
                        </a:rPr>
                        <a:t>Lender's Margin</a:t>
                      </a:r>
                    </a:p>
                  </a:txBody>
                  <a:tcPr marL="9525" marR="9525" marT="9525" marB="0" anchor="b">
                    <a:lnL>
                      <a:noFill/>
                    </a:lnL>
                    <a:lnR>
                      <a:noFill/>
                    </a:lnR>
                    <a:lnT>
                      <a:noFill/>
                    </a:lnT>
                    <a:lnB>
                      <a:noFill/>
                    </a:lnB>
                  </a:tcPr>
                </a:tc>
                <a:tc>
                  <a:txBody>
                    <a:bodyPr/>
                    <a:lstStyle/>
                    <a:p>
                      <a:pPr algn="r" fontAlgn="b"/>
                      <a:r>
                        <a:rPr lang="en-AU" sz="1400" b="0" i="0" u="none" strike="noStrike" dirty="0">
                          <a:solidFill>
                            <a:srgbClr val="000000"/>
                          </a:solidFill>
                          <a:effectLst/>
                          <a:latin typeface="Open Sans Light" panose="020B0306030504020204" pitchFamily="34" charset="0"/>
                        </a:rPr>
                        <a:t>1.50%</a:t>
                      </a: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405577">
                <a:tc>
                  <a:txBody>
                    <a:bodyPr/>
                    <a:lstStyle/>
                    <a:p>
                      <a:pPr algn="l" fontAlgn="b"/>
                      <a:r>
                        <a:rPr lang="en-AU" sz="1400" b="0" i="0" u="none" strike="noStrike" dirty="0">
                          <a:solidFill>
                            <a:srgbClr val="000000"/>
                          </a:solidFill>
                          <a:effectLst/>
                          <a:latin typeface="Open Sans Light" panose="020B0306030504020204" pitchFamily="34" charset="0"/>
                        </a:rPr>
                        <a:t>Client's Margin</a:t>
                      </a:r>
                    </a:p>
                  </a:txBody>
                  <a:tcPr marL="9525" marR="9525" marT="9525" marB="0" anchor="b">
                    <a:lnL>
                      <a:noFill/>
                    </a:lnL>
                    <a:lnR>
                      <a:noFill/>
                    </a:lnR>
                    <a:lnT>
                      <a:noFill/>
                    </a:lnT>
                    <a:lnB>
                      <a:noFill/>
                    </a:lnB>
                  </a:tcPr>
                </a:tc>
                <a:tc>
                  <a:txBody>
                    <a:bodyPr/>
                    <a:lstStyle/>
                    <a:p>
                      <a:pPr algn="r" fontAlgn="b"/>
                      <a:r>
                        <a:rPr lang="en-AU" sz="1400" b="0" i="0" u="none" strike="noStrike" dirty="0">
                          <a:solidFill>
                            <a:srgbClr val="000000"/>
                          </a:solidFill>
                          <a:effectLst/>
                          <a:latin typeface="Open Sans Light" panose="020B0306030504020204" pitchFamily="34" charset="0"/>
                        </a:rPr>
                        <a:t>1.80%</a:t>
                      </a: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r h="405577">
                <a:tc>
                  <a:txBody>
                    <a:bodyPr/>
                    <a:lstStyle/>
                    <a:p>
                      <a:pPr algn="l" fontAlgn="b"/>
                      <a:r>
                        <a:rPr lang="en-AU" sz="1400" b="0" i="0" u="none" strike="noStrike" dirty="0">
                          <a:solidFill>
                            <a:srgbClr val="FFFFFF"/>
                          </a:solidFill>
                          <a:effectLst/>
                          <a:latin typeface="Open Sans Light" panose="020B0306030504020204" pitchFamily="34" charset="0"/>
                        </a:rPr>
                        <a:t>Total Interest Rate</a:t>
                      </a:r>
                    </a:p>
                  </a:txBody>
                  <a:tcPr marL="9525" marR="9525" marT="9525" marB="0" anchor="b">
                    <a:lnL>
                      <a:noFill/>
                    </a:lnL>
                    <a:lnR>
                      <a:noFill/>
                    </a:lnR>
                    <a:lnT>
                      <a:noFill/>
                    </a:lnT>
                    <a:lnB>
                      <a:noFill/>
                    </a:lnB>
                    <a:solidFill>
                      <a:srgbClr val="203764"/>
                    </a:solidFill>
                  </a:tcPr>
                </a:tc>
                <a:tc>
                  <a:txBody>
                    <a:bodyPr/>
                    <a:lstStyle/>
                    <a:p>
                      <a:pPr algn="r" fontAlgn="b"/>
                      <a:r>
                        <a:rPr lang="en-AU" sz="1400" b="0" i="0" u="none" strike="noStrike" dirty="0">
                          <a:solidFill>
                            <a:srgbClr val="FFFFFF"/>
                          </a:solidFill>
                          <a:effectLst/>
                          <a:latin typeface="Open Sans Light" panose="020B0306030504020204" pitchFamily="34" charset="0"/>
                        </a:rPr>
                        <a:t>5.10%</a:t>
                      </a:r>
                    </a:p>
                  </a:txBody>
                  <a:tcPr marL="9525" marR="9525" marT="9525" marB="0" anchor="b">
                    <a:lnL>
                      <a:noFill/>
                    </a:lnL>
                    <a:lnR>
                      <a:noFill/>
                    </a:lnR>
                    <a:lnT>
                      <a:noFill/>
                    </a:lnT>
                    <a:lnB>
                      <a:noFill/>
                    </a:lnB>
                    <a:solidFill>
                      <a:srgbClr val="203764"/>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333009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r>
              <a:rPr lang="en-AU" dirty="0"/>
              <a:t> Overview?</a:t>
            </a:r>
          </a:p>
          <a:p>
            <a:pPr lvl="1">
              <a:buFont typeface="Arial" panose="020B0604020202020204" pitchFamily="34" charset="0"/>
              <a:buChar char="•"/>
            </a:pPr>
            <a:r>
              <a:rPr lang="en-AU" dirty="0"/>
              <a:t>In this section we look at;</a:t>
            </a:r>
          </a:p>
          <a:p>
            <a:pPr lvl="2">
              <a:buFont typeface="Arial" panose="020B0604020202020204" pitchFamily="34" charset="0"/>
              <a:buChar char="•"/>
            </a:pPr>
            <a:r>
              <a:rPr lang="en-AU" dirty="0"/>
              <a:t>What is financing?</a:t>
            </a:r>
          </a:p>
          <a:p>
            <a:pPr lvl="2">
              <a:buFont typeface="Arial" panose="020B0604020202020204" pitchFamily="34" charset="0"/>
              <a:buChar char="•"/>
            </a:pPr>
            <a:r>
              <a:rPr lang="en-AU" dirty="0"/>
              <a:t>Overview of options?</a:t>
            </a:r>
          </a:p>
          <a:p>
            <a:pPr lvl="2">
              <a:buFont typeface="Arial" panose="020B0604020202020204" pitchFamily="34" charset="0"/>
              <a:buChar char="•"/>
            </a:pPr>
            <a:r>
              <a:rPr lang="en-AU" dirty="0"/>
              <a:t>When is financing required?</a:t>
            </a:r>
          </a:p>
          <a:p>
            <a:pPr lvl="2">
              <a:buFont typeface="Arial" panose="020B0604020202020204" pitchFamily="34" charset="0"/>
              <a:buChar char="•"/>
            </a:pPr>
            <a:r>
              <a:rPr lang="en-AU" dirty="0"/>
              <a:t>How much financing can your business afford?</a:t>
            </a:r>
          </a:p>
          <a:p>
            <a:pPr lvl="2">
              <a:buFont typeface="Arial" panose="020B0604020202020204" pitchFamily="34" charset="0"/>
              <a:buChar char="•"/>
            </a:pPr>
            <a:r>
              <a:rPr lang="en-AU" dirty="0"/>
              <a:t>Working with banks and equity partners.</a:t>
            </a:r>
          </a:p>
          <a:p>
            <a:pPr lvl="2"/>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2</a:t>
            </a:fld>
            <a:endParaRPr lang="en-AU" dirty="0"/>
          </a:p>
        </p:txBody>
      </p:sp>
    </p:spTree>
    <p:extLst>
      <p:ext uri="{BB962C8B-B14F-4D97-AF65-F5344CB8AC3E}">
        <p14:creationId xmlns:p14="http://schemas.microsoft.com/office/powerpoint/2010/main" val="1665844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r>
              <a:rPr lang="en-AU" dirty="0"/>
              <a:t> What is financing?</a:t>
            </a:r>
          </a:p>
          <a:p>
            <a:pPr lvl="1">
              <a:buFont typeface="Arial" panose="020B0604020202020204" pitchFamily="34" charset="0"/>
              <a:buChar char="•"/>
            </a:pPr>
            <a:r>
              <a:rPr lang="en-AU" dirty="0"/>
              <a:t>Its using other people’s money to cashflow or capitalise your business.</a:t>
            </a:r>
          </a:p>
          <a:p>
            <a:pPr lvl="1">
              <a:buFont typeface="Arial" panose="020B0604020202020204" pitchFamily="34" charset="0"/>
              <a:buChar char="•"/>
            </a:pPr>
            <a:r>
              <a:rPr lang="en-AU" dirty="0"/>
              <a:t>This can come in a number of forms;</a:t>
            </a:r>
          </a:p>
          <a:p>
            <a:pPr lvl="2">
              <a:buFont typeface="Arial" panose="020B0604020202020204" pitchFamily="34" charset="0"/>
              <a:buChar char="•"/>
            </a:pPr>
            <a:r>
              <a:rPr lang="en-AU" dirty="0"/>
              <a:t>Banks – traditional</a:t>
            </a:r>
          </a:p>
          <a:p>
            <a:pPr lvl="2">
              <a:buFont typeface="Arial" panose="020B0604020202020204" pitchFamily="34" charset="0"/>
              <a:buChar char="•"/>
            </a:pPr>
            <a:r>
              <a:rPr lang="en-AU" dirty="0"/>
              <a:t>Banks – non traditional</a:t>
            </a:r>
          </a:p>
          <a:p>
            <a:pPr lvl="2">
              <a:buFont typeface="Arial" panose="020B0604020202020204" pitchFamily="34" charset="0"/>
              <a:buChar char="•"/>
            </a:pPr>
            <a:r>
              <a:rPr lang="en-AU" dirty="0"/>
              <a:t>Banks – specialised agribusiness lenders</a:t>
            </a:r>
          </a:p>
          <a:p>
            <a:pPr lvl="2">
              <a:buFont typeface="Arial" panose="020B0604020202020204" pitchFamily="34" charset="0"/>
              <a:buChar char="•"/>
            </a:pPr>
            <a:r>
              <a:rPr lang="en-AU" dirty="0"/>
              <a:t>Non-bank lenders</a:t>
            </a:r>
          </a:p>
          <a:p>
            <a:pPr lvl="2">
              <a:buFont typeface="Arial" panose="020B0604020202020204" pitchFamily="34" charset="0"/>
              <a:buChar char="•"/>
            </a:pPr>
            <a:r>
              <a:rPr lang="en-AU" dirty="0"/>
              <a:t>Equity partner</a:t>
            </a:r>
          </a:p>
          <a:p>
            <a:pPr lvl="2">
              <a:buFont typeface="Arial" panose="020B0604020202020204" pitchFamily="34" charset="0"/>
              <a:buChar char="•"/>
            </a:pPr>
            <a:r>
              <a:rPr lang="en-AU" dirty="0"/>
              <a:t>Joint ventures (JVs)</a:t>
            </a:r>
          </a:p>
          <a:p>
            <a:pPr lvl="2">
              <a:buFont typeface="Arial" panose="020B0604020202020204" pitchFamily="34" charset="0"/>
              <a:buChar char="•"/>
            </a:pPr>
            <a:r>
              <a:rPr lang="en-AU" dirty="0"/>
              <a:t>Grants</a:t>
            </a:r>
          </a:p>
          <a:p>
            <a:pPr lvl="2">
              <a:buFont typeface="Arial" panose="020B0604020202020204" pitchFamily="34" charset="0"/>
              <a:buChar char="•"/>
            </a:pPr>
            <a:r>
              <a:rPr lang="en-AU" dirty="0"/>
              <a:t>Crowd funding</a:t>
            </a:r>
          </a:p>
          <a:p>
            <a:pPr lvl="2">
              <a:buFont typeface="Arial" panose="020B0604020202020204" pitchFamily="34" charset="0"/>
              <a:buChar char="•"/>
            </a:pPr>
            <a:r>
              <a:rPr lang="en-AU" dirty="0"/>
              <a:t>Factional investment/property trusts</a:t>
            </a:r>
          </a:p>
          <a:p>
            <a:pPr lvl="2"/>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3</a:t>
            </a:fld>
            <a:endParaRPr lang="en-AU" dirty="0"/>
          </a:p>
        </p:txBody>
      </p:sp>
    </p:spTree>
    <p:extLst>
      <p:ext uri="{BB962C8B-B14F-4D97-AF65-F5344CB8AC3E}">
        <p14:creationId xmlns:p14="http://schemas.microsoft.com/office/powerpoint/2010/main" val="2667558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What is financing?</a:t>
            </a:r>
          </a:p>
          <a:p>
            <a:pPr lvl="1">
              <a:buFont typeface="Arial" panose="020B0604020202020204" pitchFamily="34" charset="0"/>
              <a:buChar char="•"/>
            </a:pPr>
            <a:r>
              <a:rPr lang="en-AU" dirty="0"/>
              <a:t>Not all of these options are available to all businesses, but a simple rule of thumb is; the better the business is presented the more options you will have available.</a:t>
            </a:r>
          </a:p>
          <a:p>
            <a:pPr lvl="1">
              <a:buFont typeface="Arial" panose="020B0604020202020204" pitchFamily="34" charset="0"/>
              <a:buChar char="•"/>
            </a:pPr>
            <a:r>
              <a:rPr lang="en-AU" dirty="0"/>
              <a:t>For new businesses that have little or no trading history the best options are grants, banks and JVs.</a:t>
            </a:r>
          </a:p>
          <a:p>
            <a:pPr lvl="1">
              <a:buFont typeface="Arial" panose="020B0604020202020204" pitchFamily="34" charset="0"/>
              <a:buChar char="•"/>
            </a:pPr>
            <a:r>
              <a:rPr lang="en-AU" dirty="0"/>
              <a:t>For established businesses with good trading history the options expand to include crowd funding, equity partners, factional investment and a wider range of bank options.</a:t>
            </a:r>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4</a:t>
            </a:fld>
            <a:endParaRPr lang="en-AU" dirty="0"/>
          </a:p>
        </p:txBody>
      </p:sp>
    </p:spTree>
    <p:extLst>
      <p:ext uri="{BB962C8B-B14F-4D97-AF65-F5344CB8AC3E}">
        <p14:creationId xmlns:p14="http://schemas.microsoft.com/office/powerpoint/2010/main" val="535922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Overview of Options?</a:t>
            </a:r>
          </a:p>
          <a:p>
            <a:pPr lvl="1">
              <a:buFont typeface="Arial" panose="020B0604020202020204" pitchFamily="34" charset="0"/>
              <a:buChar char="•"/>
            </a:pPr>
            <a:r>
              <a:rPr lang="en-AU" dirty="0">
                <a:solidFill>
                  <a:srgbClr val="002060"/>
                </a:solidFill>
              </a:rPr>
              <a:t>Banks – traditional</a:t>
            </a:r>
            <a:r>
              <a:rPr lang="en-AU" dirty="0"/>
              <a:t>. </a:t>
            </a:r>
          </a:p>
          <a:p>
            <a:pPr lvl="1">
              <a:buFont typeface="Arial" panose="020B0604020202020204" pitchFamily="34" charset="0"/>
              <a:buChar char="•"/>
            </a:pPr>
            <a:r>
              <a:rPr lang="en-AU" dirty="0">
                <a:solidFill>
                  <a:srgbClr val="002060"/>
                </a:solidFill>
              </a:rPr>
              <a:t>Banks – non traditional</a:t>
            </a:r>
            <a:r>
              <a:rPr lang="en-AU" dirty="0"/>
              <a:t>. </a:t>
            </a:r>
          </a:p>
          <a:p>
            <a:pPr lvl="1">
              <a:buFont typeface="Arial" panose="020B0604020202020204" pitchFamily="34" charset="0"/>
              <a:buChar char="•"/>
            </a:pPr>
            <a:r>
              <a:rPr lang="en-AU" dirty="0">
                <a:solidFill>
                  <a:srgbClr val="002060"/>
                </a:solidFill>
              </a:rPr>
              <a:t>Banks – specialised agribusiness lenders</a:t>
            </a:r>
            <a:r>
              <a:rPr lang="en-AU" dirty="0"/>
              <a:t>. </a:t>
            </a:r>
          </a:p>
          <a:p>
            <a:pPr lvl="1">
              <a:buFont typeface="Arial" panose="020B0604020202020204" pitchFamily="34" charset="0"/>
              <a:buChar char="•"/>
            </a:pPr>
            <a:r>
              <a:rPr lang="en-AU" dirty="0"/>
              <a:t>Non-bank options. </a:t>
            </a:r>
          </a:p>
          <a:p>
            <a:pPr lvl="1">
              <a:buFont typeface="Arial" panose="020B0604020202020204" pitchFamily="34" charset="0"/>
              <a:buChar char="•"/>
            </a:pPr>
            <a:r>
              <a:rPr lang="en-AU" dirty="0"/>
              <a:t>Equity partner. </a:t>
            </a:r>
          </a:p>
          <a:p>
            <a:pPr lvl="1">
              <a:buFont typeface="Arial" panose="020B0604020202020204" pitchFamily="34" charset="0"/>
              <a:buChar char="•"/>
            </a:pPr>
            <a:r>
              <a:rPr lang="en-AU" dirty="0"/>
              <a:t>Joint ventures (JVs). </a:t>
            </a:r>
          </a:p>
          <a:p>
            <a:pPr lvl="1">
              <a:buFont typeface="Arial" panose="020B0604020202020204" pitchFamily="34" charset="0"/>
              <a:buChar char="•"/>
            </a:pPr>
            <a:r>
              <a:rPr lang="en-AU" dirty="0"/>
              <a:t>Grants.</a:t>
            </a:r>
          </a:p>
          <a:p>
            <a:pPr lvl="1">
              <a:buFont typeface="Arial" panose="020B0604020202020204" pitchFamily="34" charset="0"/>
              <a:buChar char="•"/>
            </a:pPr>
            <a:r>
              <a:rPr lang="en-AU" dirty="0"/>
              <a:t>Crowd Funding.</a:t>
            </a:r>
          </a:p>
          <a:p>
            <a:pPr lvl="1">
              <a:buFont typeface="Arial" panose="020B0604020202020204" pitchFamily="34" charset="0"/>
              <a:buChar char="•"/>
            </a:pPr>
            <a:r>
              <a:rPr lang="en-AU" dirty="0"/>
              <a:t>Fractional Investment.</a:t>
            </a:r>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5</a:t>
            </a:fld>
            <a:endParaRPr lang="en-AU" dirty="0"/>
          </a:p>
        </p:txBody>
      </p:sp>
    </p:spTree>
    <p:extLst>
      <p:ext uri="{BB962C8B-B14F-4D97-AF65-F5344CB8AC3E}">
        <p14:creationId xmlns:p14="http://schemas.microsoft.com/office/powerpoint/2010/main" val="585998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When is financing required?</a:t>
            </a:r>
          </a:p>
          <a:p>
            <a:pPr lvl="1">
              <a:buFont typeface="Arial" panose="020B0604020202020204" pitchFamily="34" charset="0"/>
              <a:buChar char="•"/>
            </a:pPr>
            <a:r>
              <a:rPr lang="en-AU" dirty="0"/>
              <a:t>Financing is typically used for two reasons;</a:t>
            </a:r>
          </a:p>
          <a:p>
            <a:pPr marL="1371600" lvl="2" indent="-457200">
              <a:buFont typeface="+mj-lt"/>
              <a:buAutoNum type="arabicPeriod"/>
            </a:pPr>
            <a:r>
              <a:rPr lang="en-AU" dirty="0"/>
              <a:t>You need to buy something – e.g. land, equipment, livestock etc…</a:t>
            </a:r>
          </a:p>
          <a:p>
            <a:pPr marL="1371600" lvl="2" indent="-457200">
              <a:buFont typeface="+mj-lt"/>
              <a:buAutoNum type="arabicPeriod"/>
            </a:pPr>
            <a:r>
              <a:rPr lang="en-AU" dirty="0"/>
              <a:t>You need funds to cashflow the business – e.g. many cropping businesses have very lumpy i.e. most of the income in one or two months in the year and this can mean there is shortage of money to fund in the business in some months.</a:t>
            </a:r>
          </a:p>
          <a:p>
            <a:pPr lvl="1"/>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6</a:t>
            </a:fld>
            <a:endParaRPr lang="en-AU" dirty="0"/>
          </a:p>
        </p:txBody>
      </p:sp>
    </p:spTree>
    <p:extLst>
      <p:ext uri="{BB962C8B-B14F-4D97-AF65-F5344CB8AC3E}">
        <p14:creationId xmlns:p14="http://schemas.microsoft.com/office/powerpoint/2010/main" val="189430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What can your business afford?</a:t>
            </a:r>
          </a:p>
          <a:p>
            <a:pPr lvl="1">
              <a:buFont typeface="Arial" panose="020B0604020202020204" pitchFamily="34" charset="0"/>
              <a:buChar char="•"/>
            </a:pPr>
            <a:r>
              <a:rPr lang="en-AU" dirty="0"/>
              <a:t>The best way to determine if financing beneficial to your business is to model it. </a:t>
            </a:r>
          </a:p>
          <a:p>
            <a:pPr lvl="1">
              <a:buFont typeface="Arial" panose="020B0604020202020204" pitchFamily="34" charset="0"/>
              <a:buChar char="•"/>
            </a:pPr>
            <a:r>
              <a:rPr lang="en-AU" dirty="0"/>
              <a:t>You will recall the earlier discussion on business indicators. These are great tools for quickly assessing the impacts of financing on your business. </a:t>
            </a:r>
          </a:p>
          <a:p>
            <a:pPr lvl="1">
              <a:buFont typeface="Arial" panose="020B0604020202020204" pitchFamily="34" charset="0"/>
              <a:buChar char="•"/>
            </a:pPr>
            <a:r>
              <a:rPr lang="en-AU" dirty="0"/>
              <a:t>Once the models have been produced it’s a simple process to calculate the finance indicators and see what they tell you.</a:t>
            </a:r>
          </a:p>
          <a:p>
            <a:pPr lvl="1">
              <a:buFont typeface="Arial" panose="020B0604020202020204" pitchFamily="34" charset="0"/>
              <a:buChar char="•"/>
            </a:pPr>
            <a:r>
              <a:rPr lang="en-AU" dirty="0"/>
              <a:t>Good indicators to use include </a:t>
            </a:r>
            <a:r>
              <a:rPr lang="en-AU" dirty="0">
                <a:solidFill>
                  <a:schemeClr val="accent1">
                    <a:lumMod val="50000"/>
                  </a:schemeClr>
                </a:solidFill>
              </a:rPr>
              <a:t>net worth</a:t>
            </a:r>
            <a:r>
              <a:rPr lang="en-AU" dirty="0"/>
              <a:t>, </a:t>
            </a:r>
            <a:r>
              <a:rPr lang="en-AU" dirty="0">
                <a:solidFill>
                  <a:schemeClr val="accent1">
                    <a:lumMod val="50000"/>
                  </a:schemeClr>
                </a:solidFill>
              </a:rPr>
              <a:t>interest cover</a:t>
            </a:r>
            <a:r>
              <a:rPr lang="en-AU" dirty="0"/>
              <a:t>, </a:t>
            </a:r>
            <a:r>
              <a:rPr lang="en-AU" dirty="0">
                <a:solidFill>
                  <a:schemeClr val="accent1">
                    <a:lumMod val="50000"/>
                  </a:schemeClr>
                </a:solidFill>
              </a:rPr>
              <a:t>finance</a:t>
            </a:r>
            <a:r>
              <a:rPr lang="en-AU" dirty="0"/>
              <a:t>, </a:t>
            </a:r>
            <a:r>
              <a:rPr lang="en-AU" dirty="0">
                <a:solidFill>
                  <a:schemeClr val="accent1">
                    <a:lumMod val="50000"/>
                  </a:schemeClr>
                </a:solidFill>
              </a:rPr>
              <a:t>return on capital</a:t>
            </a:r>
            <a:r>
              <a:rPr lang="en-AU" dirty="0"/>
              <a:t>, </a:t>
            </a:r>
            <a:r>
              <a:rPr lang="en-AU" dirty="0">
                <a:solidFill>
                  <a:schemeClr val="accent1">
                    <a:lumMod val="50000"/>
                  </a:schemeClr>
                </a:solidFill>
              </a:rPr>
              <a:t>return on equity</a:t>
            </a:r>
            <a:r>
              <a:rPr lang="en-AU" dirty="0"/>
              <a:t>, </a:t>
            </a:r>
            <a:r>
              <a:rPr lang="en-AU" dirty="0">
                <a:solidFill>
                  <a:schemeClr val="accent1">
                    <a:lumMod val="50000"/>
                  </a:schemeClr>
                </a:solidFill>
              </a:rPr>
              <a:t>surplus/profit</a:t>
            </a:r>
            <a:r>
              <a:rPr lang="en-AU" dirty="0"/>
              <a:t>.</a:t>
            </a:r>
          </a:p>
          <a:p>
            <a:pPr lvl="1"/>
            <a:endParaRPr lang="en-AU" dirty="0"/>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7</a:t>
            </a:fld>
            <a:endParaRPr lang="en-AU" dirty="0"/>
          </a:p>
        </p:txBody>
      </p:sp>
    </p:spTree>
    <p:extLst>
      <p:ext uri="{BB962C8B-B14F-4D97-AF65-F5344CB8AC3E}">
        <p14:creationId xmlns:p14="http://schemas.microsoft.com/office/powerpoint/2010/main" val="2890970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What can your business afford?</a:t>
            </a:r>
          </a:p>
          <a:p>
            <a:pPr lvl="1">
              <a:buFont typeface="Arial" panose="020B0604020202020204" pitchFamily="34" charset="0"/>
              <a:buChar char="•"/>
            </a:pPr>
            <a:r>
              <a:rPr lang="en-AU" dirty="0"/>
              <a:t>ROC and ROE are good indicators of whether financing is helping or hindering a business. If ROC is greater than ROE the debt is costing the business more than its making.</a:t>
            </a:r>
          </a:p>
          <a:p>
            <a:pPr lvl="1">
              <a:buFont typeface="Arial" panose="020B0604020202020204" pitchFamily="34" charset="0"/>
              <a:buChar char="•"/>
            </a:pPr>
            <a:r>
              <a:rPr lang="en-AU" dirty="0"/>
              <a:t>As always look for the trends in the numbers.</a:t>
            </a:r>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8</a:t>
            </a:fld>
            <a:endParaRPr lang="en-AU" dirty="0"/>
          </a:p>
        </p:txBody>
      </p:sp>
    </p:spTree>
    <p:extLst>
      <p:ext uri="{BB962C8B-B14F-4D97-AF65-F5344CB8AC3E}">
        <p14:creationId xmlns:p14="http://schemas.microsoft.com/office/powerpoint/2010/main" val="1779100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Financing Your Business</a:t>
            </a:r>
          </a:p>
        </p:txBody>
      </p:sp>
      <p:sp>
        <p:nvSpPr>
          <p:cNvPr id="3" name="Content Placeholder 2"/>
          <p:cNvSpPr>
            <a:spLocks noGrp="1"/>
          </p:cNvSpPr>
          <p:nvPr>
            <p:ph idx="1"/>
          </p:nvPr>
        </p:nvSpPr>
        <p:spPr/>
        <p:txBody>
          <a:bodyPr>
            <a:normAutofit/>
          </a:bodyPr>
          <a:lstStyle/>
          <a:p>
            <a:pPr lvl="0"/>
            <a:r>
              <a:rPr lang="en-AU" dirty="0"/>
              <a:t> Working with banks and other funders.</a:t>
            </a:r>
          </a:p>
          <a:p>
            <a:pPr lvl="1">
              <a:buFont typeface="Arial" panose="020B0604020202020204" pitchFamily="34" charset="0"/>
              <a:buChar char="•"/>
            </a:pPr>
            <a:r>
              <a:rPr lang="en-AU" dirty="0"/>
              <a:t>When looking for finance consider that anybody that lends you money becomes a partner in your business. How you present yourself and the business will determine who will lend to you, how much they’ll lend and what it will cost.</a:t>
            </a:r>
          </a:p>
          <a:p>
            <a:pPr lvl="1">
              <a:buFont typeface="Arial" panose="020B0604020202020204" pitchFamily="34" charset="0"/>
              <a:buChar char="•"/>
            </a:pPr>
            <a:r>
              <a:rPr lang="en-AU" dirty="0"/>
              <a:t>Lenders are most concerned about the level of risk your business poses. To assess the risk they will look and score different part of the business. This is known as credit scoring. </a:t>
            </a:r>
          </a:p>
          <a:p>
            <a:pPr lvl="1"/>
            <a:endParaRPr lang="en-AU" dirty="0"/>
          </a:p>
          <a:p>
            <a:pPr lvl="1"/>
            <a:endParaRPr lang="en-AU" dirty="0"/>
          </a:p>
          <a:p>
            <a:pPr lvl="1"/>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9</a:t>
            </a:fld>
            <a:endParaRPr lang="en-AU" dirty="0"/>
          </a:p>
        </p:txBody>
      </p:sp>
    </p:spTree>
    <p:extLst>
      <p:ext uri="{BB962C8B-B14F-4D97-AF65-F5344CB8AC3E}">
        <p14:creationId xmlns:p14="http://schemas.microsoft.com/office/powerpoint/2010/main" val="330502941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C85CEE54-7C4F-444D-87ED-2D667A4EAAC3}" vid="{7B200BA3-7FC3-4B6E-9563-E6891DB6F6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A8859918-20BE-44E2-9EBC-BC549509A82C}"/>
</file>

<file path=customXml/itemProps2.xml><?xml version="1.0" encoding="utf-8"?>
<ds:datastoreItem xmlns:ds="http://schemas.openxmlformats.org/officeDocument/2006/customXml" ds:itemID="{3BBD4E38-3E9F-4AD5-B8F4-EDBD989574BB}"/>
</file>

<file path=customXml/itemProps3.xml><?xml version="1.0" encoding="utf-8"?>
<ds:datastoreItem xmlns:ds="http://schemas.openxmlformats.org/officeDocument/2006/customXml" ds:itemID="{7D7BF92F-F5AC-41C6-BCCD-6968E629E6FD}"/>
</file>

<file path=docProps/app.xml><?xml version="1.0" encoding="utf-8"?>
<Properties xmlns="http://schemas.openxmlformats.org/officeDocument/2006/extended-properties" xmlns:vt="http://schemas.openxmlformats.org/officeDocument/2006/docPropsVTypes">
  <TotalTime>21</TotalTime>
  <Words>2144</Words>
  <Application>Microsoft Office PowerPoint</Application>
  <PresentationFormat>Widescreen</PresentationFormat>
  <Paragraphs>183</Paragraphs>
  <Slides>13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Courier New</vt:lpstr>
      <vt:lpstr>Open Sans</vt:lpstr>
      <vt:lpstr>Open Sans Light</vt:lpstr>
      <vt:lpstr>1_Office Theme</vt:lpstr>
      <vt:lpstr>Financing Your Business</vt:lpstr>
      <vt:lpstr>Financing Your Business</vt:lpstr>
      <vt:lpstr>Financing Your Business</vt:lpstr>
      <vt:lpstr>Financing Your Business</vt:lpstr>
      <vt:lpstr>Financing Your Business</vt:lpstr>
      <vt:lpstr>Financing Your Business</vt:lpstr>
      <vt:lpstr>Financing Your Business</vt:lpstr>
      <vt:lpstr>Financing Your Business</vt:lpstr>
      <vt:lpstr>Financing Your Business</vt:lpstr>
      <vt:lpstr>Financing Your Business</vt:lpstr>
      <vt:lpstr>Financing Your Business</vt:lpstr>
      <vt:lpstr>Financing Your Business</vt:lpstr>
      <vt:lpstr>Financing Your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Overview</dc:title>
  <dc:creator>Gary Gabbitas</dc:creator>
  <cp:lastModifiedBy>Gary Gabbitas</cp:lastModifiedBy>
  <cp:revision>7</cp:revision>
  <dcterms:created xsi:type="dcterms:W3CDTF">2018-04-10T01:07:22Z</dcterms:created>
  <dcterms:modified xsi:type="dcterms:W3CDTF">2018-04-10T01:29:11Z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