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FCD8-CCDB-40CC-A519-F46DF4BE11DE}"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E7357-64B0-4F64-8B0D-B17F2A35B2A7}" type="slidenum">
              <a:rPr lang="en-AU" smtClean="0"/>
              <a:t>‹#›</a:t>
            </a:fld>
            <a:endParaRPr lang="en-AU"/>
          </a:p>
        </p:txBody>
      </p:sp>
    </p:spTree>
    <p:extLst>
      <p:ext uri="{BB962C8B-B14F-4D97-AF65-F5344CB8AC3E}">
        <p14:creationId xmlns:p14="http://schemas.microsoft.com/office/powerpoint/2010/main" val="91180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The two components are interdependent and the assumptions made about the production will govern the economic outcomes.</a:t>
            </a:r>
          </a:p>
          <a:p>
            <a:pPr marL="170558" indent="-170558">
              <a:buFont typeface="Arial" panose="020B0604020202020204" pitchFamily="34" charset="0"/>
              <a:buChar char="•"/>
            </a:pPr>
            <a:r>
              <a:rPr lang="en-AU" dirty="0"/>
              <a:t>The physical analysis requires a site inspection to gather all the relevant production information and to assess the age, quality and condition of the improvements and other important factors such as soil quality and rainfall.</a:t>
            </a:r>
          </a:p>
          <a:p>
            <a:pPr marL="170558" indent="-170558">
              <a:buFont typeface="Arial" panose="020B0604020202020204" pitchFamily="34" charset="0"/>
              <a:buChar char="•"/>
            </a:pPr>
            <a:r>
              <a:rPr lang="en-AU" dirty="0"/>
              <a:t>The financial analysis involves taking the production assumptions and modelling them over a number of years (min 3) to see what the profitability looks like. This process will also identify capital requirements (for things like stock and equipment) and whether financing is required.</a:t>
            </a:r>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4</a:t>
            </a:fld>
            <a:endParaRPr lang="en-AU" dirty="0"/>
          </a:p>
        </p:txBody>
      </p:sp>
    </p:spTree>
    <p:extLst>
      <p:ext uri="{BB962C8B-B14F-4D97-AF65-F5344CB8AC3E}">
        <p14:creationId xmlns:p14="http://schemas.microsoft.com/office/powerpoint/2010/main" val="3631847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Limiting factors</a:t>
            </a:r>
            <a:r>
              <a:rPr lang="en-AU" dirty="0"/>
              <a:t>. </a:t>
            </a:r>
          </a:p>
          <a:p>
            <a:pPr marL="170558" indent="-170558" defTabSz="909645">
              <a:buFont typeface="Arial" panose="020B0604020202020204" pitchFamily="34" charset="0"/>
              <a:buChar char="•"/>
              <a:defRPr/>
            </a:pPr>
            <a:r>
              <a:rPr lang="en-AU" dirty="0"/>
              <a:t>Its possible that during the physical inspection limiting factor will be uncovered that will prevent the project proceeding e.g.  wild dog predation is too severe to run sheep, or the property is sold before you can complete the analysis. As an example the subject property may be suited to sheep – but sheep covers a wide range of possibilities e.g. wool, dual purpose, wethers only, prime lambs, terminal, first cross and Dorpers….etc. You can exclude some of these due to preference or production limitations such as an arid climate not suit first cross primer lamb production. </a:t>
            </a:r>
          </a:p>
          <a:p>
            <a:pPr marL="170558" indent="-170558">
              <a:buFont typeface="Arial" panose="020B0604020202020204" pitchFamily="34" charset="0"/>
              <a:buChar char="•"/>
            </a:pPr>
            <a:endParaRPr lang="en-AU" dirty="0"/>
          </a:p>
          <a:p>
            <a:r>
              <a:rPr lang="en-AU" b="1" dirty="0"/>
              <a:t>Use a trusted system for modelling</a:t>
            </a:r>
            <a:r>
              <a:rPr lang="en-AU" dirty="0"/>
              <a:t>. </a:t>
            </a:r>
          </a:p>
          <a:p>
            <a:pPr marL="170558" indent="-170558">
              <a:buFont typeface="Arial" panose="020B0604020202020204" pitchFamily="34" charset="0"/>
              <a:buChar char="•"/>
            </a:pPr>
            <a:r>
              <a:rPr lang="en-AU" dirty="0"/>
              <a:t>Once you have all the data, you need to run the numbers through a system (either a spreadsheet or custom cashflow software) to produce the reports required to gauge feasibility and profitability.</a:t>
            </a:r>
          </a:p>
          <a:p>
            <a:pPr marL="170558" indent="-170558">
              <a:buFont typeface="Arial" panose="020B0604020202020204" pitchFamily="34" charset="0"/>
              <a:buChar char="•"/>
            </a:pPr>
            <a:endParaRPr lang="en-AU" dirty="0"/>
          </a:p>
          <a:p>
            <a:r>
              <a:rPr lang="en-AU" b="1" dirty="0"/>
              <a:t>Set limitations</a:t>
            </a:r>
            <a:r>
              <a:rPr lang="en-AU" dirty="0"/>
              <a:t>. </a:t>
            </a:r>
          </a:p>
          <a:p>
            <a:pPr marL="170558" indent="-170558">
              <a:buFont typeface="Arial" panose="020B0604020202020204" pitchFamily="34" charset="0"/>
              <a:buChar char="•"/>
            </a:pPr>
            <a:r>
              <a:rPr lang="en-AU" dirty="0"/>
              <a:t>There are a wide range of variables and you can run endless models which is time consuming, so its important to set some limitations. For example, during the feasibility planning you will have narrowed down the most probable enterprises so only model those enterprises.</a:t>
            </a:r>
          </a:p>
          <a:p>
            <a:pPr marL="170558" indent="-170558">
              <a:buFont typeface="Arial" panose="020B0604020202020204" pitchFamily="34" charset="0"/>
              <a:buChar char="•"/>
            </a:pPr>
            <a:endParaRPr lang="en-AU" dirty="0"/>
          </a:p>
          <a:p>
            <a:r>
              <a:rPr lang="en-AU" b="1" dirty="0"/>
              <a:t>Be Realistic</a:t>
            </a:r>
          </a:p>
          <a:p>
            <a:pPr marL="170558" indent="-170558">
              <a:buFont typeface="Arial" panose="020B0604020202020204" pitchFamily="34" charset="0"/>
              <a:buChar char="•"/>
            </a:pPr>
            <a:r>
              <a:rPr lang="en-AU" dirty="0"/>
              <a:t>You may also find that the modelling shows some scenarios are not going to work. If this is the case you will need to rework the assumptions until you find a solution or concede the project is not going to be feasible. When entering assumptions keep them realistic. Remember that you may need to present the report to a board of directors, a JV partner or a bank and chances are any overcooked assumptions will be called out and your project will lose credibility.</a:t>
            </a:r>
          </a:p>
          <a:p>
            <a:endParaRPr lang="en-AU" b="1" dirty="0"/>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5</a:t>
            </a:fld>
            <a:endParaRPr lang="en-AU" dirty="0"/>
          </a:p>
        </p:txBody>
      </p:sp>
    </p:spTree>
    <p:extLst>
      <p:ext uri="{BB962C8B-B14F-4D97-AF65-F5344CB8AC3E}">
        <p14:creationId xmlns:p14="http://schemas.microsoft.com/office/powerpoint/2010/main" val="3258757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The physical inspection and economic analysis needs to be compiled into a report that details the proposal and what the analysis has found.</a:t>
            </a:r>
          </a:p>
          <a:p>
            <a:pPr marL="170558" indent="-170558">
              <a:buFont typeface="Arial" panose="020B0604020202020204" pitchFamily="34" charset="0"/>
              <a:buChar char="•"/>
            </a:pPr>
            <a:r>
              <a:rPr lang="en-AU" dirty="0"/>
              <a:t>The report should be detailed so that the property can be clearly identified, there are clear descriptions of the improvements and the property features, the assumptions are clear and identifiable and the outcomes of the analysis are clear and logical.</a:t>
            </a:r>
          </a:p>
          <a:p>
            <a:pPr marL="170558" indent="-170558">
              <a:buFont typeface="Arial" panose="020B0604020202020204" pitchFamily="34" charset="0"/>
              <a:buChar char="•"/>
            </a:pPr>
            <a:r>
              <a:rPr lang="en-AU" dirty="0"/>
              <a:t>The report should be able to be read by somebody not familiar with the property and they will understand the proposal and how you’ve arrived at the conclusions you have.</a:t>
            </a:r>
          </a:p>
          <a:p>
            <a:pPr marL="170558" indent="-170558">
              <a:buFont typeface="Arial" panose="020B0604020202020204" pitchFamily="34" charset="0"/>
              <a:buChar char="•"/>
            </a:pPr>
            <a:r>
              <a:rPr lang="en-AU" dirty="0"/>
              <a:t>The professionalism of the report and quality of the analysis will reflect on the proponents of the project. Putting a poorly constructed report with overly optimistic assumptions and spelling errors in front of a lender or investor will call into question the project’s creditability. </a:t>
            </a:r>
          </a:p>
          <a:p>
            <a:pPr marL="170558" indent="-170558">
              <a:buFont typeface="Arial" panose="020B0604020202020204" pitchFamily="34" charset="0"/>
              <a:buChar char="•"/>
            </a:pPr>
            <a:r>
              <a:rPr lang="en-AU" dirty="0"/>
              <a:t>If unsure call in professional help. This will be seen positively by lenders and investors.</a:t>
            </a:r>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6</a:t>
            </a:fld>
            <a:endParaRPr lang="en-AU" dirty="0"/>
          </a:p>
        </p:txBody>
      </p:sp>
    </p:spTree>
    <p:extLst>
      <p:ext uri="{BB962C8B-B14F-4D97-AF65-F5344CB8AC3E}">
        <p14:creationId xmlns:p14="http://schemas.microsoft.com/office/powerpoint/2010/main" val="2561662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u="sng" baseline="0">
                <a:solidFill>
                  <a:schemeClr val="accent5">
                    <a:lumMod val="50000"/>
                  </a:schemeClr>
                </a:solidFill>
                <a:uFill>
                  <a:solidFill>
                    <a:srgbClr val="92D050"/>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5" name="Footer Placeholder 4"/>
          <p:cNvSpPr>
            <a:spLocks noGrp="1"/>
          </p:cNvSpPr>
          <p:nvPr>
            <p:ph type="ftr" sz="quarter" idx="11"/>
          </p:nvPr>
        </p:nvSpPr>
        <p:spPr>
          <a:xfrm>
            <a:off x="676422" y="6410374"/>
            <a:ext cx="4114800" cy="365125"/>
          </a:xfrm>
          <a:blipFill>
            <a:blip r:embed="rId2"/>
            <a:stretch>
              <a:fillRect/>
            </a:stretch>
          </a:blipFill>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55058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80B44AA7-D384-4CD4-B234-E4449B0B9321}"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750385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aseline="0">
                <a:solidFill>
                  <a:srgbClr val="002060"/>
                </a:solidFill>
                <a:latin typeface="Open Sans Light" panose="020B03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4A995627-0F94-4466-892C-EEF3C12DADFD}"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5904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Tx/>
              <a:buBlip>
                <a:blip r:embed="rId2"/>
              </a:buBlip>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1"/>
          </p:nvPr>
        </p:nvSpPr>
        <p:spPr>
          <a:xfrm>
            <a:off x="7239000" y="6333951"/>
            <a:ext cx="4114800" cy="365125"/>
          </a:xfrm>
          <a:blipFill>
            <a:blip r:embed="rId3"/>
            <a:stretch>
              <a:fillRect/>
            </a:stretch>
          </a:blipFill>
        </p:spPr>
        <p:txBody>
          <a:bodyPr/>
          <a:lstStyle/>
          <a:p>
            <a:endParaRPr lang="en-AU" dirty="0"/>
          </a:p>
        </p:txBody>
      </p:sp>
      <p:sp>
        <p:nvSpPr>
          <p:cNvPr id="6" name="Slide Number Placeholder 5"/>
          <p:cNvSpPr>
            <a:spLocks noGrp="1"/>
          </p:cNvSpPr>
          <p:nvPr>
            <p:ph type="sldNum" sz="quarter" idx="12"/>
          </p:nvPr>
        </p:nvSpPr>
        <p:spPr>
          <a:xfrm>
            <a:off x="838200" y="6333952"/>
            <a:ext cx="2743200" cy="365125"/>
          </a:xfrm>
        </p:spPr>
        <p:txBody>
          <a:bodyPr/>
          <a:lstStyle>
            <a:lvl1pPr algn="l">
              <a:defRPr/>
            </a:lvl1pPr>
          </a:lstStyle>
          <a:p>
            <a:fld id="{9407FF6F-ABF6-486E-AAC8-9E1D5B4A7407}" type="slidenum">
              <a:rPr lang="en-AU" smtClean="0"/>
              <a:pPr/>
              <a:t>‹#›</a:t>
            </a:fld>
            <a:endParaRPr lang="en-AU" dirty="0"/>
          </a:p>
        </p:txBody>
      </p:sp>
      <p:sp>
        <p:nvSpPr>
          <p:cNvPr id="4" name="Title 3"/>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82202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u="sng" baseline="0">
                <a:solidFill>
                  <a:schemeClr val="accent5">
                    <a:lumMod val="50000"/>
                  </a:schemeClr>
                </a:solidFill>
                <a:uFill>
                  <a:solidFill>
                    <a:schemeClr val="accent6"/>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8279830-C08B-49E4-9ED9-C6A14721B534}"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03223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sz="half" idx="1"/>
          </p:nvPr>
        </p:nvSpPr>
        <p:spPr>
          <a:xfrm>
            <a:off x="838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BBDA3410-71FE-47E9-A54B-559E22BD5E9F}"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106569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DCA96E6C-BF0B-43E6-B0B9-A3E490DE9F29}" type="datetime1">
              <a:rPr lang="en-AU" smtClean="0"/>
              <a:t>10/04/2018</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24605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7A61FB49-3382-4345-81AB-A3B876164FA4}" type="datetime1">
              <a:rPr lang="en-AU" smtClean="0"/>
              <a:t>10/04/2018</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00506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20AD87D1-5144-47C2-8B13-DA333F5E3698}" type="datetime1">
              <a:rPr lang="en-AU" smtClean="0"/>
              <a:pPr/>
              <a:t>10/04/2018</a:t>
            </a:fld>
            <a:endParaRPr lang="en-AU" dirty="0"/>
          </a:p>
        </p:txBody>
      </p:sp>
      <p:sp>
        <p:nvSpPr>
          <p:cNvPr id="3" name="Footer Placeholder 2"/>
          <p:cNvSpPr>
            <a:spLocks noGrp="1"/>
          </p:cNvSpPr>
          <p:nvPr>
            <p:ph type="ftr" sz="quarter" idx="11"/>
          </p:nvPr>
        </p:nvSpPr>
        <p:spPr/>
        <p:txBody>
          <a:bodyPr/>
          <a:lstStyle>
            <a:lvl1pPr>
              <a:defRPr>
                <a:solidFill>
                  <a:srgbClr val="002060"/>
                </a:solidFill>
                <a:latin typeface="Open Sans" panose="020B0606030504020204" pitchFamily="34" charset="0"/>
                <a:ea typeface="Open Sans" panose="020B0606030504020204" pitchFamily="34" charset="0"/>
                <a:cs typeface="Open Sans" panose="020B0606030504020204" pitchFamily="34" charset="0"/>
              </a:defRPr>
            </a:lvl1pPr>
          </a:lstStyle>
          <a:p>
            <a:endParaRPr lang="en-AU" dirty="0"/>
          </a:p>
        </p:txBody>
      </p:sp>
      <p:sp>
        <p:nvSpPr>
          <p:cNvPr id="4" name="Slide Number Placeholder 3"/>
          <p:cNvSpPr>
            <a:spLocks noGrp="1"/>
          </p:cNvSpPr>
          <p:nvPr>
            <p:ph type="sldNum" sz="quarter" idx="12"/>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9407FF6F-ABF6-486E-AAC8-9E1D5B4A7407}" type="slidenum">
              <a:rPr lang="en-AU" smtClean="0"/>
              <a:pPr/>
              <a:t>‹#›</a:t>
            </a:fld>
            <a:endParaRPr lang="en-AU" dirty="0"/>
          </a:p>
        </p:txBody>
      </p:sp>
    </p:spTree>
    <p:extLst>
      <p:ext uri="{BB962C8B-B14F-4D97-AF65-F5344CB8AC3E}">
        <p14:creationId xmlns:p14="http://schemas.microsoft.com/office/powerpoint/2010/main" val="209324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5183188" y="987425"/>
            <a:ext cx="6172200" cy="4873625"/>
          </a:xfrm>
        </p:spPr>
        <p:txBody>
          <a:bodyPr/>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sz="28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sz="24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8AB11C5-7E3B-46D8-8F48-97B2F0B85080}"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7662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66602BE-13FE-4F79-B718-75A3BFFE3878}"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421246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304DA-8F2F-463C-9AB6-8E1B90B98798}" type="datetime1">
              <a:rPr lang="en-AU" smtClean="0"/>
              <a:t>10/04/2018</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FF6F-ABF6-486E-AAC8-9E1D5B4A7407}" type="slidenum">
              <a:rPr lang="en-AU" smtClean="0"/>
              <a:t>‹#›</a:t>
            </a:fld>
            <a:endParaRPr lang="en-AU" dirty="0"/>
          </a:p>
        </p:txBody>
      </p:sp>
    </p:spTree>
    <p:extLst>
      <p:ext uri="{BB962C8B-B14F-4D97-AF65-F5344CB8AC3E}">
        <p14:creationId xmlns:p14="http://schemas.microsoft.com/office/powerpoint/2010/main" val="1145619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baseline="0">
          <a:solidFill>
            <a:srgbClr val="002060"/>
          </a:solidFill>
          <a:latin typeface="Open Sans Light" panose="020B0306030504020204" pitchFamily="34" charset="0"/>
          <a:ea typeface="+mj-ea"/>
          <a:cs typeface="+mj-cs"/>
        </a:defRPr>
      </a:lvl1pPr>
    </p:titleStyle>
    <p:bodyStyle>
      <a:lvl1pPr marL="228600" indent="-228600" algn="l" defTabSz="914400" rtl="0" eaLnBrk="1" latinLnBrk="0" hangingPunct="1">
        <a:lnSpc>
          <a:spcPct val="90000"/>
        </a:lnSpc>
        <a:spcBef>
          <a:spcPts val="1000"/>
        </a:spcBef>
        <a:buFontTx/>
        <a:buBlip>
          <a:blip r:embed="rId13"/>
        </a:buBlip>
        <a:defRPr sz="2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Tx/>
        <a:buBlip>
          <a:blip r:embed="rId13"/>
        </a:buBlip>
        <a:defRPr sz="24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Tx/>
        <a:buBlip>
          <a:blip r:embed="rId13"/>
        </a:buBlip>
        <a:defRPr sz="20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Investment Analysis</a:t>
            </a:r>
          </a:p>
        </p:txBody>
      </p:sp>
      <p:sp>
        <p:nvSpPr>
          <p:cNvPr id="3" name="Subtitle 2"/>
          <p:cNvSpPr>
            <a:spLocks noGrp="1"/>
          </p:cNvSpPr>
          <p:nvPr>
            <p:ph type="subTitle" idx="1"/>
          </p:nvPr>
        </p:nvSpPr>
        <p:spPr/>
        <p:txBody>
          <a:bodyPr/>
          <a:lstStyle/>
          <a:p>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a:t>
            </a:fld>
            <a:endParaRPr lang="en-AU" dirty="0"/>
          </a:p>
        </p:txBody>
      </p:sp>
    </p:spTree>
    <p:extLst>
      <p:ext uri="{BB962C8B-B14F-4D97-AF65-F5344CB8AC3E}">
        <p14:creationId xmlns:p14="http://schemas.microsoft.com/office/powerpoint/2010/main" val="846113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a:t>
            </a:r>
          </a:p>
        </p:txBody>
      </p:sp>
      <p:sp>
        <p:nvSpPr>
          <p:cNvPr id="3" name="Content Placeholder 2"/>
          <p:cNvSpPr>
            <a:spLocks noGrp="1"/>
          </p:cNvSpPr>
          <p:nvPr>
            <p:ph idx="1"/>
          </p:nvPr>
        </p:nvSpPr>
        <p:spPr/>
        <p:txBody>
          <a:bodyPr>
            <a:normAutofit/>
          </a:bodyPr>
          <a:lstStyle/>
          <a:p>
            <a:pPr lvl="0"/>
            <a:r>
              <a:rPr lang="en-AU" dirty="0"/>
              <a:t> Summary</a:t>
            </a:r>
          </a:p>
          <a:p>
            <a:pPr lvl="1">
              <a:buFont typeface="Arial" panose="020B0604020202020204" pitchFamily="34" charset="0"/>
              <a:buChar char="•"/>
            </a:pPr>
            <a:r>
              <a:rPr lang="en-AU" dirty="0"/>
              <a:t>This section will discuss the basic principles of investment analysis with a focus on rural property investment. </a:t>
            </a:r>
          </a:p>
          <a:p>
            <a:pPr lvl="1">
              <a:buFont typeface="Arial" panose="020B0604020202020204" pitchFamily="34" charset="0"/>
              <a:buChar char="•"/>
            </a:pPr>
            <a:r>
              <a:rPr lang="en-AU" dirty="0"/>
              <a:t>Regardless of what you are investing in the principles are the same.</a:t>
            </a:r>
          </a:p>
          <a:p>
            <a:pPr lvl="2">
              <a:buFont typeface="Courier New" panose="02070309020205020404" pitchFamily="49" charset="0"/>
              <a:buChar char="o"/>
            </a:pPr>
            <a:r>
              <a:rPr lang="en-AU" dirty="0"/>
              <a:t>Set goals</a:t>
            </a:r>
          </a:p>
          <a:p>
            <a:pPr lvl="2">
              <a:buFont typeface="Courier New" panose="02070309020205020404" pitchFamily="49" charset="0"/>
              <a:buChar char="o"/>
            </a:pPr>
            <a:r>
              <a:rPr lang="en-AU" dirty="0"/>
              <a:t>Plan</a:t>
            </a:r>
          </a:p>
          <a:p>
            <a:pPr lvl="2">
              <a:buFont typeface="Courier New" panose="02070309020205020404" pitchFamily="49" charset="0"/>
              <a:buChar char="o"/>
            </a:pPr>
            <a:r>
              <a:rPr lang="en-AU" dirty="0"/>
              <a:t>Analyse</a:t>
            </a:r>
          </a:p>
          <a:p>
            <a:pPr lvl="2">
              <a:buFont typeface="Courier New" panose="02070309020205020404" pitchFamily="49" charset="0"/>
              <a:buChar char="o"/>
            </a:pPr>
            <a:r>
              <a:rPr lang="en-AU" dirty="0"/>
              <a:t>Decide</a:t>
            </a:r>
          </a:p>
          <a:p>
            <a:pPr lvl="2">
              <a:buFont typeface="Courier New" panose="02070309020205020404" pitchFamily="49" charset="0"/>
              <a:buChar char="o"/>
            </a:pPr>
            <a:r>
              <a:rPr lang="en-AU" dirty="0"/>
              <a:t>Execute</a:t>
            </a:r>
          </a:p>
          <a:p>
            <a:pPr lvl="1">
              <a:buFont typeface="Arial" panose="020B0604020202020204" pitchFamily="34" charset="0"/>
              <a:buChar char="•"/>
            </a:pPr>
            <a:r>
              <a:rPr lang="en-AU" dirty="0"/>
              <a:t>The goal setting and planning is the same process discussed earlier and this section will focus on how to analyse a farming investment.</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2</a:t>
            </a:fld>
            <a:endParaRPr lang="en-AU" dirty="0"/>
          </a:p>
        </p:txBody>
      </p:sp>
    </p:spTree>
    <p:extLst>
      <p:ext uri="{BB962C8B-B14F-4D97-AF65-F5344CB8AC3E}">
        <p14:creationId xmlns:p14="http://schemas.microsoft.com/office/powerpoint/2010/main" val="11816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a:t>
            </a:r>
          </a:p>
        </p:txBody>
      </p:sp>
      <p:sp>
        <p:nvSpPr>
          <p:cNvPr id="3" name="Content Placeholder 2"/>
          <p:cNvSpPr>
            <a:spLocks noGrp="1"/>
          </p:cNvSpPr>
          <p:nvPr>
            <p:ph idx="1"/>
          </p:nvPr>
        </p:nvSpPr>
        <p:spPr/>
        <p:txBody>
          <a:bodyPr>
            <a:normAutofit/>
          </a:bodyPr>
          <a:lstStyle/>
          <a:p>
            <a:pPr lvl="0"/>
            <a:r>
              <a:rPr lang="en-AU" dirty="0"/>
              <a:t> Investment Analysis</a:t>
            </a:r>
          </a:p>
          <a:p>
            <a:pPr lvl="1">
              <a:buFont typeface="Arial" panose="020B0604020202020204" pitchFamily="34" charset="0"/>
              <a:buChar char="•"/>
            </a:pPr>
            <a:r>
              <a:rPr lang="en-AU" dirty="0"/>
              <a:t>The aim of investment analysis is to determine if the project is both feasible and profitable.</a:t>
            </a:r>
          </a:p>
          <a:p>
            <a:pPr lvl="2">
              <a:buFont typeface="Courier New" panose="02070309020205020404" pitchFamily="49" charset="0"/>
              <a:buChar char="o"/>
            </a:pPr>
            <a:r>
              <a:rPr lang="en-AU" dirty="0">
                <a:solidFill>
                  <a:srgbClr val="002060"/>
                </a:solidFill>
              </a:rPr>
              <a:t>Feasibility</a:t>
            </a:r>
            <a:r>
              <a:rPr lang="en-AU" dirty="0"/>
              <a:t> is having the capability to complete the project. This includes all the factors that contribute to success such as financial resources, human resources and physical resources. </a:t>
            </a:r>
          </a:p>
          <a:p>
            <a:pPr lvl="2">
              <a:buFont typeface="Courier New" panose="02070309020205020404" pitchFamily="49" charset="0"/>
              <a:buChar char="o"/>
            </a:pPr>
            <a:r>
              <a:rPr lang="en-AU" dirty="0">
                <a:solidFill>
                  <a:srgbClr val="002060"/>
                </a:solidFill>
              </a:rPr>
              <a:t>Profitability</a:t>
            </a:r>
            <a:r>
              <a:rPr lang="en-AU" dirty="0"/>
              <a:t> is the ability for the project to make a profit over the required timeframe. Many projects operate at a loss for several years but its important to understand if, when and the scale of profits expected.</a:t>
            </a:r>
          </a:p>
          <a:p>
            <a:pPr lvl="2">
              <a:buFont typeface="Courier New" panose="02070309020205020404" pitchFamily="49" charset="0"/>
              <a:buChar char="o"/>
            </a:pPr>
            <a:r>
              <a:rPr lang="en-AU" dirty="0"/>
              <a:t>Projects can be theoretically feasible and not profitable and vice versa – but you need to proceed a project needs to tick both boxes with the resources you have available.</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3</a:t>
            </a:fld>
            <a:endParaRPr lang="en-AU" dirty="0"/>
          </a:p>
        </p:txBody>
      </p:sp>
    </p:spTree>
    <p:extLst>
      <p:ext uri="{BB962C8B-B14F-4D97-AF65-F5344CB8AC3E}">
        <p14:creationId xmlns:p14="http://schemas.microsoft.com/office/powerpoint/2010/main" val="141187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a:t>
            </a:r>
          </a:p>
        </p:txBody>
      </p:sp>
      <p:sp>
        <p:nvSpPr>
          <p:cNvPr id="3" name="Content Placeholder 2"/>
          <p:cNvSpPr>
            <a:spLocks noGrp="1"/>
          </p:cNvSpPr>
          <p:nvPr>
            <p:ph idx="1"/>
          </p:nvPr>
        </p:nvSpPr>
        <p:spPr/>
        <p:txBody>
          <a:bodyPr>
            <a:normAutofit/>
          </a:bodyPr>
          <a:lstStyle/>
          <a:p>
            <a:pPr lvl="0"/>
            <a:r>
              <a:rPr lang="en-AU" dirty="0"/>
              <a:t> Investment Analysis</a:t>
            </a:r>
          </a:p>
          <a:p>
            <a:pPr lvl="1">
              <a:buFont typeface="Arial" panose="020B0604020202020204" pitchFamily="34" charset="0"/>
              <a:buChar char="•"/>
            </a:pPr>
            <a:r>
              <a:rPr lang="en-AU" dirty="0"/>
              <a:t>The investment analysis has two main components;</a:t>
            </a:r>
          </a:p>
          <a:p>
            <a:pPr lvl="2">
              <a:buFont typeface="Courier New" panose="02070309020205020404" pitchFamily="49" charset="0"/>
              <a:buChar char="o"/>
            </a:pPr>
            <a:r>
              <a:rPr lang="en-AU" dirty="0"/>
              <a:t>Physical and production analysis</a:t>
            </a:r>
          </a:p>
          <a:p>
            <a:pPr lvl="2">
              <a:buFont typeface="Courier New" panose="02070309020205020404" pitchFamily="49" charset="0"/>
              <a:buChar char="o"/>
            </a:pPr>
            <a:r>
              <a:rPr lang="en-AU" dirty="0"/>
              <a:t>Financial and economic analysis</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4</a:t>
            </a:fld>
            <a:endParaRPr lang="en-AU" dirty="0"/>
          </a:p>
        </p:txBody>
      </p:sp>
    </p:spTree>
    <p:extLst>
      <p:ext uri="{BB962C8B-B14F-4D97-AF65-F5344CB8AC3E}">
        <p14:creationId xmlns:p14="http://schemas.microsoft.com/office/powerpoint/2010/main" val="1063641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a:t>
            </a:r>
          </a:p>
        </p:txBody>
      </p:sp>
      <p:sp>
        <p:nvSpPr>
          <p:cNvPr id="3" name="Content Placeholder 2"/>
          <p:cNvSpPr>
            <a:spLocks noGrp="1"/>
          </p:cNvSpPr>
          <p:nvPr>
            <p:ph idx="1"/>
          </p:nvPr>
        </p:nvSpPr>
        <p:spPr/>
        <p:txBody>
          <a:bodyPr>
            <a:normAutofit/>
          </a:bodyPr>
          <a:lstStyle/>
          <a:p>
            <a:pPr lvl="0"/>
            <a:r>
              <a:rPr lang="en-AU" dirty="0"/>
              <a:t> Investment Analysis</a:t>
            </a:r>
          </a:p>
          <a:p>
            <a:pPr lvl="1">
              <a:buFont typeface="Arial" panose="020B0604020202020204" pitchFamily="34" charset="0"/>
              <a:buChar char="•"/>
            </a:pPr>
            <a:r>
              <a:rPr lang="en-AU" dirty="0"/>
              <a:t>Running the Analysis</a:t>
            </a:r>
          </a:p>
          <a:p>
            <a:pPr lvl="2">
              <a:buFont typeface="Courier New" panose="02070309020205020404" pitchFamily="49" charset="0"/>
              <a:buChar char="o"/>
            </a:pPr>
            <a:r>
              <a:rPr lang="en-AU" dirty="0"/>
              <a:t>Limiting factors. </a:t>
            </a:r>
          </a:p>
          <a:p>
            <a:pPr lvl="2">
              <a:buFont typeface="Courier New" panose="02070309020205020404" pitchFamily="49" charset="0"/>
              <a:buChar char="o"/>
            </a:pPr>
            <a:r>
              <a:rPr lang="en-AU" dirty="0"/>
              <a:t>Use a trusted system for modelling. </a:t>
            </a:r>
          </a:p>
          <a:p>
            <a:pPr lvl="2">
              <a:buFont typeface="Courier New" panose="02070309020205020404" pitchFamily="49" charset="0"/>
              <a:buChar char="o"/>
            </a:pPr>
            <a:r>
              <a:rPr lang="en-AU" dirty="0"/>
              <a:t>Set limitations. </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5</a:t>
            </a:fld>
            <a:endParaRPr lang="en-AU" dirty="0"/>
          </a:p>
        </p:txBody>
      </p:sp>
    </p:spTree>
    <p:extLst>
      <p:ext uri="{BB962C8B-B14F-4D97-AF65-F5344CB8AC3E}">
        <p14:creationId xmlns:p14="http://schemas.microsoft.com/office/powerpoint/2010/main" val="3777517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Investment Analysis</a:t>
            </a:r>
          </a:p>
        </p:txBody>
      </p:sp>
      <p:sp>
        <p:nvSpPr>
          <p:cNvPr id="3" name="Content Placeholder 2"/>
          <p:cNvSpPr>
            <a:spLocks noGrp="1"/>
          </p:cNvSpPr>
          <p:nvPr>
            <p:ph idx="1"/>
          </p:nvPr>
        </p:nvSpPr>
        <p:spPr/>
        <p:txBody>
          <a:bodyPr>
            <a:normAutofit/>
          </a:bodyPr>
          <a:lstStyle/>
          <a:p>
            <a:pPr lvl="0"/>
            <a:r>
              <a:rPr lang="en-AU" dirty="0"/>
              <a:t> Investment Analysis</a:t>
            </a:r>
          </a:p>
          <a:p>
            <a:pPr lvl="1">
              <a:buFont typeface="Arial" panose="020B0604020202020204" pitchFamily="34" charset="0"/>
              <a:buChar char="•"/>
            </a:pPr>
            <a:r>
              <a:rPr lang="en-AU" dirty="0"/>
              <a:t>The report should include;</a:t>
            </a:r>
          </a:p>
          <a:p>
            <a:pPr lvl="2">
              <a:buFont typeface="Courier New" panose="02070309020205020404" pitchFamily="49" charset="0"/>
              <a:buChar char="o"/>
            </a:pPr>
            <a:r>
              <a:rPr lang="en-AU" dirty="0"/>
              <a:t>Details of the physical, production and economic assumptions and analysis.</a:t>
            </a:r>
          </a:p>
          <a:p>
            <a:pPr lvl="2">
              <a:buFont typeface="Courier New" panose="02070309020205020404" pitchFamily="49" charset="0"/>
              <a:buChar char="o"/>
            </a:pPr>
            <a:r>
              <a:rPr lang="en-AU" dirty="0"/>
              <a:t>It should tell a story, not just a catalogue of facts and analysis.</a:t>
            </a:r>
          </a:p>
          <a:p>
            <a:pPr lvl="2">
              <a:buFont typeface="Courier New" panose="02070309020205020404" pitchFamily="49" charset="0"/>
              <a:buChar char="o"/>
            </a:pPr>
            <a:r>
              <a:rPr lang="en-AU" dirty="0"/>
              <a:t>A high level of professionalism.</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6</a:t>
            </a:fld>
            <a:endParaRPr lang="en-AU" dirty="0"/>
          </a:p>
        </p:txBody>
      </p:sp>
    </p:spTree>
    <p:extLst>
      <p:ext uri="{BB962C8B-B14F-4D97-AF65-F5344CB8AC3E}">
        <p14:creationId xmlns:p14="http://schemas.microsoft.com/office/powerpoint/2010/main" val="421098761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C85CEE54-7C4F-444D-87ED-2D667A4EAAC3}" vid="{7B200BA3-7FC3-4B6E-9563-E6891DB6F6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38571C58-28E4-48E0-81E3-B5FCDEA4806A}"/>
</file>

<file path=customXml/itemProps2.xml><?xml version="1.0" encoding="utf-8"?>
<ds:datastoreItem xmlns:ds="http://schemas.openxmlformats.org/officeDocument/2006/customXml" ds:itemID="{5050B23A-96A0-4C78-8369-3578CB1D868D}"/>
</file>

<file path=customXml/itemProps3.xml><?xml version="1.0" encoding="utf-8"?>
<ds:datastoreItem xmlns:ds="http://schemas.openxmlformats.org/officeDocument/2006/customXml" ds:itemID="{3EC3F301-1A8D-4CAC-99CE-691C7A041FA1}"/>
</file>

<file path=docProps/app.xml><?xml version="1.0" encoding="utf-8"?>
<Properties xmlns="http://schemas.openxmlformats.org/officeDocument/2006/extended-properties" xmlns:vt="http://schemas.openxmlformats.org/officeDocument/2006/docPropsVTypes">
  <TotalTime>24</TotalTime>
  <Words>850</Words>
  <Application>Microsoft Office PowerPoint</Application>
  <PresentationFormat>Widescreen</PresentationFormat>
  <Paragraphs>62</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Courier New</vt:lpstr>
      <vt:lpstr>Open Sans</vt:lpstr>
      <vt:lpstr>Open Sans Light</vt:lpstr>
      <vt:lpstr>1_Office Theme</vt:lpstr>
      <vt:lpstr>Investment Analysis</vt:lpstr>
      <vt:lpstr>Investment Analysis</vt:lpstr>
      <vt:lpstr>Investment Analysis</vt:lpstr>
      <vt:lpstr>Investment Analysis</vt:lpstr>
      <vt:lpstr>Investment Analysis</vt:lpstr>
      <vt:lpstr>Investment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Overview</dc:title>
  <dc:creator>Gary Gabbitas</dc:creator>
  <cp:lastModifiedBy>Gary Gabbitas</cp:lastModifiedBy>
  <cp:revision>8</cp:revision>
  <dcterms:created xsi:type="dcterms:W3CDTF">2018-04-10T01:07:22Z</dcterms:created>
  <dcterms:modified xsi:type="dcterms:W3CDTF">2018-04-10T01:31:38Z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