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7FCD8-CCDB-40CC-A519-F46DF4BE11DE}" type="datetimeFigureOut">
              <a:rPr lang="en-AU" smtClean="0"/>
              <a:t>10/04/2018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E7357-64B0-4F64-8B0D-B17F2A35B2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1804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u="sng" baseline="0">
                <a:solidFill>
                  <a:schemeClr val="accent5">
                    <a:lumMod val="50000"/>
                  </a:schemeClr>
                </a:solidFill>
                <a:uFill>
                  <a:solidFill>
                    <a:srgbClr val="92D050"/>
                  </a:solidFill>
                </a:u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6422" y="6410374"/>
            <a:ext cx="4114800" cy="365125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058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4AA7-D384-4CD4-B234-E4449B0B9321}" type="datetime1">
              <a:rPr lang="en-AU" smtClean="0"/>
              <a:t>10/04/2018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50385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5627-0F94-4466-892C-EEF3C12DADFD}" type="datetime1">
              <a:rPr lang="en-AU" smtClean="0"/>
              <a:t>10/04/2018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904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Tx/>
              <a:buBlip>
                <a:blip r:embed="rId2"/>
              </a:buBlip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9000" y="6333951"/>
            <a:ext cx="4114800" cy="365125"/>
          </a:xfr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333952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9407FF6F-ABF6-486E-AAC8-9E1D5B4A7407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202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u="sng" baseline="0">
                <a:solidFill>
                  <a:schemeClr val="accent5">
                    <a:lumMod val="50000"/>
                  </a:schemeClr>
                </a:solidFill>
                <a:uFill>
                  <a:solidFill>
                    <a:schemeClr val="accent6"/>
                  </a:solidFill>
                </a:u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accent5">
                    <a:lumMod val="50000"/>
                  </a:schemeClr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9830-C08B-49E4-9ED9-C6A14721B534}" type="datetime1">
              <a:rPr lang="en-AU" smtClean="0"/>
              <a:t>10/04/2018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223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5">
                    <a:lumMod val="50000"/>
                  </a:schemeClr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3410-71FE-47E9-A54B-559E22BD5E9F}" type="datetime1">
              <a:rPr lang="en-AU" smtClean="0"/>
              <a:t>10/04/2018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0656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aseline="0">
                <a:solidFill>
                  <a:schemeClr val="accent5">
                    <a:lumMod val="50000"/>
                  </a:schemeClr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accent5">
                    <a:lumMod val="50000"/>
                  </a:schemeClr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accent5">
                    <a:lumMod val="50000"/>
                  </a:schemeClr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6E6C-BF0B-43E6-B0B9-A3E490DE9F29}" type="datetime1">
              <a:rPr lang="en-AU" smtClean="0"/>
              <a:t>10/04/2018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4605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FB49-3382-4345-81AB-A3B876164FA4}" type="datetime1">
              <a:rPr lang="en-AU" smtClean="0"/>
              <a:t>10/04/2018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506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20AD87D1-5144-47C2-8B13-DA333F5E3698}" type="datetime1">
              <a:rPr lang="en-AU" smtClean="0"/>
              <a:pPr/>
              <a:t>10/04/2018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9407FF6F-ABF6-486E-AAC8-9E1D5B4A7407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324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800"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400"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B11C5-7E3B-46D8-8F48-97B2F0B85080}" type="datetime1">
              <a:rPr lang="en-AU" smtClean="0"/>
              <a:t>10/04/2018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76621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aseline="0">
                <a:solidFill>
                  <a:srgbClr val="002060"/>
                </a:solidFill>
                <a:latin typeface="Open Sans Light" panose="020B03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02BE-13FE-4F79-B718-75A3BFFE3878}" type="datetime1">
              <a:rPr lang="en-AU" smtClean="0"/>
              <a:t>10/04/2018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2124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304DA-8F2F-463C-9AB6-8E1B90B98798}" type="datetime1">
              <a:rPr lang="en-AU" smtClean="0"/>
              <a:t>10/04/2018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7FF6F-ABF6-486E-AAC8-9E1D5B4A74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561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002060"/>
          </a:solidFill>
          <a:latin typeface="Open Sans Light" panose="020B03060305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3"/>
        </a:buBlip>
        <a:defRPr sz="2800" kern="1200">
          <a:solidFill>
            <a:srgbClr val="002060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3"/>
        </a:buBlip>
        <a:defRPr sz="2400" kern="1200">
          <a:solidFill>
            <a:srgbClr val="002060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3"/>
        </a:buBlip>
        <a:defRPr sz="2000" kern="1200">
          <a:solidFill>
            <a:srgbClr val="002060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3"/>
        </a:buBlip>
        <a:defRPr sz="1800" kern="1200">
          <a:solidFill>
            <a:srgbClr val="002060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3"/>
        </a:buBlip>
        <a:defRPr sz="1800" kern="1200">
          <a:solidFill>
            <a:srgbClr val="002060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Investment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AU" sz="3600" u="sng" dirty="0">
                <a:uFill>
                  <a:solidFill>
                    <a:srgbClr val="92D050"/>
                  </a:solidFill>
                </a:uFill>
              </a:rPr>
              <a:t>Case Study 1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4973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Investment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Cashflow Report - 4 of 4</a:t>
            </a:r>
          </a:p>
          <a:p>
            <a:pPr lvl="1"/>
            <a:endParaRPr lang="en-AU" dirty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10</a:t>
            </a:fld>
            <a:endParaRPr lang="en-AU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9350" y="1704000"/>
            <a:ext cx="5124450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411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Investment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Balance Sheet 1 of 1</a:t>
            </a:r>
          </a:p>
          <a:p>
            <a:pPr lvl="1"/>
            <a:endParaRPr lang="en-AU" dirty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11</a:t>
            </a:fld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2024" y="1300909"/>
            <a:ext cx="5041776" cy="495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06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Summary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This analysis shows that the proposal was not profitable. There are several reasons for this including;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dirty="0"/>
              <a:t>Cost of sheep is high in current market. High depreciation cost.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dirty="0"/>
              <a:t>Finance structuring is very demanding on the business i.e. all debt was to repaid in five years. Interest and finance ratios are poor.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dirty="0"/>
              <a:t>Losses from predation are high.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dirty="0"/>
              <a:t>The land is under utilised. Turn over ratio is poor. Return on capital and return on equity are both negative.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dirty="0"/>
              <a:t>Although not a good outcome one of the positive is that the loss is getting smaller each year, so fixing some of the issue above may turn this proposal around.</a:t>
            </a:r>
          </a:p>
          <a:p>
            <a:pPr lvl="2"/>
            <a:endParaRPr lang="en-AU" dirty="0"/>
          </a:p>
          <a:p>
            <a:pPr lvl="1"/>
            <a:endParaRPr lang="en-AU" dirty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1068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Summary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Although this proposal may appear unfeasible there are a number of options worth exploring including;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dirty="0"/>
              <a:t>Longer term debt structuring. Taking the loan terms from a 5 year interest and principal to a 15 year interest only facility would have a significant impact on cashflow.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dirty="0"/>
              <a:t>Leasing or selling unused land to reduce debt requirements.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dirty="0"/>
              <a:t>Establishing a sharefarming or JV arrangement where a third party provides the livestock and capital can be accumulated over time.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This case study is just an overview of the agri-investment analysis process. If unsure about analysing an investment talk to your accountant or a qualified adviser.		</a:t>
            </a:r>
          </a:p>
          <a:p>
            <a:pPr lvl="1"/>
            <a:endParaRPr lang="en-AU" dirty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44921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Case Study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The following slides provide a brief investment case study on a fictional indigenous owned property in NSW.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The aim of the analysis is to see if the business can afford to borrow $500,000 to start a new sheep enterprise with a focus on wool and store lamb production. Rangeland goats are also harvested.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The lender is IBA and the funds will drawn down over two years with repayments commencing in year three,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The property has good fences and water. Some of the livestock handling facilities need updating.</a:t>
            </a:r>
          </a:p>
          <a:p>
            <a:pPr lvl="0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39546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 Example Table of Contents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The following slides shows some key aspects of the investment analysis starting with a table of contents.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The table of contents will vary for different investments but the overall structure will remain.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The subsequent slides show an example of how to tabulate assumptions and then to structure cashflows and the balance sheet.</a:t>
            </a:r>
          </a:p>
          <a:p>
            <a:pPr lvl="1"/>
            <a:endParaRPr lang="en-AU" dirty="0"/>
          </a:p>
          <a:p>
            <a:pPr lvl="0"/>
            <a:endParaRPr lang="en-AU" dirty="0"/>
          </a:p>
          <a:p>
            <a:pPr lvl="0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70833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Investment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Example Table of Contents</a:t>
            </a:r>
          </a:p>
          <a:p>
            <a:pPr lvl="0"/>
            <a:endParaRPr lang="en-AU" dirty="0"/>
          </a:p>
          <a:p>
            <a:pPr lvl="0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4</a:t>
            </a:fld>
            <a:endParaRPr lang="en-AU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343472" y="2636912"/>
          <a:ext cx="10010328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6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6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080">
                <a:tc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bg1"/>
                          </a:solidFill>
                        </a:rPr>
                        <a:t>Production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bg1"/>
                          </a:solidFill>
                        </a:rPr>
                        <a:t>Economic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827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rgbClr val="002060"/>
                          </a:solidFill>
                        </a:rPr>
                        <a:t>Title information – title searches, title</a:t>
                      </a:r>
                      <a:r>
                        <a:rPr lang="en-AU" sz="1000" baseline="0" dirty="0">
                          <a:solidFill>
                            <a:srgbClr val="002060"/>
                          </a:solidFill>
                        </a:rPr>
                        <a:t> plans, easements, native title…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baseline="0" dirty="0">
                          <a:solidFill>
                            <a:srgbClr val="002060"/>
                          </a:solidFill>
                        </a:rPr>
                        <a:t>Water licencing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baseline="0" dirty="0">
                          <a:solidFill>
                            <a:srgbClr val="002060"/>
                          </a:solidFill>
                        </a:rPr>
                        <a:t>Property Information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rgbClr val="002060"/>
                          </a:solidFill>
                        </a:rPr>
                        <a:t>Location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rgbClr val="002060"/>
                          </a:solidFill>
                        </a:rPr>
                        <a:t>Land Systems and Topography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rgbClr val="002060"/>
                          </a:solidFill>
                        </a:rPr>
                        <a:t>Vegetation, Weeds</a:t>
                      </a:r>
                      <a:r>
                        <a:rPr lang="en-AU" sz="1000" baseline="0" dirty="0">
                          <a:solidFill>
                            <a:srgbClr val="002060"/>
                          </a:solidFill>
                        </a:rPr>
                        <a:t> and Pests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baseline="0" dirty="0">
                          <a:solidFill>
                            <a:srgbClr val="002060"/>
                          </a:solidFill>
                        </a:rPr>
                        <a:t>Fences and Water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baseline="0" dirty="0">
                          <a:solidFill>
                            <a:srgbClr val="002060"/>
                          </a:solidFill>
                        </a:rPr>
                        <a:t>Access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baseline="0" dirty="0">
                          <a:solidFill>
                            <a:srgbClr val="002060"/>
                          </a:solidFill>
                        </a:rPr>
                        <a:t>Rainfall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baseline="0" dirty="0">
                          <a:solidFill>
                            <a:srgbClr val="002060"/>
                          </a:solidFill>
                        </a:rPr>
                        <a:t>Services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rgbClr val="002060"/>
                          </a:solidFill>
                        </a:rPr>
                        <a:t>Production Information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00" dirty="0">
                          <a:solidFill>
                            <a:srgbClr val="002060"/>
                          </a:solidFill>
                        </a:rPr>
                        <a:t>Livestock/Crop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00" dirty="0">
                          <a:solidFill>
                            <a:srgbClr val="002060"/>
                          </a:solidFill>
                        </a:rPr>
                        <a:t>Carrying Capacity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00" dirty="0">
                          <a:solidFill>
                            <a:srgbClr val="002060"/>
                          </a:solidFill>
                        </a:rPr>
                        <a:t>Historic Production Records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rgbClr val="002060"/>
                          </a:solidFill>
                        </a:rPr>
                        <a:t>Infrastructure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000" dirty="0">
                          <a:solidFill>
                            <a:srgbClr val="002060"/>
                          </a:solidFill>
                        </a:rPr>
                        <a:t>Plant and Equipment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AU" sz="1000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Business Model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Ownership Entity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Operating Entity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  <a:r>
                        <a:rPr lang="en-AU" sz="100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Involved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Leases/JV/etc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Goals and Objectives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Enterprise Assumptions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Livestock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Crop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Other Assumptions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Labour 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Capital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Financing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Financial</a:t>
                      </a:r>
                      <a:r>
                        <a:rPr lang="en-AU" sz="100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Analysis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Cashflow/Profit and Loss 3-5 yrs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Balance Sheet 3-5 yrs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Repeat CF and BS  for different options/enterprises/assumptions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Tables/Charts</a:t>
                      </a:r>
                      <a:r>
                        <a:rPr lang="en-AU" sz="100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to compare/demonstrate performance</a:t>
                      </a:r>
                      <a:endParaRPr lang="en-A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Summary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endParaRPr lang="en-A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532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Investment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Production Assumptions</a:t>
            </a:r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5</a:t>
            </a:fld>
            <a:endParaRPr lang="en-AU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6317809" y="1340767"/>
          <a:ext cx="5035991" cy="4836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Worksheet" r:id="rId3" imgW="7667670" imgH="7362708" progId="Excel.Sheet.12">
                  <p:embed/>
                </p:oleObj>
              </mc:Choice>
              <mc:Fallback>
                <p:oleObj name="Worksheet" r:id="rId3" imgW="7667670" imgH="7362708" progId="Excel.Sheet.12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17809" y="1340767"/>
                        <a:ext cx="5035991" cy="4836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5439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Investment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Production Assumptions</a:t>
            </a:r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6</a:t>
            </a:fld>
            <a:endParaRPr lang="en-AU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5239960" y="1412776"/>
          <a:ext cx="6078538" cy="434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Worksheet" r:id="rId3" imgW="7667670" imgH="5476952" progId="Excel.Sheet.12">
                  <p:embed/>
                </p:oleObj>
              </mc:Choice>
              <mc:Fallback>
                <p:oleObj name="Worksheet" r:id="rId3" imgW="7667670" imgH="5476952" progId="Excel.Sheet.12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39960" y="1412776"/>
                        <a:ext cx="6078538" cy="434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115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Investment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Cashflow Report - 1 of 4</a:t>
            </a:r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7</a:t>
            </a:fld>
            <a:endParaRPr lang="en-AU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5075" y="1254832"/>
            <a:ext cx="5038725" cy="50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009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Investment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Cashflow Report - 2 of 4</a:t>
            </a:r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8</a:t>
            </a:fld>
            <a:endParaRPr lang="en-AU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1988840"/>
            <a:ext cx="5105400" cy="3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629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AU" dirty="0"/>
              <a:t>Investment Analysis – 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/>
              <a:t> Investment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Cashflow Report - 3 of 4</a:t>
            </a:r>
          </a:p>
          <a:p>
            <a:pPr lvl="1"/>
            <a:endParaRPr lang="en-AU" dirty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7FF6F-ABF6-486E-AAC8-9E1D5B4A7407}" type="slidenum">
              <a:rPr lang="en-AU" smtClean="0"/>
              <a:t>9</a:t>
            </a:fld>
            <a:endParaRPr lang="en-AU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9710" y="1842324"/>
            <a:ext cx="5124450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94705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C85CEE54-7C4F-444D-87ED-2D667A4EAAC3}" vid="{7B200BA3-7FC3-4B6E-9563-E6891DB6F6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291747C9996B41BFF90D55BA191901" ma:contentTypeVersion="13" ma:contentTypeDescription="Create a new document." ma:contentTypeScope="" ma:versionID="84b8a51c6af4d90fe7221247e798bad8">
  <xsd:schema xmlns:xsd="http://www.w3.org/2001/XMLSchema" xmlns:xs="http://www.w3.org/2001/XMLSchema" xmlns:p="http://schemas.microsoft.com/office/2006/metadata/properties" xmlns:ns2="105d461a-305d-4b72-9815-d3cc31b9783b" xmlns:ns3="920ec45e-032d-491c-b9d0-dd88a68b669f" targetNamespace="http://schemas.microsoft.com/office/2006/metadata/properties" ma:root="true" ma:fieldsID="2d184bf19798293aca95531d2adacb22" ns2:_="" ns3:_="">
    <xsd:import namespace="105d461a-305d-4b72-9815-d3cc31b9783b"/>
    <xsd:import namespace="920ec45e-032d-491c-b9d0-dd88a68b6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5d461a-305d-4b72-9815-d3cc31b978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368e452-4fa8-46de-abc3-05fbe67972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0ec45e-032d-491c-b9d0-dd88a68b669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a37a7f3-2d5e-4bf2-983b-b231976e9fdb}" ma:internalName="TaxCatchAll" ma:showField="CatchAllData" ma:web="920ec45e-032d-491c-b9d0-dd88a68b66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5d461a-305d-4b72-9815-d3cc31b9783b">
      <Terms xmlns="http://schemas.microsoft.com/office/infopath/2007/PartnerControls"/>
    </lcf76f155ced4ddcb4097134ff3c332f>
    <TaxCatchAll xmlns="920ec45e-032d-491c-b9d0-dd88a68b669f" xsi:nil="true"/>
  </documentManagement>
</p:properties>
</file>

<file path=customXml/itemProps1.xml><?xml version="1.0" encoding="utf-8"?>
<ds:datastoreItem xmlns:ds="http://schemas.openxmlformats.org/officeDocument/2006/customXml" ds:itemID="{67AAE6C8-D3B4-483E-987F-8FBADED5DBED}"/>
</file>

<file path=customXml/itemProps2.xml><?xml version="1.0" encoding="utf-8"?>
<ds:datastoreItem xmlns:ds="http://schemas.openxmlformats.org/officeDocument/2006/customXml" ds:itemID="{1218729F-23B8-4209-A744-6207FD0CAEA3}"/>
</file>

<file path=customXml/itemProps3.xml><?xml version="1.0" encoding="utf-8"?>
<ds:datastoreItem xmlns:ds="http://schemas.openxmlformats.org/officeDocument/2006/customXml" ds:itemID="{B5C5D0BF-0F32-4BD9-8C19-3BF1AC1A15E7}"/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648</Words>
  <Application>Microsoft Office PowerPoint</Application>
  <PresentationFormat>Widescreen</PresentationFormat>
  <Paragraphs>106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Courier New</vt:lpstr>
      <vt:lpstr>Open Sans</vt:lpstr>
      <vt:lpstr>Open Sans Light</vt:lpstr>
      <vt:lpstr>1_Office Theme</vt:lpstr>
      <vt:lpstr>Worksheet</vt:lpstr>
      <vt:lpstr>Investment Analysis</vt:lpstr>
      <vt:lpstr>Investment Analysis – Case Study 1</vt:lpstr>
      <vt:lpstr>Investment Analysis – Case Study 1</vt:lpstr>
      <vt:lpstr>Investment Analysis – Case Study 1</vt:lpstr>
      <vt:lpstr>Investment Analysis – Case Study 1</vt:lpstr>
      <vt:lpstr>Investment Analysis – Case Study 1</vt:lpstr>
      <vt:lpstr>Investment Analysis – Case Study 1</vt:lpstr>
      <vt:lpstr>Investment Analysis – Case Study 1</vt:lpstr>
      <vt:lpstr>Investment Analysis – Case Study 1</vt:lpstr>
      <vt:lpstr>Investment Analysis – Case Study 1</vt:lpstr>
      <vt:lpstr>Investment Analysis – Case Study 1</vt:lpstr>
      <vt:lpstr>Investment Analysis – Case Study 1</vt:lpstr>
      <vt:lpstr>Investment Analysis – Case Study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Industry Overview</dc:title>
  <dc:creator>Gary Gabbitas</dc:creator>
  <cp:lastModifiedBy>Gary Gabbitas</cp:lastModifiedBy>
  <cp:revision>9</cp:revision>
  <dcterms:created xsi:type="dcterms:W3CDTF">2018-04-10T01:07:22Z</dcterms:created>
  <dcterms:modified xsi:type="dcterms:W3CDTF">2018-04-10T01:32:32Z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0x0101003C291747C9996B41BFF90D55BA191901</vt:lpwstr>
  </property>
</Properties>
</file>