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1.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Masters/slideMaster1.xml" ContentType="application/vnd.openxmlformats-officedocument.presentationml.slideMaster+xml"/>
  <Override PartName="/ppt/slideLayouts/slideLayout6.xml" ContentType="application/vnd.openxmlformats-officedocument.presentationml.slideLayout+xml"/>
  <Override PartName="/ppt/slideLayouts/slideLayout4.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5.xml" ContentType="application/vnd.openxmlformats-officedocument.presentationml.notesSlide+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5.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4.xml" ContentType="application/vnd.openxmlformats-officedocument.presentationml.notesSlide+xml"/>
  <Override PartName="/ppt/slideLayouts/slideLayout3.xml" ContentType="application/vnd.openxmlformats-officedocument.presentationml.slideLayout+xml"/>
  <Override PartName="/ppt/notesSlides/notesSlide3.xml" ContentType="application/vnd.openxmlformats-officedocument.presentationml.notesSlide+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7" r:id="rId2"/>
    <p:sldId id="258" r:id="rId3"/>
    <p:sldId id="259" r:id="rId4"/>
    <p:sldId id="260" r:id="rId5"/>
    <p:sldId id="261" r:id="rId6"/>
    <p:sldId id="262" r:id="rId7"/>
    <p:sldId id="26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0" autoAdjust="0"/>
    <p:restoredTop sz="94660"/>
  </p:normalViewPr>
  <p:slideViewPr>
    <p:cSldViewPr snapToGrid="0">
      <p:cViewPr varScale="1">
        <p:scale>
          <a:sx n="84" d="100"/>
          <a:sy n="84" d="100"/>
        </p:scale>
        <p:origin x="125"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D49433E-2FF3-4907-AE11-C8F1131332AA}" type="datetimeFigureOut">
              <a:rPr lang="en-AU" smtClean="0"/>
              <a:t>10/04/2018</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97D79A-1829-4907-89C8-60B4C2B37CED}" type="slidenum">
              <a:rPr lang="en-AU" smtClean="0"/>
              <a:t>‹#›</a:t>
            </a:fld>
            <a:endParaRPr lang="en-AU"/>
          </a:p>
        </p:txBody>
      </p:sp>
    </p:spTree>
    <p:extLst>
      <p:ext uri="{BB962C8B-B14F-4D97-AF65-F5344CB8AC3E}">
        <p14:creationId xmlns:p14="http://schemas.microsoft.com/office/powerpoint/2010/main" val="33586660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This business is assumed to be a going concern and therefore has a significant inventory of around 1,500 head on hand which have been run on a lease property prior to the purchase of this property. The herd structure was comprised of around 600 breeders which are a self replacing herd. The progeny as weaners at around 280-320 kg.</a:t>
            </a:r>
          </a:p>
          <a:p>
            <a:endParaRPr lang="en-AU" dirty="0"/>
          </a:p>
          <a:p>
            <a:r>
              <a:rPr lang="en-AU" dirty="0"/>
              <a:t>The assumptions above show the expected sales and values for a 4 year window. In reality prices have strengthened well above the levels budgeted on and therefore the actual results would have been significantly better than the projections.</a:t>
            </a:r>
          </a:p>
        </p:txBody>
      </p:sp>
      <p:sp>
        <p:nvSpPr>
          <p:cNvPr id="4" name="Slide Number Placeholder 3"/>
          <p:cNvSpPr>
            <a:spLocks noGrp="1"/>
          </p:cNvSpPr>
          <p:nvPr>
            <p:ph type="sldNum" sz="quarter" idx="10"/>
          </p:nvPr>
        </p:nvSpPr>
        <p:spPr/>
        <p:txBody>
          <a:bodyPr/>
          <a:lstStyle/>
          <a:p>
            <a:fld id="{D40FA9EE-5708-4072-9F93-EDCF06EDCDF2}" type="slidenum">
              <a:rPr lang="en-AU" smtClean="0"/>
              <a:t>3</a:t>
            </a:fld>
            <a:endParaRPr lang="en-AU" dirty="0"/>
          </a:p>
        </p:txBody>
      </p:sp>
    </p:spTree>
    <p:extLst>
      <p:ext uri="{BB962C8B-B14F-4D97-AF65-F5344CB8AC3E}">
        <p14:creationId xmlns:p14="http://schemas.microsoft.com/office/powerpoint/2010/main" val="15003688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The cashflow is reasonable straight forward as there is only a single cattle enterprise. The assumptions behind the livestock income can be see in the previous slide.</a:t>
            </a:r>
          </a:p>
          <a:p>
            <a:endParaRPr lang="en-AU" dirty="0"/>
          </a:p>
          <a:p>
            <a:r>
              <a:rPr lang="en-AU" dirty="0"/>
              <a:t>The direct and overhead costs are typical for this size cattle business and the ratios are within normal ranges - DC Ratio 25% and OH Ratio 30%. The finance costs not within normal parameters with the finance ratio getting as high as 30% in year two. Our target is under 15%. This is due to the high gearing and the fact that the business had outstanding debt prior to purchasing the property. Compounding this is the same issue discussed in the previous case study where IBA requires rapid repayment of debt. </a:t>
            </a:r>
          </a:p>
          <a:p>
            <a:endParaRPr lang="en-AU" dirty="0"/>
          </a:p>
          <a:p>
            <a:r>
              <a:rPr lang="en-AU" dirty="0"/>
              <a:t>Despite the high finance costs the analysis shows very healthy operating cash surpluses. As always the trends are important and the overall cash surplus trend is upward. Its very common to see a dip in cash surplus in the initial years of a new project as there is usually a high demand for capital while the business is still not operating at full capacity.</a:t>
            </a:r>
          </a:p>
          <a:p>
            <a:endParaRPr lang="en-AU" dirty="0"/>
          </a:p>
          <a:p>
            <a:endParaRPr lang="en-AU" dirty="0"/>
          </a:p>
        </p:txBody>
      </p:sp>
      <p:sp>
        <p:nvSpPr>
          <p:cNvPr id="4" name="Slide Number Placeholder 3"/>
          <p:cNvSpPr>
            <a:spLocks noGrp="1"/>
          </p:cNvSpPr>
          <p:nvPr>
            <p:ph type="sldNum" sz="quarter" idx="10"/>
          </p:nvPr>
        </p:nvSpPr>
        <p:spPr/>
        <p:txBody>
          <a:bodyPr/>
          <a:lstStyle/>
          <a:p>
            <a:fld id="{D40FA9EE-5708-4072-9F93-EDCF06EDCDF2}" type="slidenum">
              <a:rPr lang="en-AU" smtClean="0"/>
              <a:t>4</a:t>
            </a:fld>
            <a:endParaRPr lang="en-AU" dirty="0"/>
          </a:p>
        </p:txBody>
      </p:sp>
    </p:spTree>
    <p:extLst>
      <p:ext uri="{BB962C8B-B14F-4D97-AF65-F5344CB8AC3E}">
        <p14:creationId xmlns:p14="http://schemas.microsoft.com/office/powerpoint/2010/main" val="32143356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Where the first section of the cashflow dealt with the operating income and expenses, this section deals with the capital flows. Capital flows are those that occur outside of normal business activities. It can be seen in the Other Receipts that the business has borrowed $925,000 to fund the deal.</a:t>
            </a:r>
          </a:p>
          <a:p>
            <a:endParaRPr lang="en-AU" dirty="0"/>
          </a:p>
          <a:p>
            <a:r>
              <a:rPr lang="en-AU" dirty="0"/>
              <a:t>In Other Payments there is the $50,000 debt repayment in year 1 from the pre-existing debt and then this climbs as there are repayments for both the new and old debt.</a:t>
            </a:r>
          </a:p>
          <a:p>
            <a:endParaRPr lang="en-AU" dirty="0"/>
          </a:p>
          <a:p>
            <a:r>
              <a:rPr lang="en-AU" dirty="0"/>
              <a:t>The Investment Purchased is the new property.</a:t>
            </a:r>
          </a:p>
          <a:p>
            <a:endParaRPr lang="en-AU" dirty="0"/>
          </a:p>
          <a:p>
            <a:r>
              <a:rPr lang="en-AU" dirty="0"/>
              <a:t>Land and Improvements Purchases of $50,000 is Stamp Duty and there are Drawings of $50,000 and Tax of $5,000. There is no allowance made for tax in subsequent years as due to the business structure used (a trust), the number of beneficiaries, and the losses in the initial years there would not be a tax lability for some time.</a:t>
            </a:r>
          </a:p>
          <a:p>
            <a:endParaRPr lang="en-AU" dirty="0"/>
          </a:p>
          <a:p>
            <a:r>
              <a:rPr lang="en-AU" dirty="0"/>
              <a:t>Again, the trends in the surplus is important and in this instance it is trending upwards. This demonstrates the importance of modelling over a 3 to 5 year window. If this was down over two years it may assumed that years 3 and 4 would also be losses and the project may be shelved.</a:t>
            </a:r>
          </a:p>
        </p:txBody>
      </p:sp>
      <p:sp>
        <p:nvSpPr>
          <p:cNvPr id="4" name="Slide Number Placeholder 3"/>
          <p:cNvSpPr>
            <a:spLocks noGrp="1"/>
          </p:cNvSpPr>
          <p:nvPr>
            <p:ph type="sldNum" sz="quarter" idx="10"/>
          </p:nvPr>
        </p:nvSpPr>
        <p:spPr/>
        <p:txBody>
          <a:bodyPr/>
          <a:lstStyle/>
          <a:p>
            <a:fld id="{D40FA9EE-5708-4072-9F93-EDCF06EDCDF2}" type="slidenum">
              <a:rPr lang="en-AU" smtClean="0"/>
              <a:t>5</a:t>
            </a:fld>
            <a:endParaRPr lang="en-AU" dirty="0"/>
          </a:p>
        </p:txBody>
      </p:sp>
    </p:spTree>
    <p:extLst>
      <p:ext uri="{BB962C8B-B14F-4D97-AF65-F5344CB8AC3E}">
        <p14:creationId xmlns:p14="http://schemas.microsoft.com/office/powerpoint/2010/main" val="201331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The balance sheet is important for showing whether the project is having a positive or negative impact on Net Worth.</a:t>
            </a:r>
          </a:p>
          <a:p>
            <a:endParaRPr lang="en-AU" dirty="0"/>
          </a:p>
          <a:p>
            <a:r>
              <a:rPr lang="en-AU" b="1" dirty="0"/>
              <a:t>Assets</a:t>
            </a:r>
          </a:p>
          <a:p>
            <a:r>
              <a:rPr lang="en-AU" dirty="0"/>
              <a:t>The Cash and Cash Equivalents show the business starts with $35,000 on the bank. If we refer back to the cashflow we can see that in year 1 there was a loss of $112,373 leaving a closing balance of -$77,368. </a:t>
            </a:r>
          </a:p>
          <a:p>
            <a:endParaRPr lang="en-AU" dirty="0"/>
          </a:p>
          <a:p>
            <a:r>
              <a:rPr lang="en-AU" dirty="0"/>
              <a:t>Inventories is the value of the livestock on hand. This would be calculated in the Livestock Trading Account.</a:t>
            </a:r>
          </a:p>
          <a:p>
            <a:endParaRPr lang="en-AU" dirty="0"/>
          </a:p>
          <a:p>
            <a:r>
              <a:rPr lang="en-AU" dirty="0"/>
              <a:t>Property Plant and Equipment is the value of plant and equipment that is not fixed to the property (such as vehicles and tractors) and it excludes livestock.</a:t>
            </a:r>
          </a:p>
          <a:p>
            <a:endParaRPr lang="en-AU" dirty="0"/>
          </a:p>
          <a:p>
            <a:r>
              <a:rPr lang="en-AU" dirty="0"/>
              <a:t>Investments is the purchase of the property.</a:t>
            </a:r>
          </a:p>
          <a:p>
            <a:endParaRPr lang="en-AU" dirty="0"/>
          </a:p>
          <a:p>
            <a:r>
              <a:rPr lang="en-AU" b="1" dirty="0"/>
              <a:t>Liabilities</a:t>
            </a:r>
          </a:p>
          <a:p>
            <a:r>
              <a:rPr lang="en-AU" dirty="0"/>
              <a:t>Current tax liabilities are the GST amounts payable.</a:t>
            </a:r>
          </a:p>
          <a:p>
            <a:endParaRPr lang="en-AU" dirty="0"/>
          </a:p>
          <a:p>
            <a:r>
              <a:rPr lang="en-AU" dirty="0"/>
              <a:t>Long Term Borrowings is the debt to fund the new purchase ($925,000) plus the existing debt ($150,000).</a:t>
            </a:r>
          </a:p>
          <a:p>
            <a:endParaRPr lang="en-AU" dirty="0"/>
          </a:p>
          <a:p>
            <a:r>
              <a:rPr lang="en-AU" b="1" dirty="0"/>
              <a:t>Net Worth</a:t>
            </a:r>
          </a:p>
          <a:p>
            <a:r>
              <a:rPr lang="en-AU" dirty="0"/>
              <a:t>The net worth is the assets less the liabilities and this is telling a positive story. As always the trend is important but so is the total. In this scenario the net worth increases around $320,000. Importantly most of this increase is not in “cash” but is a result of debt repayment.</a:t>
            </a:r>
          </a:p>
          <a:p>
            <a:endParaRPr lang="en-AU" dirty="0"/>
          </a:p>
          <a:p>
            <a:r>
              <a:rPr lang="en-AU" dirty="0"/>
              <a:t>The equity of the business is low in the initial year at 52% and this outside the desirable zone for this type of business. However, by year 4 the projections indicate that equity has increased to 65%. In reality, due to high cattle prices, the increase in equity would be much greater.</a:t>
            </a:r>
          </a:p>
          <a:p>
            <a:endParaRPr lang="en-AU" dirty="0"/>
          </a:p>
        </p:txBody>
      </p:sp>
      <p:sp>
        <p:nvSpPr>
          <p:cNvPr id="4" name="Slide Number Placeholder 3"/>
          <p:cNvSpPr>
            <a:spLocks noGrp="1"/>
          </p:cNvSpPr>
          <p:nvPr>
            <p:ph type="sldNum" sz="quarter" idx="10"/>
          </p:nvPr>
        </p:nvSpPr>
        <p:spPr/>
        <p:txBody>
          <a:bodyPr/>
          <a:lstStyle/>
          <a:p>
            <a:fld id="{D40FA9EE-5708-4072-9F93-EDCF06EDCDF2}" type="slidenum">
              <a:rPr lang="en-AU" smtClean="0"/>
              <a:t>6</a:t>
            </a:fld>
            <a:endParaRPr lang="en-AU" dirty="0"/>
          </a:p>
        </p:txBody>
      </p:sp>
    </p:spTree>
    <p:extLst>
      <p:ext uri="{BB962C8B-B14F-4D97-AF65-F5344CB8AC3E}">
        <p14:creationId xmlns:p14="http://schemas.microsoft.com/office/powerpoint/2010/main" val="37290629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0558" indent="-170558" defTabSz="909645">
              <a:buFont typeface="Arial" panose="020B0604020202020204" pitchFamily="34" charset="0"/>
              <a:buChar char="•"/>
              <a:defRPr/>
            </a:pPr>
            <a:r>
              <a:rPr lang="en-AU" dirty="0"/>
              <a:t>High risk as equity drops to nearly 50% and interest and repayment commitments make up around 50% of the gross income. This model would not work in a lot of business but as the other costs are well within acceptable standards there is enough surplus to support the model. </a:t>
            </a:r>
          </a:p>
          <a:p>
            <a:pPr marL="170558" indent="-170558" defTabSz="909645">
              <a:buFont typeface="Arial" panose="020B0604020202020204" pitchFamily="34" charset="0"/>
              <a:buChar char="•"/>
              <a:defRPr/>
            </a:pPr>
            <a:r>
              <a:rPr lang="en-AU" dirty="0"/>
              <a:t>Even with the conservative assumptions the modelling was trending in the right direction and there are significant increase in net worth.</a:t>
            </a:r>
          </a:p>
          <a:p>
            <a:pPr marL="170558" indent="-170558" defTabSz="909645">
              <a:buFont typeface="Arial" panose="020B0604020202020204" pitchFamily="34" charset="0"/>
              <a:buChar char="•"/>
              <a:defRPr/>
            </a:pPr>
            <a:r>
              <a:rPr lang="en-AU" dirty="0"/>
              <a:t>Stress testing is worthwhile to see how resilient the business is and can it endure shocks like a drop in commodity prices or a drought. This is done but varying the commodity prices or production figures in the model. Usually the most vulnerable period is the first years after establishment of the business.</a:t>
            </a:r>
          </a:p>
          <a:p>
            <a:pPr marL="170558" indent="-170558" defTabSz="909645">
              <a:buFont typeface="Arial" panose="020B0604020202020204" pitchFamily="34" charset="0"/>
              <a:buChar char="•"/>
              <a:defRPr/>
            </a:pPr>
            <a:r>
              <a:rPr lang="en-AU" dirty="0"/>
              <a:t>Even though the metrics are good, the risk is still an issue and this may cause problems with sourcing financing from traditional lenders. The options are to reduce the risk (borrow less) or explore other options such as non-traditional lender like IBA, or grants and government loans.</a:t>
            </a:r>
          </a:p>
          <a:p>
            <a:pPr marL="170558" indent="-170558">
              <a:buFont typeface="Arial" panose="020B0604020202020204" pitchFamily="34" charset="0"/>
              <a:buChar char="•"/>
            </a:pPr>
            <a:endParaRPr lang="en-AU" dirty="0"/>
          </a:p>
        </p:txBody>
      </p:sp>
      <p:sp>
        <p:nvSpPr>
          <p:cNvPr id="4" name="Slide Number Placeholder 3"/>
          <p:cNvSpPr>
            <a:spLocks noGrp="1"/>
          </p:cNvSpPr>
          <p:nvPr>
            <p:ph type="sldNum" sz="quarter" idx="10"/>
          </p:nvPr>
        </p:nvSpPr>
        <p:spPr/>
        <p:txBody>
          <a:bodyPr/>
          <a:lstStyle/>
          <a:p>
            <a:fld id="{D40FA9EE-5708-4072-9F93-EDCF06EDCDF2}" type="slidenum">
              <a:rPr lang="en-AU" smtClean="0"/>
              <a:t>7</a:t>
            </a:fld>
            <a:endParaRPr lang="en-AU" dirty="0"/>
          </a:p>
        </p:txBody>
      </p:sp>
    </p:spTree>
    <p:extLst>
      <p:ext uri="{BB962C8B-B14F-4D97-AF65-F5344CB8AC3E}">
        <p14:creationId xmlns:p14="http://schemas.microsoft.com/office/powerpoint/2010/main" val="2379186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p:cNvSpPr>
            <a:spLocks noGrp="1"/>
          </p:cNvSpPr>
          <p:nvPr>
            <p:ph type="dt" sz="half" idx="10"/>
          </p:nvPr>
        </p:nvSpPr>
        <p:spPr/>
        <p:txBody>
          <a:bodyPr/>
          <a:lstStyle/>
          <a:p>
            <a:fld id="{15FEE5F0-82E1-401C-9C10-42891933D6E8}" type="datetimeFigureOut">
              <a:rPr lang="en-AU" smtClean="0"/>
              <a:t>10/04/2018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AD35021-C679-48E8-8A4F-08BE0456AAA3}" type="slidenum">
              <a:rPr lang="en-AU" smtClean="0"/>
              <a:t>‹#›</a:t>
            </a:fld>
            <a:endParaRPr lang="en-AU"/>
          </a:p>
        </p:txBody>
      </p:sp>
    </p:spTree>
    <p:extLst>
      <p:ext uri="{BB962C8B-B14F-4D97-AF65-F5344CB8AC3E}">
        <p14:creationId xmlns:p14="http://schemas.microsoft.com/office/powerpoint/2010/main" val="1791410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15FEE5F0-82E1-401C-9C10-42891933D6E8}" type="datetimeFigureOut">
              <a:rPr lang="en-AU" smtClean="0"/>
              <a:t>10/04/2018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AD35021-C679-48E8-8A4F-08BE0456AAA3}" type="slidenum">
              <a:rPr lang="en-AU" smtClean="0"/>
              <a:t>‹#›</a:t>
            </a:fld>
            <a:endParaRPr lang="en-AU"/>
          </a:p>
        </p:txBody>
      </p:sp>
    </p:spTree>
    <p:extLst>
      <p:ext uri="{BB962C8B-B14F-4D97-AF65-F5344CB8AC3E}">
        <p14:creationId xmlns:p14="http://schemas.microsoft.com/office/powerpoint/2010/main" val="10439968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15FEE5F0-82E1-401C-9C10-42891933D6E8}" type="datetimeFigureOut">
              <a:rPr lang="en-AU" smtClean="0"/>
              <a:t>10/04/2018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AD35021-C679-48E8-8A4F-08BE0456AAA3}" type="slidenum">
              <a:rPr lang="en-AU" smtClean="0"/>
              <a:t>‹#›</a:t>
            </a:fld>
            <a:endParaRPr lang="en-AU"/>
          </a:p>
        </p:txBody>
      </p:sp>
    </p:spTree>
    <p:extLst>
      <p:ext uri="{BB962C8B-B14F-4D97-AF65-F5344CB8AC3E}">
        <p14:creationId xmlns:p14="http://schemas.microsoft.com/office/powerpoint/2010/main" val="25289939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15FEE5F0-82E1-401C-9C10-42891933D6E8}" type="datetimeFigureOut">
              <a:rPr lang="en-AU" smtClean="0"/>
              <a:t>10/04/2018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AD35021-C679-48E8-8A4F-08BE0456AAA3}" type="slidenum">
              <a:rPr lang="en-AU" smtClean="0"/>
              <a:t>‹#›</a:t>
            </a:fld>
            <a:endParaRPr lang="en-AU"/>
          </a:p>
        </p:txBody>
      </p:sp>
    </p:spTree>
    <p:extLst>
      <p:ext uri="{BB962C8B-B14F-4D97-AF65-F5344CB8AC3E}">
        <p14:creationId xmlns:p14="http://schemas.microsoft.com/office/powerpoint/2010/main" val="3814644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5FEE5F0-82E1-401C-9C10-42891933D6E8}" type="datetimeFigureOut">
              <a:rPr lang="en-AU" smtClean="0"/>
              <a:t>10/04/2018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AD35021-C679-48E8-8A4F-08BE0456AAA3}" type="slidenum">
              <a:rPr lang="en-AU" smtClean="0"/>
              <a:t>‹#›</a:t>
            </a:fld>
            <a:endParaRPr lang="en-AU"/>
          </a:p>
        </p:txBody>
      </p:sp>
    </p:spTree>
    <p:extLst>
      <p:ext uri="{BB962C8B-B14F-4D97-AF65-F5344CB8AC3E}">
        <p14:creationId xmlns:p14="http://schemas.microsoft.com/office/powerpoint/2010/main" val="2779711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p:cNvSpPr>
            <a:spLocks noGrp="1"/>
          </p:cNvSpPr>
          <p:nvPr>
            <p:ph type="dt" sz="half" idx="10"/>
          </p:nvPr>
        </p:nvSpPr>
        <p:spPr/>
        <p:txBody>
          <a:bodyPr/>
          <a:lstStyle/>
          <a:p>
            <a:fld id="{15FEE5F0-82E1-401C-9C10-42891933D6E8}" type="datetimeFigureOut">
              <a:rPr lang="en-AU" smtClean="0"/>
              <a:t>10/04/2018</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FAD35021-C679-48E8-8A4F-08BE0456AAA3}" type="slidenum">
              <a:rPr lang="en-AU" smtClean="0"/>
              <a:t>‹#›</a:t>
            </a:fld>
            <a:endParaRPr lang="en-AU"/>
          </a:p>
        </p:txBody>
      </p:sp>
    </p:spTree>
    <p:extLst>
      <p:ext uri="{BB962C8B-B14F-4D97-AF65-F5344CB8AC3E}">
        <p14:creationId xmlns:p14="http://schemas.microsoft.com/office/powerpoint/2010/main" val="19721902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p:cNvSpPr>
            <a:spLocks noGrp="1"/>
          </p:cNvSpPr>
          <p:nvPr>
            <p:ph type="dt" sz="half" idx="10"/>
          </p:nvPr>
        </p:nvSpPr>
        <p:spPr/>
        <p:txBody>
          <a:bodyPr/>
          <a:lstStyle/>
          <a:p>
            <a:fld id="{15FEE5F0-82E1-401C-9C10-42891933D6E8}" type="datetimeFigureOut">
              <a:rPr lang="en-AU" smtClean="0"/>
              <a:t>10/04/2018</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FAD35021-C679-48E8-8A4F-08BE0456AAA3}" type="slidenum">
              <a:rPr lang="en-AU" smtClean="0"/>
              <a:t>‹#›</a:t>
            </a:fld>
            <a:endParaRPr lang="en-AU"/>
          </a:p>
        </p:txBody>
      </p:sp>
    </p:spTree>
    <p:extLst>
      <p:ext uri="{BB962C8B-B14F-4D97-AF65-F5344CB8AC3E}">
        <p14:creationId xmlns:p14="http://schemas.microsoft.com/office/powerpoint/2010/main" val="30408037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Date Placeholder 2"/>
          <p:cNvSpPr>
            <a:spLocks noGrp="1"/>
          </p:cNvSpPr>
          <p:nvPr>
            <p:ph type="dt" sz="half" idx="10"/>
          </p:nvPr>
        </p:nvSpPr>
        <p:spPr/>
        <p:txBody>
          <a:bodyPr/>
          <a:lstStyle/>
          <a:p>
            <a:fld id="{15FEE5F0-82E1-401C-9C10-42891933D6E8}" type="datetimeFigureOut">
              <a:rPr lang="en-AU" smtClean="0"/>
              <a:t>10/04/2018</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FAD35021-C679-48E8-8A4F-08BE0456AAA3}" type="slidenum">
              <a:rPr lang="en-AU" smtClean="0"/>
              <a:t>‹#›</a:t>
            </a:fld>
            <a:endParaRPr lang="en-AU"/>
          </a:p>
        </p:txBody>
      </p:sp>
    </p:spTree>
    <p:extLst>
      <p:ext uri="{BB962C8B-B14F-4D97-AF65-F5344CB8AC3E}">
        <p14:creationId xmlns:p14="http://schemas.microsoft.com/office/powerpoint/2010/main" val="24939376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FEE5F0-82E1-401C-9C10-42891933D6E8}" type="datetimeFigureOut">
              <a:rPr lang="en-AU" smtClean="0"/>
              <a:t>10/04/2018</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FAD35021-C679-48E8-8A4F-08BE0456AAA3}" type="slidenum">
              <a:rPr lang="en-AU" smtClean="0"/>
              <a:t>‹#›</a:t>
            </a:fld>
            <a:endParaRPr lang="en-AU"/>
          </a:p>
        </p:txBody>
      </p:sp>
    </p:spTree>
    <p:extLst>
      <p:ext uri="{BB962C8B-B14F-4D97-AF65-F5344CB8AC3E}">
        <p14:creationId xmlns:p14="http://schemas.microsoft.com/office/powerpoint/2010/main" val="33468088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5FEE5F0-82E1-401C-9C10-42891933D6E8}" type="datetimeFigureOut">
              <a:rPr lang="en-AU" smtClean="0"/>
              <a:t>10/04/2018</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FAD35021-C679-48E8-8A4F-08BE0456AAA3}" type="slidenum">
              <a:rPr lang="en-AU" smtClean="0"/>
              <a:t>‹#›</a:t>
            </a:fld>
            <a:endParaRPr lang="en-AU"/>
          </a:p>
        </p:txBody>
      </p:sp>
    </p:spTree>
    <p:extLst>
      <p:ext uri="{BB962C8B-B14F-4D97-AF65-F5344CB8AC3E}">
        <p14:creationId xmlns:p14="http://schemas.microsoft.com/office/powerpoint/2010/main" val="1902511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5FEE5F0-82E1-401C-9C10-42891933D6E8}" type="datetimeFigureOut">
              <a:rPr lang="en-AU" smtClean="0"/>
              <a:t>10/04/2018</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FAD35021-C679-48E8-8A4F-08BE0456AAA3}" type="slidenum">
              <a:rPr lang="en-AU" smtClean="0"/>
              <a:t>‹#›</a:t>
            </a:fld>
            <a:endParaRPr lang="en-AU"/>
          </a:p>
        </p:txBody>
      </p:sp>
    </p:spTree>
    <p:extLst>
      <p:ext uri="{BB962C8B-B14F-4D97-AF65-F5344CB8AC3E}">
        <p14:creationId xmlns:p14="http://schemas.microsoft.com/office/powerpoint/2010/main" val="2011852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FEE5F0-82E1-401C-9C10-42891933D6E8}" type="datetimeFigureOut">
              <a:rPr lang="en-AU" smtClean="0"/>
              <a:t>10/04/2018</a:t>
            </a:fld>
            <a:endParaRPr lang="en-A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D35021-C679-48E8-8A4F-08BE0456AAA3}" type="slidenum">
              <a:rPr lang="en-AU" smtClean="0"/>
              <a:t>‹#›</a:t>
            </a:fld>
            <a:endParaRPr lang="en-AU"/>
          </a:p>
        </p:txBody>
      </p:sp>
    </p:spTree>
    <p:extLst>
      <p:ext uri="{BB962C8B-B14F-4D97-AF65-F5344CB8AC3E}">
        <p14:creationId xmlns:p14="http://schemas.microsoft.com/office/powerpoint/2010/main" val="5487455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AU" dirty="0"/>
              <a:t>Investment Analysis</a:t>
            </a:r>
          </a:p>
        </p:txBody>
      </p:sp>
      <p:sp>
        <p:nvSpPr>
          <p:cNvPr id="3" name="Subtitle 2"/>
          <p:cNvSpPr>
            <a:spLocks noGrp="1"/>
          </p:cNvSpPr>
          <p:nvPr>
            <p:ph type="subTitle" idx="1"/>
          </p:nvPr>
        </p:nvSpPr>
        <p:spPr/>
        <p:txBody>
          <a:bodyPr/>
          <a:lstStyle/>
          <a:p>
            <a:pPr>
              <a:spcBef>
                <a:spcPct val="0"/>
              </a:spcBef>
            </a:pPr>
            <a:r>
              <a:rPr lang="en-AU" sz="3600" u="sng" dirty="0">
                <a:uFill>
                  <a:solidFill>
                    <a:srgbClr val="92D050"/>
                  </a:solidFill>
                </a:uFill>
              </a:rPr>
              <a:t>Case Study 2</a:t>
            </a:r>
          </a:p>
          <a:p>
            <a:endParaRPr lang="en-AU" dirty="0"/>
          </a:p>
        </p:txBody>
      </p:sp>
      <p:sp>
        <p:nvSpPr>
          <p:cNvPr id="5" name="Slide Number Placeholder 4"/>
          <p:cNvSpPr>
            <a:spLocks noGrp="1"/>
          </p:cNvSpPr>
          <p:nvPr>
            <p:ph type="sldNum" sz="quarter" idx="12"/>
          </p:nvPr>
        </p:nvSpPr>
        <p:spPr/>
        <p:txBody>
          <a:bodyPr/>
          <a:lstStyle/>
          <a:p>
            <a:fld id="{9407FF6F-ABF6-486E-AAC8-9E1D5B4A7407}" type="slidenum">
              <a:rPr lang="en-AU" smtClean="0"/>
              <a:t>1</a:t>
            </a:fld>
            <a:endParaRPr lang="en-AU" dirty="0"/>
          </a:p>
        </p:txBody>
      </p:sp>
    </p:spTree>
    <p:extLst>
      <p:ext uri="{BB962C8B-B14F-4D97-AF65-F5344CB8AC3E}">
        <p14:creationId xmlns:p14="http://schemas.microsoft.com/office/powerpoint/2010/main" val="6832883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Investment Analysis – Case Study 2</a:t>
            </a:r>
          </a:p>
        </p:txBody>
      </p:sp>
      <p:sp>
        <p:nvSpPr>
          <p:cNvPr id="3" name="Content Placeholder 2"/>
          <p:cNvSpPr>
            <a:spLocks noGrp="1"/>
          </p:cNvSpPr>
          <p:nvPr>
            <p:ph idx="1"/>
          </p:nvPr>
        </p:nvSpPr>
        <p:spPr/>
        <p:txBody>
          <a:bodyPr>
            <a:normAutofit/>
          </a:bodyPr>
          <a:lstStyle/>
          <a:p>
            <a:pPr lvl="0"/>
            <a:r>
              <a:rPr lang="en-AU" dirty="0"/>
              <a:t> Case Study 2 - Overview</a:t>
            </a:r>
          </a:p>
          <a:p>
            <a:pPr lvl="1">
              <a:buFont typeface="Arial" panose="020B0604020202020204" pitchFamily="34" charset="0"/>
              <a:buChar char="•"/>
            </a:pPr>
            <a:r>
              <a:rPr lang="en-AU" dirty="0"/>
              <a:t>This case study is of a cattle business in the Central West region of NSW. </a:t>
            </a:r>
          </a:p>
          <a:p>
            <a:pPr lvl="1">
              <a:buFont typeface="Arial" panose="020B0604020202020204" pitchFamily="34" charset="0"/>
              <a:buChar char="•"/>
            </a:pPr>
            <a:r>
              <a:rPr lang="en-AU" dirty="0"/>
              <a:t>The property is a dryland grazing/farming property with a land area of approximately 1,243 hectares (3,070 acres).</a:t>
            </a:r>
          </a:p>
          <a:p>
            <a:pPr lvl="1">
              <a:buFont typeface="Arial" panose="020B0604020202020204" pitchFamily="34" charset="0"/>
              <a:buChar char="•"/>
            </a:pPr>
            <a:r>
              <a:rPr lang="en-AU" dirty="0"/>
              <a:t>The purchase price of the property is $1,050,000 which will be funded by IBA with a 15 year loan at 6.90%.</a:t>
            </a:r>
          </a:p>
          <a:p>
            <a:pPr lvl="1">
              <a:buFont typeface="Arial" panose="020B0604020202020204" pitchFamily="34" charset="0"/>
              <a:buChar char="•"/>
            </a:pPr>
            <a:r>
              <a:rPr lang="en-AU" dirty="0"/>
              <a:t>The purchaser owns a cattle herd that is being run on lease country and this herd can be moved to the purchased property.</a:t>
            </a:r>
          </a:p>
          <a:p>
            <a:pPr lvl="1"/>
            <a:endParaRPr lang="en-AU" dirty="0"/>
          </a:p>
          <a:p>
            <a:pPr lvl="1"/>
            <a:endParaRPr lang="en-AU" dirty="0"/>
          </a:p>
          <a:p>
            <a:pPr lvl="1"/>
            <a:endParaRPr lang="en-AU" dirty="0"/>
          </a:p>
        </p:txBody>
      </p:sp>
      <p:sp>
        <p:nvSpPr>
          <p:cNvPr id="4" name="Footer Placeholder 3"/>
          <p:cNvSpPr>
            <a:spLocks noGrp="1"/>
          </p:cNvSpPr>
          <p:nvPr>
            <p:ph type="ftr" sz="quarter" idx="11"/>
          </p:nvPr>
        </p:nvSpPr>
        <p:spPr/>
        <p:txBody>
          <a:bodyPr/>
          <a:lstStyle/>
          <a:p>
            <a:endParaRPr lang="en-AU" dirty="0"/>
          </a:p>
        </p:txBody>
      </p:sp>
      <p:sp>
        <p:nvSpPr>
          <p:cNvPr id="5" name="Slide Number Placeholder 4"/>
          <p:cNvSpPr>
            <a:spLocks noGrp="1"/>
          </p:cNvSpPr>
          <p:nvPr>
            <p:ph type="sldNum" sz="quarter" idx="12"/>
          </p:nvPr>
        </p:nvSpPr>
        <p:spPr/>
        <p:txBody>
          <a:bodyPr/>
          <a:lstStyle/>
          <a:p>
            <a:fld id="{9407FF6F-ABF6-486E-AAC8-9E1D5B4A7407}" type="slidenum">
              <a:rPr lang="en-AU" smtClean="0"/>
              <a:t>2</a:t>
            </a:fld>
            <a:endParaRPr lang="en-AU" dirty="0"/>
          </a:p>
        </p:txBody>
      </p:sp>
    </p:spTree>
    <p:extLst>
      <p:ext uri="{BB962C8B-B14F-4D97-AF65-F5344CB8AC3E}">
        <p14:creationId xmlns:p14="http://schemas.microsoft.com/office/powerpoint/2010/main" val="17642404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Investment Analysis – Case Study 2</a:t>
            </a:r>
          </a:p>
        </p:txBody>
      </p:sp>
      <p:sp>
        <p:nvSpPr>
          <p:cNvPr id="3" name="Content Placeholder 2"/>
          <p:cNvSpPr>
            <a:spLocks noGrp="1"/>
          </p:cNvSpPr>
          <p:nvPr>
            <p:ph idx="1"/>
          </p:nvPr>
        </p:nvSpPr>
        <p:spPr/>
        <p:txBody>
          <a:bodyPr>
            <a:normAutofit/>
          </a:bodyPr>
          <a:lstStyle/>
          <a:p>
            <a:pPr lvl="0"/>
            <a:r>
              <a:rPr lang="en-AU" dirty="0"/>
              <a:t> Case Study 2 - Assumptions</a:t>
            </a:r>
          </a:p>
          <a:p>
            <a:pPr lvl="1"/>
            <a:endParaRPr lang="en-AU" dirty="0"/>
          </a:p>
          <a:p>
            <a:pPr lvl="1"/>
            <a:endParaRPr lang="en-AU" dirty="0"/>
          </a:p>
          <a:p>
            <a:pPr lvl="1"/>
            <a:endParaRPr lang="en-AU" dirty="0"/>
          </a:p>
        </p:txBody>
      </p:sp>
      <p:sp>
        <p:nvSpPr>
          <p:cNvPr id="4" name="Footer Placeholder 3"/>
          <p:cNvSpPr>
            <a:spLocks noGrp="1"/>
          </p:cNvSpPr>
          <p:nvPr>
            <p:ph type="ftr" sz="quarter" idx="11"/>
          </p:nvPr>
        </p:nvSpPr>
        <p:spPr/>
        <p:txBody>
          <a:bodyPr/>
          <a:lstStyle/>
          <a:p>
            <a:endParaRPr lang="en-AU" dirty="0"/>
          </a:p>
        </p:txBody>
      </p:sp>
      <p:sp>
        <p:nvSpPr>
          <p:cNvPr id="5" name="Slide Number Placeholder 4"/>
          <p:cNvSpPr>
            <a:spLocks noGrp="1"/>
          </p:cNvSpPr>
          <p:nvPr>
            <p:ph type="sldNum" sz="quarter" idx="12"/>
          </p:nvPr>
        </p:nvSpPr>
        <p:spPr/>
        <p:txBody>
          <a:bodyPr/>
          <a:lstStyle/>
          <a:p>
            <a:fld id="{9407FF6F-ABF6-486E-AAC8-9E1D5B4A7407}" type="slidenum">
              <a:rPr lang="en-AU" smtClean="0"/>
              <a:t>3</a:t>
            </a:fld>
            <a:endParaRPr lang="en-AU" dirty="0"/>
          </a:p>
        </p:txBody>
      </p:sp>
      <p:pic>
        <p:nvPicPr>
          <p:cNvPr id="9" name="Picture 8">
            <a:extLst>
              <a:ext uri="{FF2B5EF4-FFF2-40B4-BE49-F238E27FC236}">
                <a16:creationId xmlns:a16="http://schemas.microsoft.com/office/drawing/2014/main" id="{F372B7C9-7ACE-4C0F-B2A5-DB6E4A0CE58A}"/>
              </a:ext>
            </a:extLst>
          </p:cNvPr>
          <p:cNvPicPr>
            <a:picLocks noChangeAspect="1"/>
          </p:cNvPicPr>
          <p:nvPr/>
        </p:nvPicPr>
        <p:blipFill>
          <a:blip r:embed="rId3"/>
          <a:stretch>
            <a:fillRect/>
          </a:stretch>
        </p:blipFill>
        <p:spPr>
          <a:xfrm>
            <a:off x="1199456" y="2347233"/>
            <a:ext cx="7828131" cy="3919424"/>
          </a:xfrm>
          <a:prstGeom prst="rect">
            <a:avLst/>
          </a:prstGeom>
        </p:spPr>
      </p:pic>
    </p:spTree>
    <p:extLst>
      <p:ext uri="{BB962C8B-B14F-4D97-AF65-F5344CB8AC3E}">
        <p14:creationId xmlns:p14="http://schemas.microsoft.com/office/powerpoint/2010/main" val="21339402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Investment Analysis – Case Study 2</a:t>
            </a:r>
          </a:p>
        </p:txBody>
      </p:sp>
      <p:sp>
        <p:nvSpPr>
          <p:cNvPr id="3" name="Content Placeholder 2"/>
          <p:cNvSpPr>
            <a:spLocks noGrp="1"/>
          </p:cNvSpPr>
          <p:nvPr>
            <p:ph idx="1"/>
          </p:nvPr>
        </p:nvSpPr>
        <p:spPr/>
        <p:txBody>
          <a:bodyPr>
            <a:normAutofit/>
          </a:bodyPr>
          <a:lstStyle/>
          <a:p>
            <a:pPr lvl="0"/>
            <a:r>
              <a:rPr lang="en-AU" dirty="0"/>
              <a:t> Case Study 2 – Cashflow</a:t>
            </a:r>
          </a:p>
          <a:p>
            <a:pPr lvl="0"/>
            <a:endParaRPr lang="en-AU" dirty="0"/>
          </a:p>
          <a:p>
            <a:pPr lvl="1"/>
            <a:endParaRPr lang="en-AU" dirty="0"/>
          </a:p>
          <a:p>
            <a:pPr lvl="1"/>
            <a:endParaRPr lang="en-AU" dirty="0"/>
          </a:p>
          <a:p>
            <a:pPr lvl="1"/>
            <a:endParaRPr lang="en-AU" dirty="0"/>
          </a:p>
        </p:txBody>
      </p:sp>
      <p:sp>
        <p:nvSpPr>
          <p:cNvPr id="4" name="Footer Placeholder 3"/>
          <p:cNvSpPr>
            <a:spLocks noGrp="1"/>
          </p:cNvSpPr>
          <p:nvPr>
            <p:ph type="ftr" sz="quarter" idx="11"/>
          </p:nvPr>
        </p:nvSpPr>
        <p:spPr/>
        <p:txBody>
          <a:bodyPr/>
          <a:lstStyle/>
          <a:p>
            <a:endParaRPr lang="en-AU" dirty="0"/>
          </a:p>
        </p:txBody>
      </p:sp>
      <p:sp>
        <p:nvSpPr>
          <p:cNvPr id="5" name="Slide Number Placeholder 4"/>
          <p:cNvSpPr>
            <a:spLocks noGrp="1"/>
          </p:cNvSpPr>
          <p:nvPr>
            <p:ph type="sldNum" sz="quarter" idx="12"/>
          </p:nvPr>
        </p:nvSpPr>
        <p:spPr/>
        <p:txBody>
          <a:bodyPr/>
          <a:lstStyle/>
          <a:p>
            <a:fld id="{9407FF6F-ABF6-486E-AAC8-9E1D5B4A7407}" type="slidenum">
              <a:rPr lang="en-AU" smtClean="0"/>
              <a:t>4</a:t>
            </a:fld>
            <a:endParaRPr lang="en-AU" dirty="0"/>
          </a:p>
        </p:txBody>
      </p:sp>
      <p:pic>
        <p:nvPicPr>
          <p:cNvPr id="6" name="Picture 5">
            <a:extLst>
              <a:ext uri="{FF2B5EF4-FFF2-40B4-BE49-F238E27FC236}">
                <a16:creationId xmlns:a16="http://schemas.microsoft.com/office/drawing/2014/main" id="{81FDF308-742F-46BA-A461-1AB8ACA8B5AE}"/>
              </a:ext>
            </a:extLst>
          </p:cNvPr>
          <p:cNvPicPr>
            <a:picLocks noChangeAspect="1"/>
          </p:cNvPicPr>
          <p:nvPr/>
        </p:nvPicPr>
        <p:blipFill>
          <a:blip r:embed="rId3"/>
          <a:stretch>
            <a:fillRect/>
          </a:stretch>
        </p:blipFill>
        <p:spPr>
          <a:xfrm>
            <a:off x="1127448" y="2245196"/>
            <a:ext cx="6238875" cy="3848100"/>
          </a:xfrm>
          <a:prstGeom prst="rect">
            <a:avLst/>
          </a:prstGeom>
        </p:spPr>
      </p:pic>
    </p:spTree>
    <p:extLst>
      <p:ext uri="{BB962C8B-B14F-4D97-AF65-F5344CB8AC3E}">
        <p14:creationId xmlns:p14="http://schemas.microsoft.com/office/powerpoint/2010/main" val="32952197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Investment Analysis – Case Study 2</a:t>
            </a:r>
          </a:p>
        </p:txBody>
      </p:sp>
      <p:sp>
        <p:nvSpPr>
          <p:cNvPr id="3" name="Content Placeholder 2"/>
          <p:cNvSpPr>
            <a:spLocks noGrp="1"/>
          </p:cNvSpPr>
          <p:nvPr>
            <p:ph idx="1"/>
          </p:nvPr>
        </p:nvSpPr>
        <p:spPr/>
        <p:txBody>
          <a:bodyPr>
            <a:normAutofit/>
          </a:bodyPr>
          <a:lstStyle/>
          <a:p>
            <a:pPr lvl="0"/>
            <a:r>
              <a:rPr lang="en-AU" dirty="0"/>
              <a:t> Case Study 2 – Cashflow</a:t>
            </a:r>
          </a:p>
          <a:p>
            <a:pPr lvl="0"/>
            <a:endParaRPr lang="en-AU" dirty="0"/>
          </a:p>
          <a:p>
            <a:pPr lvl="1"/>
            <a:endParaRPr lang="en-AU" dirty="0"/>
          </a:p>
          <a:p>
            <a:pPr lvl="1"/>
            <a:endParaRPr lang="en-AU" dirty="0"/>
          </a:p>
          <a:p>
            <a:pPr lvl="1"/>
            <a:endParaRPr lang="en-AU" dirty="0"/>
          </a:p>
        </p:txBody>
      </p:sp>
      <p:sp>
        <p:nvSpPr>
          <p:cNvPr id="4" name="Footer Placeholder 3"/>
          <p:cNvSpPr>
            <a:spLocks noGrp="1"/>
          </p:cNvSpPr>
          <p:nvPr>
            <p:ph type="ftr" sz="quarter" idx="11"/>
          </p:nvPr>
        </p:nvSpPr>
        <p:spPr/>
        <p:txBody>
          <a:bodyPr/>
          <a:lstStyle/>
          <a:p>
            <a:endParaRPr lang="en-AU" dirty="0"/>
          </a:p>
        </p:txBody>
      </p:sp>
      <p:sp>
        <p:nvSpPr>
          <p:cNvPr id="5" name="Slide Number Placeholder 4"/>
          <p:cNvSpPr>
            <a:spLocks noGrp="1"/>
          </p:cNvSpPr>
          <p:nvPr>
            <p:ph type="sldNum" sz="quarter" idx="12"/>
          </p:nvPr>
        </p:nvSpPr>
        <p:spPr/>
        <p:txBody>
          <a:bodyPr/>
          <a:lstStyle/>
          <a:p>
            <a:fld id="{9407FF6F-ABF6-486E-AAC8-9E1D5B4A7407}" type="slidenum">
              <a:rPr lang="en-AU" smtClean="0"/>
              <a:t>5</a:t>
            </a:fld>
            <a:endParaRPr lang="en-AU" dirty="0"/>
          </a:p>
        </p:txBody>
      </p:sp>
      <p:pic>
        <p:nvPicPr>
          <p:cNvPr id="7" name="Picture 6">
            <a:extLst>
              <a:ext uri="{FF2B5EF4-FFF2-40B4-BE49-F238E27FC236}">
                <a16:creationId xmlns:a16="http://schemas.microsoft.com/office/drawing/2014/main" id="{74F9B75F-8244-4DE5-9DCA-B9D8FA5E6D8D}"/>
              </a:ext>
            </a:extLst>
          </p:cNvPr>
          <p:cNvPicPr>
            <a:picLocks noChangeAspect="1"/>
          </p:cNvPicPr>
          <p:nvPr/>
        </p:nvPicPr>
        <p:blipFill>
          <a:blip r:embed="rId3"/>
          <a:stretch>
            <a:fillRect/>
          </a:stretch>
        </p:blipFill>
        <p:spPr>
          <a:xfrm>
            <a:off x="1127448" y="2274111"/>
            <a:ext cx="6192688" cy="4037789"/>
          </a:xfrm>
          <a:prstGeom prst="rect">
            <a:avLst/>
          </a:prstGeom>
        </p:spPr>
      </p:pic>
    </p:spTree>
    <p:extLst>
      <p:ext uri="{BB962C8B-B14F-4D97-AF65-F5344CB8AC3E}">
        <p14:creationId xmlns:p14="http://schemas.microsoft.com/office/powerpoint/2010/main" val="4362431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Investment Analysis – Case Study 2</a:t>
            </a:r>
          </a:p>
        </p:txBody>
      </p:sp>
      <p:sp>
        <p:nvSpPr>
          <p:cNvPr id="3" name="Content Placeholder 2"/>
          <p:cNvSpPr>
            <a:spLocks noGrp="1"/>
          </p:cNvSpPr>
          <p:nvPr>
            <p:ph idx="1"/>
          </p:nvPr>
        </p:nvSpPr>
        <p:spPr/>
        <p:txBody>
          <a:bodyPr>
            <a:normAutofit/>
          </a:bodyPr>
          <a:lstStyle/>
          <a:p>
            <a:pPr lvl="0"/>
            <a:r>
              <a:rPr lang="en-AU" dirty="0"/>
              <a:t> Case Study 2 – Balance Sheet</a:t>
            </a:r>
          </a:p>
          <a:p>
            <a:pPr lvl="0"/>
            <a:endParaRPr lang="en-AU" dirty="0"/>
          </a:p>
          <a:p>
            <a:pPr lvl="1"/>
            <a:endParaRPr lang="en-AU" dirty="0"/>
          </a:p>
          <a:p>
            <a:pPr lvl="1"/>
            <a:endParaRPr lang="en-AU" dirty="0"/>
          </a:p>
          <a:p>
            <a:pPr lvl="1"/>
            <a:endParaRPr lang="en-AU" dirty="0"/>
          </a:p>
        </p:txBody>
      </p:sp>
      <p:sp>
        <p:nvSpPr>
          <p:cNvPr id="4" name="Footer Placeholder 3"/>
          <p:cNvSpPr>
            <a:spLocks noGrp="1"/>
          </p:cNvSpPr>
          <p:nvPr>
            <p:ph type="ftr" sz="quarter" idx="11"/>
          </p:nvPr>
        </p:nvSpPr>
        <p:spPr/>
        <p:txBody>
          <a:bodyPr/>
          <a:lstStyle/>
          <a:p>
            <a:endParaRPr lang="en-AU" dirty="0"/>
          </a:p>
        </p:txBody>
      </p:sp>
      <p:sp>
        <p:nvSpPr>
          <p:cNvPr id="5" name="Slide Number Placeholder 4"/>
          <p:cNvSpPr>
            <a:spLocks noGrp="1"/>
          </p:cNvSpPr>
          <p:nvPr>
            <p:ph type="sldNum" sz="quarter" idx="12"/>
          </p:nvPr>
        </p:nvSpPr>
        <p:spPr/>
        <p:txBody>
          <a:bodyPr/>
          <a:lstStyle/>
          <a:p>
            <a:fld id="{9407FF6F-ABF6-486E-AAC8-9E1D5B4A7407}" type="slidenum">
              <a:rPr lang="en-AU" smtClean="0"/>
              <a:t>6</a:t>
            </a:fld>
            <a:endParaRPr lang="en-AU" dirty="0"/>
          </a:p>
        </p:txBody>
      </p:sp>
      <p:pic>
        <p:nvPicPr>
          <p:cNvPr id="6" name="Picture 5">
            <a:extLst>
              <a:ext uri="{FF2B5EF4-FFF2-40B4-BE49-F238E27FC236}">
                <a16:creationId xmlns:a16="http://schemas.microsoft.com/office/drawing/2014/main" id="{A7D5D2F2-5BD8-4CD5-A20F-F04EB8AC7C65}"/>
              </a:ext>
            </a:extLst>
          </p:cNvPr>
          <p:cNvPicPr>
            <a:picLocks noChangeAspect="1"/>
          </p:cNvPicPr>
          <p:nvPr/>
        </p:nvPicPr>
        <p:blipFill>
          <a:blip r:embed="rId3"/>
          <a:stretch>
            <a:fillRect/>
          </a:stretch>
        </p:blipFill>
        <p:spPr>
          <a:xfrm>
            <a:off x="1415479" y="2353559"/>
            <a:ext cx="5413257" cy="3823404"/>
          </a:xfrm>
          <a:prstGeom prst="rect">
            <a:avLst/>
          </a:prstGeom>
        </p:spPr>
      </p:pic>
    </p:spTree>
    <p:extLst>
      <p:ext uri="{BB962C8B-B14F-4D97-AF65-F5344CB8AC3E}">
        <p14:creationId xmlns:p14="http://schemas.microsoft.com/office/powerpoint/2010/main" val="27691972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Investment Analysis – Case Study 2</a:t>
            </a:r>
          </a:p>
        </p:txBody>
      </p:sp>
      <p:sp>
        <p:nvSpPr>
          <p:cNvPr id="3" name="Content Placeholder 2"/>
          <p:cNvSpPr>
            <a:spLocks noGrp="1"/>
          </p:cNvSpPr>
          <p:nvPr>
            <p:ph idx="1"/>
          </p:nvPr>
        </p:nvSpPr>
        <p:spPr/>
        <p:txBody>
          <a:bodyPr>
            <a:normAutofit/>
          </a:bodyPr>
          <a:lstStyle/>
          <a:p>
            <a:pPr lvl="0"/>
            <a:r>
              <a:rPr lang="en-AU" dirty="0"/>
              <a:t> Case Study 2 – Summary</a:t>
            </a:r>
          </a:p>
          <a:p>
            <a:pPr lvl="1">
              <a:buFont typeface="Arial" panose="020B0604020202020204" pitchFamily="34" charset="0"/>
              <a:buChar char="•"/>
            </a:pPr>
            <a:r>
              <a:rPr lang="en-AU" dirty="0"/>
              <a:t>This analysis shows a proposal that is quite risky but has potential to be profitable.</a:t>
            </a:r>
          </a:p>
          <a:p>
            <a:pPr lvl="1">
              <a:buFont typeface="Arial" panose="020B0604020202020204" pitchFamily="34" charset="0"/>
              <a:buChar char="•"/>
            </a:pPr>
            <a:r>
              <a:rPr lang="en-AU" dirty="0"/>
              <a:t>Long term trends in modelling are positive.</a:t>
            </a:r>
          </a:p>
          <a:p>
            <a:pPr lvl="1">
              <a:buFont typeface="Arial" panose="020B0604020202020204" pitchFamily="34" charset="0"/>
              <a:buChar char="•"/>
            </a:pPr>
            <a:r>
              <a:rPr lang="en-AU" dirty="0"/>
              <a:t>It would be worth “stress testing” the proposal. </a:t>
            </a:r>
          </a:p>
          <a:p>
            <a:pPr lvl="1">
              <a:buFont typeface="Arial" panose="020B0604020202020204" pitchFamily="34" charset="0"/>
              <a:buChar char="•"/>
            </a:pPr>
            <a:r>
              <a:rPr lang="en-AU" dirty="0"/>
              <a:t>Overall a positive result but the level of risk may need moderating before the project has appeal to traditional lenders.</a:t>
            </a:r>
          </a:p>
          <a:p>
            <a:pPr lvl="1"/>
            <a:endParaRPr lang="en-AU" dirty="0"/>
          </a:p>
          <a:p>
            <a:pPr lvl="1"/>
            <a:endParaRPr lang="en-AU" dirty="0"/>
          </a:p>
        </p:txBody>
      </p:sp>
      <p:sp>
        <p:nvSpPr>
          <p:cNvPr id="4" name="Footer Placeholder 3"/>
          <p:cNvSpPr>
            <a:spLocks noGrp="1"/>
          </p:cNvSpPr>
          <p:nvPr>
            <p:ph type="ftr" sz="quarter" idx="11"/>
          </p:nvPr>
        </p:nvSpPr>
        <p:spPr/>
        <p:txBody>
          <a:bodyPr/>
          <a:lstStyle/>
          <a:p>
            <a:endParaRPr lang="en-AU" dirty="0"/>
          </a:p>
        </p:txBody>
      </p:sp>
      <p:sp>
        <p:nvSpPr>
          <p:cNvPr id="5" name="Slide Number Placeholder 4"/>
          <p:cNvSpPr>
            <a:spLocks noGrp="1"/>
          </p:cNvSpPr>
          <p:nvPr>
            <p:ph type="sldNum" sz="quarter" idx="12"/>
          </p:nvPr>
        </p:nvSpPr>
        <p:spPr/>
        <p:txBody>
          <a:bodyPr/>
          <a:lstStyle/>
          <a:p>
            <a:fld id="{9407FF6F-ABF6-486E-AAC8-9E1D5B4A7407}" type="slidenum">
              <a:rPr lang="en-AU" smtClean="0"/>
              <a:t>7</a:t>
            </a:fld>
            <a:endParaRPr lang="en-AU" dirty="0"/>
          </a:p>
        </p:txBody>
      </p:sp>
    </p:spTree>
    <p:extLst>
      <p:ext uri="{BB962C8B-B14F-4D97-AF65-F5344CB8AC3E}">
        <p14:creationId xmlns:p14="http://schemas.microsoft.com/office/powerpoint/2010/main" val="10677956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C291747C9996B41BFF90D55BA191901" ma:contentTypeVersion="13" ma:contentTypeDescription="Create a new document." ma:contentTypeScope="" ma:versionID="84b8a51c6af4d90fe7221247e798bad8">
  <xsd:schema xmlns:xsd="http://www.w3.org/2001/XMLSchema" xmlns:xs="http://www.w3.org/2001/XMLSchema" xmlns:p="http://schemas.microsoft.com/office/2006/metadata/properties" xmlns:ns2="105d461a-305d-4b72-9815-d3cc31b9783b" xmlns:ns3="920ec45e-032d-491c-b9d0-dd88a68b669f" targetNamespace="http://schemas.microsoft.com/office/2006/metadata/properties" ma:root="true" ma:fieldsID="2d184bf19798293aca95531d2adacb22" ns2:_="" ns3:_="">
    <xsd:import namespace="105d461a-305d-4b72-9815-d3cc31b9783b"/>
    <xsd:import namespace="920ec45e-032d-491c-b9d0-dd88a68b669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Location"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05d461a-305d-4b72-9815-d3cc31b9783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8368e452-4fa8-46de-abc3-05fbe679722c" ma:termSetId="09814cd3-568e-fe90-9814-8d621ff8fb84" ma:anchorId="fba54fb3-c3e1-fe81-a776-ca4b69148c4d" ma:open="true" ma:isKeyword="false">
      <xsd:complexType>
        <xsd:sequence>
          <xsd:element ref="pc:Terms" minOccurs="0" maxOccurs="1"/>
        </xsd:sequence>
      </xsd:complexType>
    </xsd:element>
    <xsd:element name="MediaServiceLocation" ma:index="19" nillable="true" ma:displayName="Location" ma:description="" ma:indexed="true"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20ec45e-032d-491c-b9d0-dd88a68b669f"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8a37a7f3-2d5e-4bf2-983b-b231976e9fdb}" ma:internalName="TaxCatchAll" ma:showField="CatchAllData" ma:web="920ec45e-032d-491c-b9d0-dd88a68b669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105d461a-305d-4b72-9815-d3cc31b9783b">
      <Terms xmlns="http://schemas.microsoft.com/office/infopath/2007/PartnerControls"/>
    </lcf76f155ced4ddcb4097134ff3c332f>
    <TaxCatchAll xmlns="920ec45e-032d-491c-b9d0-dd88a68b669f" xsi:nil="true"/>
  </documentManagement>
</p:properties>
</file>

<file path=customXml/itemProps1.xml><?xml version="1.0" encoding="utf-8"?>
<ds:datastoreItem xmlns:ds="http://schemas.openxmlformats.org/officeDocument/2006/customXml" ds:itemID="{52D904F8-0910-444C-BA3E-7AF00FD19DD3}"/>
</file>

<file path=customXml/itemProps2.xml><?xml version="1.0" encoding="utf-8"?>
<ds:datastoreItem xmlns:ds="http://schemas.openxmlformats.org/officeDocument/2006/customXml" ds:itemID="{054B69C4-5875-4F67-A4F8-20AFF139490C}"/>
</file>

<file path=customXml/itemProps3.xml><?xml version="1.0" encoding="utf-8"?>
<ds:datastoreItem xmlns:ds="http://schemas.openxmlformats.org/officeDocument/2006/customXml" ds:itemID="{3CC03908-C6E5-47EB-AFA0-16476A06FD3D}"/>
</file>

<file path=docProps/app.xml><?xml version="1.0" encoding="utf-8"?>
<Properties xmlns="http://schemas.openxmlformats.org/officeDocument/2006/extended-properties" xmlns:vt="http://schemas.openxmlformats.org/officeDocument/2006/docPropsVTypes">
  <TotalTime>0</TotalTime>
  <Words>1207</Words>
  <Application>Microsoft Office PowerPoint</Application>
  <PresentationFormat>Widescreen</PresentationFormat>
  <Paragraphs>83</Paragraphs>
  <Slides>7</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Investment Analysis</vt:lpstr>
      <vt:lpstr>Investment Analysis – Case Study 2</vt:lpstr>
      <vt:lpstr>Investment Analysis – Case Study 2</vt:lpstr>
      <vt:lpstr>Investment Analysis – Case Study 2</vt:lpstr>
      <vt:lpstr>Investment Analysis – Case Study 2</vt:lpstr>
      <vt:lpstr>Investment Analysis – Case Study 2</vt:lpstr>
      <vt:lpstr>Investment Analysis – Case Study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Investment Analysis</dc:title>
  <dc:creator>Gary Gabbitas</dc:creator>
  <cp:lastModifiedBy>Gary Gabbitas</cp:lastModifiedBy>
  <cp:revision>1</cp:revision>
  <dcterms:created xsi:type="dcterms:W3CDTF">2018-04-10T01:43:42Z</dcterms:created>
  <dcterms:modified xsi:type="dcterms:W3CDTF">2018-04-10T01:44:19Z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0x0101003C291747C9996B41BFF90D55BA191901</vt:lpwstr>
  </property>
</Properties>
</file>