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
  </p:notesMasterIdLst>
  <p:sldIdLst>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0" autoAdjust="0"/>
    <p:restoredTop sz="94660"/>
  </p:normalViewPr>
  <p:slideViewPr>
    <p:cSldViewPr snapToGrid="0">
      <p:cViewPr varScale="1">
        <p:scale>
          <a:sx n="84" d="100"/>
          <a:sy n="84" d="100"/>
        </p:scale>
        <p:origin x="1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customXml" Target="../customXml/item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0B25F-B00E-4BA5-AE7C-DD0495F7F49A}" type="datetimeFigureOut">
              <a:rPr lang="en-AU" smtClean="0"/>
              <a:t>13/04/2018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B422E-CA15-4DFC-A837-6E047376EE20}" type="slidenum">
              <a:rPr lang="en-AU" smtClean="0"/>
              <a:t>‹#›</a:t>
            </a:fld>
            <a:endParaRPr lang="en-AU"/>
          </a:p>
        </p:txBody>
      </p:sp>
    </p:spTree>
    <p:extLst>
      <p:ext uri="{BB962C8B-B14F-4D97-AF65-F5344CB8AC3E}">
        <p14:creationId xmlns:p14="http://schemas.microsoft.com/office/powerpoint/2010/main" val="1346865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Outline program:  Over the next 2 hours, we’ll be presenting an overview of Cultural Tourism, with aim of providing you with relevant information to assist in decision making for those of you interested in starting up or investing in Cultural Tourism.</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E32F14-62F4-4226-ABC6-8A14CCE03FD0}"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9815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Acknowledgement</a:t>
            </a:r>
            <a:r>
              <a:rPr lang="en-US" baseline="0" dirty="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Introduction – Kotahi Tourism Directors.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Outline program:  Over the next 2 hours, we’ll be presenting an overview of Cultural Tourism, with aim of providing you with relevant information to assist in decision making for those of you interested in starting up or investing in Cultural Tourism.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Photo: Tribal Warrior, Darling Harbour, Australia Day 2010.</a:t>
            </a:r>
          </a:p>
          <a:p>
            <a:r>
              <a:rPr lang="en-US" baseline="0" dirty="0"/>
              <a:t>Photo credit: Kotahi Tourism</a:t>
            </a:r>
          </a:p>
          <a:p>
            <a:endParaRPr lang="en-US" baseline="0" dirty="0"/>
          </a:p>
          <a:p>
            <a:r>
              <a:rPr lang="en-US" dirty="0"/>
              <a:t>Mihi (introduction)</a:t>
            </a:r>
            <a:r>
              <a:rPr lang="en-US" baseline="0" dirty="0"/>
              <a:t> translation</a:t>
            </a:r>
          </a:p>
          <a:p>
            <a:r>
              <a:rPr lang="en-US" sz="1200" kern="1200" dirty="0">
                <a:solidFill>
                  <a:schemeClr val="tx1"/>
                </a:solidFill>
                <a:latin typeface="+mn-lt"/>
                <a:ea typeface="+mn-ea"/>
                <a:cs typeface="+mn-cs"/>
              </a:rPr>
              <a:t>“Cease The Winds From The West.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Cease The Winds From The South.</a:t>
            </a:r>
            <a:endParaRPr lang="en-AU" sz="1200" kern="1200" dirty="0">
              <a:solidFill>
                <a:schemeClr val="tx1"/>
              </a:solidFill>
              <a:latin typeface="+mn-lt"/>
              <a:ea typeface="+mn-ea"/>
              <a:cs typeface="+mn-cs"/>
            </a:endParaRPr>
          </a:p>
          <a:p>
            <a:r>
              <a:rPr lang="en-US" sz="1200" kern="1200" dirty="0">
                <a:solidFill>
                  <a:schemeClr val="tx1"/>
                </a:solidFill>
                <a:latin typeface="+mn-lt"/>
                <a:ea typeface="+mn-ea"/>
                <a:cs typeface="+mn-cs"/>
              </a:rPr>
              <a:t>Let The Breeze Blow Over The Land.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Let The Breeze Blow Over The Ocean.</a:t>
            </a:r>
            <a:endParaRPr lang="en-AU" sz="1200" kern="1200" dirty="0">
              <a:solidFill>
                <a:schemeClr val="tx1"/>
              </a:solidFill>
              <a:latin typeface="+mn-lt"/>
              <a:ea typeface="+mn-ea"/>
              <a:cs typeface="+mn-cs"/>
            </a:endParaRPr>
          </a:p>
          <a:p>
            <a:r>
              <a:rPr lang="en-US" sz="1200" kern="1200" dirty="0">
                <a:solidFill>
                  <a:schemeClr val="tx1"/>
                </a:solidFill>
                <a:latin typeface="+mn-lt"/>
                <a:ea typeface="+mn-ea"/>
                <a:cs typeface="+mn-cs"/>
              </a:rPr>
              <a:t>Let The Red - Lipped Dawn Come With A Sharpened Air.</a:t>
            </a:r>
            <a:r>
              <a:rPr lang="en-AU"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 Touch Of Frost. A Promise Of A Glorious Day.</a:t>
            </a:r>
            <a:endParaRPr lang="en-AU"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en-AU" sz="1200" kern="1200" dirty="0">
              <a:solidFill>
                <a:schemeClr val="tx1"/>
              </a:solidFill>
              <a:latin typeface="+mn-lt"/>
              <a:ea typeface="+mn-ea"/>
              <a:cs typeface="+mn-cs"/>
            </a:endParaRPr>
          </a:p>
          <a:p>
            <a:r>
              <a:rPr lang="en-US" sz="1200" kern="1200" dirty="0">
                <a:solidFill>
                  <a:schemeClr val="tx1"/>
                </a:solidFill>
                <a:latin typeface="+mn-lt"/>
                <a:ea typeface="+mn-ea"/>
                <a:cs typeface="+mn-cs"/>
              </a:rPr>
              <a:t>Allow Ones Spirit To Exercise It's Potential,</a:t>
            </a:r>
            <a:r>
              <a:rPr lang="en-AU"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To Guide Us In Our Work, As Well As In Our Pursuit Of Our Ancestral Traditions.</a:t>
            </a:r>
            <a:endParaRPr lang="en-AU" sz="1200" kern="1200" dirty="0">
              <a:solidFill>
                <a:schemeClr val="tx1"/>
              </a:solidFill>
              <a:latin typeface="+mn-lt"/>
              <a:ea typeface="+mn-ea"/>
              <a:cs typeface="+mn-cs"/>
            </a:endParaRPr>
          </a:p>
          <a:p>
            <a:r>
              <a:rPr lang="en-US" sz="1200" kern="1200" dirty="0">
                <a:solidFill>
                  <a:schemeClr val="tx1"/>
                </a:solidFill>
                <a:latin typeface="+mn-lt"/>
                <a:ea typeface="+mn-ea"/>
                <a:cs typeface="+mn-cs"/>
              </a:rPr>
              <a:t>Take Hold And Preserve It. Ensure It Is Never Lost.</a:t>
            </a:r>
            <a:r>
              <a:rPr lang="en-AU"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Hold Fast. Secure It.</a:t>
            </a:r>
            <a:r>
              <a:rPr lang="en-AU"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Draw Together, Affirm.”</a:t>
            </a:r>
            <a:endParaRPr lang="en-AU"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607EC-9534-6D46-B71D-6B01F08145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8368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 Cultural</a:t>
            </a:r>
            <a:r>
              <a:rPr lang="en-AU" baseline="0" dirty="0"/>
              <a:t> Tourism is defined as “visitor engagement with a country or regions culture – i.e. the lifestyle of the people that live there.</a:t>
            </a:r>
          </a:p>
          <a:p>
            <a:endParaRPr lang="en-AU" baseline="0" dirty="0"/>
          </a:p>
          <a:p>
            <a:r>
              <a:rPr lang="en-AU" dirty="0"/>
              <a:t>“Culture” – a transfer of knowledge and skills</a:t>
            </a:r>
            <a:r>
              <a:rPr lang="en-AU" baseline="0" dirty="0"/>
              <a:t> from generation to generation. </a:t>
            </a:r>
          </a:p>
          <a:p>
            <a:r>
              <a:rPr lang="en-AU" baseline="0" dirty="0"/>
              <a:t>Lifestyle: past &amp; present – history, art, language, architecture, music, food, rituals, dance etc</a:t>
            </a:r>
          </a:p>
          <a:p>
            <a:endParaRPr lang="en-AU" baseline="0"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E32F14-62F4-4226-ABC6-8A14CCE03FD0}"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7312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dirty="0"/>
              <a:t>More specifically today, we’ll be looking at Indigenous Tourism  (‘Indigenous” - First Nations People) that is-  </a:t>
            </a:r>
            <a:r>
              <a:rPr lang="en-AU" b="1" i="1" dirty="0"/>
              <a:t>Cultural tourism</a:t>
            </a:r>
            <a:r>
              <a:rPr lang="en-AU" b="1" i="1" baseline="0" dirty="0"/>
              <a:t> that is </a:t>
            </a:r>
            <a:r>
              <a:rPr lang="en-AU" b="1" i="1" dirty="0"/>
              <a:t>“Owned, operated</a:t>
            </a:r>
            <a:r>
              <a:rPr lang="en-AU" b="1" i="1" baseline="0" dirty="0"/>
              <a:t>, guided by Indigenous people and/or has Indigenous content”</a:t>
            </a:r>
          </a:p>
          <a:p>
            <a:endParaRPr lang="en-AU" baseline="0" dirty="0"/>
          </a:p>
          <a:p>
            <a:r>
              <a:rPr lang="en-AU" baseline="0" dirty="0"/>
              <a:t>We’ll start a short video produced by Tourism Australia that showcases some of Australia’s Indigenous Tourism experiences. It shows you what’s possible and what’s out there in the tourism marketplace – both as benchmarks and competition. (Video: 3.20)</a:t>
            </a:r>
            <a:endParaRPr lang="en-AU" dirty="0"/>
          </a:p>
          <a:p>
            <a:endParaRPr lang="en-AU" baseline="0"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E32F14-62F4-4226-ABC6-8A14CCE03FD0}"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351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B11F1BF0-FE06-4A67-AC55-264165B3D3C2}" type="datetime6">
              <a:rPr lang="en-US" smtClean="0"/>
              <a:pPr/>
              <a:t>April 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683A3396-DAF0-44C9-B3AE-A96742332DE3}" type="slidenum">
              <a:rPr lang="en-AU" smtClean="0"/>
              <a:pPr/>
              <a:t>‹#›</a:t>
            </a:fld>
            <a:endParaRPr lang="en-AU" dirty="0"/>
          </a:p>
        </p:txBody>
      </p:sp>
    </p:spTree>
    <p:extLst>
      <p:ext uri="{BB962C8B-B14F-4D97-AF65-F5344CB8AC3E}">
        <p14:creationId xmlns:p14="http://schemas.microsoft.com/office/powerpoint/2010/main" val="227257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00A641B-9CC3-48C9-B48F-166034284417}" type="datetime6">
              <a:rPr lang="en-US" smtClean="0"/>
              <a:pPr/>
              <a:t>April 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683A3396-DAF0-44C9-B3AE-A96742332DE3}" type="slidenum">
              <a:rPr lang="en-AU" smtClean="0"/>
              <a:pPr/>
              <a:t>‹#›</a:t>
            </a:fld>
            <a:endParaRPr lang="en-AU" dirty="0"/>
          </a:p>
        </p:txBody>
      </p:sp>
    </p:spTree>
    <p:extLst>
      <p:ext uri="{BB962C8B-B14F-4D97-AF65-F5344CB8AC3E}">
        <p14:creationId xmlns:p14="http://schemas.microsoft.com/office/powerpoint/2010/main" val="2068446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3881918-0D6B-4B4A-8FF5-40CF6B6A13F1}" type="datetime6">
              <a:rPr lang="en-US" smtClean="0"/>
              <a:pPr/>
              <a:t>April 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683A3396-DAF0-44C9-B3AE-A96742332DE3}" type="slidenum">
              <a:rPr lang="en-AU" smtClean="0"/>
              <a:pPr/>
              <a:t>‹#›</a:t>
            </a:fld>
            <a:endParaRPr lang="en-AU" dirty="0"/>
          </a:p>
        </p:txBody>
      </p:sp>
    </p:spTree>
    <p:extLst>
      <p:ext uri="{BB962C8B-B14F-4D97-AF65-F5344CB8AC3E}">
        <p14:creationId xmlns:p14="http://schemas.microsoft.com/office/powerpoint/2010/main" val="2834288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CC546601-F55C-F543-B7C9-4DAC6F7ACDD8}" type="datetimeFigureOut">
              <a:rPr lang="en-US" smtClean="0"/>
              <a:pPr/>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44D07-FBC5-4543-801A-02B0EDCAE5CB}" type="slidenum">
              <a:rPr lang="en-US" smtClean="0"/>
              <a:pPr/>
              <a:t>‹#›</a:t>
            </a:fld>
            <a:endParaRPr lang="en-US"/>
          </a:p>
        </p:txBody>
      </p:sp>
    </p:spTree>
    <p:extLst>
      <p:ext uri="{BB962C8B-B14F-4D97-AF65-F5344CB8AC3E}">
        <p14:creationId xmlns:p14="http://schemas.microsoft.com/office/powerpoint/2010/main" val="3968138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CC546601-F55C-F543-B7C9-4DAC6F7ACDD8}" type="datetimeFigureOut">
              <a:rPr lang="en-US" smtClean="0"/>
              <a:pPr/>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44D07-FBC5-4543-801A-02B0EDCAE5CB}" type="slidenum">
              <a:rPr lang="en-US" smtClean="0"/>
              <a:pPr/>
              <a:t>‹#›</a:t>
            </a:fld>
            <a:endParaRPr lang="en-US"/>
          </a:p>
        </p:txBody>
      </p:sp>
    </p:spTree>
    <p:extLst>
      <p:ext uri="{BB962C8B-B14F-4D97-AF65-F5344CB8AC3E}">
        <p14:creationId xmlns:p14="http://schemas.microsoft.com/office/powerpoint/2010/main" val="3102415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CC546601-F55C-F543-B7C9-4DAC6F7ACDD8}" type="datetimeFigureOut">
              <a:rPr lang="en-US" smtClean="0"/>
              <a:pPr/>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44D07-FBC5-4543-801A-02B0EDCAE5CB}" type="slidenum">
              <a:rPr lang="en-US" smtClean="0"/>
              <a:pPr/>
              <a:t>‹#›</a:t>
            </a:fld>
            <a:endParaRPr lang="en-US"/>
          </a:p>
        </p:txBody>
      </p:sp>
    </p:spTree>
    <p:extLst>
      <p:ext uri="{BB962C8B-B14F-4D97-AF65-F5344CB8AC3E}">
        <p14:creationId xmlns:p14="http://schemas.microsoft.com/office/powerpoint/2010/main" val="3298378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CC546601-F55C-F543-B7C9-4DAC6F7ACDD8}" type="datetimeFigureOut">
              <a:rPr lang="en-US" smtClean="0"/>
              <a:pPr/>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44D07-FBC5-4543-801A-02B0EDCAE5CB}" type="slidenum">
              <a:rPr lang="en-US" smtClean="0"/>
              <a:pPr/>
              <a:t>‹#›</a:t>
            </a:fld>
            <a:endParaRPr lang="en-US"/>
          </a:p>
        </p:txBody>
      </p:sp>
    </p:spTree>
    <p:extLst>
      <p:ext uri="{BB962C8B-B14F-4D97-AF65-F5344CB8AC3E}">
        <p14:creationId xmlns:p14="http://schemas.microsoft.com/office/powerpoint/2010/main" val="3585980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CC546601-F55C-F543-B7C9-4DAC6F7ACDD8}" type="datetimeFigureOut">
              <a:rPr lang="en-US" smtClean="0"/>
              <a:pPr/>
              <a:t>4/13/2018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44D07-FBC5-4543-801A-02B0EDCAE5CB}" type="slidenum">
              <a:rPr lang="en-US" smtClean="0"/>
              <a:pPr/>
              <a:t>‹#›</a:t>
            </a:fld>
            <a:endParaRPr lang="en-US"/>
          </a:p>
        </p:txBody>
      </p:sp>
    </p:spTree>
    <p:extLst>
      <p:ext uri="{BB962C8B-B14F-4D97-AF65-F5344CB8AC3E}">
        <p14:creationId xmlns:p14="http://schemas.microsoft.com/office/powerpoint/2010/main" val="1556213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CC546601-F55C-F543-B7C9-4DAC6F7ACDD8}" type="datetimeFigureOut">
              <a:rPr lang="en-US" smtClean="0"/>
              <a:pPr/>
              <a:t>4/13/2018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44D07-FBC5-4543-801A-02B0EDCAE5CB}" type="slidenum">
              <a:rPr lang="en-US" smtClean="0"/>
              <a:pPr/>
              <a:t>‹#›</a:t>
            </a:fld>
            <a:endParaRPr lang="en-US"/>
          </a:p>
        </p:txBody>
      </p:sp>
    </p:spTree>
    <p:extLst>
      <p:ext uri="{BB962C8B-B14F-4D97-AF65-F5344CB8AC3E}">
        <p14:creationId xmlns:p14="http://schemas.microsoft.com/office/powerpoint/2010/main" val="2391913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46601-F55C-F543-B7C9-4DAC6F7ACDD8}" type="datetimeFigureOut">
              <a:rPr lang="en-US" smtClean="0"/>
              <a:pPr/>
              <a:t>4/13/2018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44D07-FBC5-4543-801A-02B0EDCAE5CB}" type="slidenum">
              <a:rPr lang="en-US" smtClean="0"/>
              <a:pPr/>
              <a:t>‹#›</a:t>
            </a:fld>
            <a:endParaRPr lang="en-US"/>
          </a:p>
        </p:txBody>
      </p:sp>
    </p:spTree>
    <p:extLst>
      <p:ext uri="{BB962C8B-B14F-4D97-AF65-F5344CB8AC3E}">
        <p14:creationId xmlns:p14="http://schemas.microsoft.com/office/powerpoint/2010/main" val="683958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CC546601-F55C-F543-B7C9-4DAC6F7ACDD8}" type="datetimeFigureOut">
              <a:rPr lang="en-US" smtClean="0"/>
              <a:pPr/>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44D07-FBC5-4543-801A-02B0EDCAE5CB}" type="slidenum">
              <a:rPr lang="en-US" smtClean="0"/>
              <a:pPr/>
              <a:t>‹#›</a:t>
            </a:fld>
            <a:endParaRPr lang="en-US"/>
          </a:p>
        </p:txBody>
      </p:sp>
    </p:spTree>
    <p:extLst>
      <p:ext uri="{BB962C8B-B14F-4D97-AF65-F5344CB8AC3E}">
        <p14:creationId xmlns:p14="http://schemas.microsoft.com/office/powerpoint/2010/main" val="3717016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2451F100-2211-43C8-B983-9C199DE5E685}" type="datetime6">
              <a:rPr lang="en-US" smtClean="0"/>
              <a:pPr/>
              <a:t>April 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683A3396-DAF0-44C9-B3AE-A96742332DE3}" type="slidenum">
              <a:rPr lang="en-AU" smtClean="0"/>
              <a:pPr/>
              <a:t>‹#›</a:t>
            </a:fld>
            <a:endParaRPr lang="en-AU" dirty="0"/>
          </a:p>
        </p:txBody>
      </p:sp>
    </p:spTree>
    <p:extLst>
      <p:ext uri="{BB962C8B-B14F-4D97-AF65-F5344CB8AC3E}">
        <p14:creationId xmlns:p14="http://schemas.microsoft.com/office/powerpoint/2010/main" val="705289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CC546601-F55C-F543-B7C9-4DAC6F7ACDD8}" type="datetimeFigureOut">
              <a:rPr lang="en-US" smtClean="0"/>
              <a:pPr/>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44D07-FBC5-4543-801A-02B0EDCAE5CB}" type="slidenum">
              <a:rPr lang="en-US" smtClean="0"/>
              <a:pPr/>
              <a:t>‹#›</a:t>
            </a:fld>
            <a:endParaRPr lang="en-US"/>
          </a:p>
        </p:txBody>
      </p:sp>
    </p:spTree>
    <p:extLst>
      <p:ext uri="{BB962C8B-B14F-4D97-AF65-F5344CB8AC3E}">
        <p14:creationId xmlns:p14="http://schemas.microsoft.com/office/powerpoint/2010/main" val="537569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CC546601-F55C-F543-B7C9-4DAC6F7ACDD8}" type="datetimeFigureOut">
              <a:rPr lang="en-US" smtClean="0"/>
              <a:pPr/>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44D07-FBC5-4543-801A-02B0EDCAE5CB}" type="slidenum">
              <a:rPr lang="en-US" smtClean="0"/>
              <a:pPr/>
              <a:t>‹#›</a:t>
            </a:fld>
            <a:endParaRPr lang="en-US"/>
          </a:p>
        </p:txBody>
      </p:sp>
    </p:spTree>
    <p:extLst>
      <p:ext uri="{BB962C8B-B14F-4D97-AF65-F5344CB8AC3E}">
        <p14:creationId xmlns:p14="http://schemas.microsoft.com/office/powerpoint/2010/main" val="227921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CC546601-F55C-F543-B7C9-4DAC6F7ACDD8}" type="datetimeFigureOut">
              <a:rPr lang="en-US" smtClean="0"/>
              <a:pPr/>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44D07-FBC5-4543-801A-02B0EDCAE5CB}" type="slidenum">
              <a:rPr lang="en-US" smtClean="0"/>
              <a:pPr/>
              <a:t>‹#›</a:t>
            </a:fld>
            <a:endParaRPr lang="en-US"/>
          </a:p>
        </p:txBody>
      </p:sp>
    </p:spTree>
    <p:extLst>
      <p:ext uri="{BB962C8B-B14F-4D97-AF65-F5344CB8AC3E}">
        <p14:creationId xmlns:p14="http://schemas.microsoft.com/office/powerpoint/2010/main" val="4063066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3B4F6209-F141-4D9B-AFC7-906D83ADDE56}" type="datetime6">
              <a:rPr lang="en-US" smtClean="0"/>
              <a:pPr/>
              <a:t>April 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683A3396-DAF0-44C9-B3AE-A96742332DE3}" type="slidenum">
              <a:rPr lang="en-AU" smtClean="0"/>
              <a:pPr/>
              <a:t>‹#›</a:t>
            </a:fld>
            <a:endParaRPr lang="en-AU" dirty="0"/>
          </a:p>
        </p:txBody>
      </p:sp>
    </p:spTree>
    <p:extLst>
      <p:ext uri="{BB962C8B-B14F-4D97-AF65-F5344CB8AC3E}">
        <p14:creationId xmlns:p14="http://schemas.microsoft.com/office/powerpoint/2010/main" val="2345904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C37BE434-0F10-4968-AF26-8A8615B9CB1D}" type="datetime6">
              <a:rPr lang="en-US" smtClean="0"/>
              <a:pPr/>
              <a:t>April 18</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683A3396-DAF0-44C9-B3AE-A96742332DE3}" type="slidenum">
              <a:rPr lang="en-AU" smtClean="0"/>
              <a:pPr/>
              <a:t>‹#›</a:t>
            </a:fld>
            <a:endParaRPr lang="en-AU" dirty="0"/>
          </a:p>
        </p:txBody>
      </p:sp>
    </p:spTree>
    <p:extLst>
      <p:ext uri="{BB962C8B-B14F-4D97-AF65-F5344CB8AC3E}">
        <p14:creationId xmlns:p14="http://schemas.microsoft.com/office/powerpoint/2010/main" val="4157126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B07079F9-B776-41AA-8FA7-BB06EDEF8452}" type="datetime6">
              <a:rPr lang="en-US" smtClean="0"/>
              <a:pPr/>
              <a:t>April 18</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683A3396-DAF0-44C9-B3AE-A96742332DE3}" type="slidenum">
              <a:rPr lang="en-AU" smtClean="0"/>
              <a:pPr/>
              <a:t>‹#›</a:t>
            </a:fld>
            <a:endParaRPr lang="en-AU" dirty="0"/>
          </a:p>
        </p:txBody>
      </p:sp>
    </p:spTree>
    <p:extLst>
      <p:ext uri="{BB962C8B-B14F-4D97-AF65-F5344CB8AC3E}">
        <p14:creationId xmlns:p14="http://schemas.microsoft.com/office/powerpoint/2010/main" val="2180888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F8CC46F5-FA44-4780-B1EE-C7E9F31C0CD9}" type="datetime6">
              <a:rPr lang="en-US" smtClean="0"/>
              <a:pPr/>
              <a:t>April 18</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683A3396-DAF0-44C9-B3AE-A96742332DE3}" type="slidenum">
              <a:rPr lang="en-AU" smtClean="0"/>
              <a:pPr/>
              <a:t>‹#›</a:t>
            </a:fld>
            <a:endParaRPr lang="en-AU" dirty="0"/>
          </a:p>
        </p:txBody>
      </p:sp>
    </p:spTree>
    <p:extLst>
      <p:ext uri="{BB962C8B-B14F-4D97-AF65-F5344CB8AC3E}">
        <p14:creationId xmlns:p14="http://schemas.microsoft.com/office/powerpoint/2010/main" val="200746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BE1924-2E32-42F9-BA58-2C43D8C477ED}" type="datetime6">
              <a:rPr lang="en-US" smtClean="0"/>
              <a:pPr/>
              <a:t>April 18</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683A3396-DAF0-44C9-B3AE-A96742332DE3}" type="slidenum">
              <a:rPr lang="en-AU" smtClean="0"/>
              <a:pPr/>
              <a:t>‹#›</a:t>
            </a:fld>
            <a:endParaRPr lang="en-AU" dirty="0"/>
          </a:p>
        </p:txBody>
      </p:sp>
    </p:spTree>
    <p:extLst>
      <p:ext uri="{BB962C8B-B14F-4D97-AF65-F5344CB8AC3E}">
        <p14:creationId xmlns:p14="http://schemas.microsoft.com/office/powerpoint/2010/main" val="341337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874D67F8-B867-4C33-901B-B05B6F40F34F}" type="datetime6">
              <a:rPr lang="en-US" smtClean="0"/>
              <a:pPr/>
              <a:t>April 18</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683A3396-DAF0-44C9-B3AE-A96742332DE3}" type="slidenum">
              <a:rPr lang="en-AU" smtClean="0"/>
              <a:pPr/>
              <a:t>‹#›</a:t>
            </a:fld>
            <a:endParaRPr lang="en-AU" dirty="0"/>
          </a:p>
        </p:txBody>
      </p:sp>
    </p:spTree>
    <p:extLst>
      <p:ext uri="{BB962C8B-B14F-4D97-AF65-F5344CB8AC3E}">
        <p14:creationId xmlns:p14="http://schemas.microsoft.com/office/powerpoint/2010/main" val="201297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9F6E235D-6668-44CC-B158-DD78008CE9EA}" type="datetime6">
              <a:rPr lang="en-US" smtClean="0"/>
              <a:pPr/>
              <a:t>April 18</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683A3396-DAF0-44C9-B3AE-A96742332DE3}" type="slidenum">
              <a:rPr lang="en-AU" smtClean="0"/>
              <a:pPr/>
              <a:t>‹#›</a:t>
            </a:fld>
            <a:endParaRPr lang="en-AU" dirty="0"/>
          </a:p>
        </p:txBody>
      </p:sp>
    </p:spTree>
    <p:extLst>
      <p:ext uri="{BB962C8B-B14F-4D97-AF65-F5344CB8AC3E}">
        <p14:creationId xmlns:p14="http://schemas.microsoft.com/office/powerpoint/2010/main" val="55080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46601-F55C-F543-B7C9-4DAC6F7ACDD8}" type="datetimeFigureOut">
              <a:rPr lang="en-US" smtClean="0"/>
              <a:pPr/>
              <a:t>4/13/2018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44D07-FBC5-4543-801A-02B0EDCAE5CB}" type="slidenum">
              <a:rPr lang="en-US" smtClean="0"/>
              <a:pPr/>
              <a:t>‹#›</a:t>
            </a:fld>
            <a:endParaRPr lang="en-US"/>
          </a:p>
        </p:txBody>
      </p:sp>
    </p:spTree>
    <p:extLst>
      <p:ext uri="{BB962C8B-B14F-4D97-AF65-F5344CB8AC3E}">
        <p14:creationId xmlns:p14="http://schemas.microsoft.com/office/powerpoint/2010/main" val="3431799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46601-F55C-F543-B7C9-4DAC6F7ACDD8}" type="datetimeFigureOut">
              <a:rPr lang="en-US" smtClean="0"/>
              <a:pPr/>
              <a:t>4/13/2018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44D07-FBC5-4543-801A-02B0EDCAE5CB}" type="slidenum">
              <a:rPr lang="en-US" smtClean="0"/>
              <a:pPr/>
              <a:t>‹#›</a:t>
            </a:fld>
            <a:endParaRPr lang="en-US"/>
          </a:p>
        </p:txBody>
      </p:sp>
    </p:spTree>
    <p:extLst>
      <p:ext uri="{BB962C8B-B14F-4D97-AF65-F5344CB8AC3E}">
        <p14:creationId xmlns:p14="http://schemas.microsoft.com/office/powerpoint/2010/main" val="240692199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6352" y="1905000"/>
            <a:ext cx="7851648" cy="838200"/>
          </a:xfrm>
        </p:spPr>
        <p:txBody>
          <a:bodyPr>
            <a:normAutofit fontScale="90000"/>
          </a:bodyPr>
          <a:lstStyle/>
          <a:p>
            <a:br>
              <a:rPr lang="en-AU" b="0" dirty="0">
                <a:solidFill>
                  <a:schemeClr val="tx1"/>
                </a:solidFill>
                <a:latin typeface="Arial" pitchFamily="34" charset="0"/>
                <a:cs typeface="Arial" pitchFamily="34" charset="0"/>
              </a:rPr>
            </a:br>
            <a:br>
              <a:rPr lang="en-AU" sz="4000" dirty="0">
                <a:cs typeface="Arial" pitchFamily="34" charset="0"/>
              </a:rPr>
            </a:br>
            <a:endParaRPr lang="en-AU" b="0" dirty="0">
              <a:solidFill>
                <a:schemeClr val="tx1"/>
              </a:solidFill>
              <a:latin typeface="Arial" pitchFamily="34" charset="0"/>
              <a:cs typeface="Arial" pitchFamily="34" charset="0"/>
            </a:endParaRPr>
          </a:p>
        </p:txBody>
      </p:sp>
      <p:sp>
        <p:nvSpPr>
          <p:cNvPr id="7" name="Subtitle 6"/>
          <p:cNvSpPr>
            <a:spLocks noGrp="1"/>
          </p:cNvSpPr>
          <p:nvPr>
            <p:ph type="subTitle" idx="1"/>
          </p:nvPr>
        </p:nvSpPr>
        <p:spPr>
          <a:xfrm>
            <a:off x="2209800" y="457200"/>
            <a:ext cx="7854696" cy="3124200"/>
          </a:xfrm>
        </p:spPr>
        <p:txBody>
          <a:bodyPr>
            <a:normAutofit fontScale="92500" lnSpcReduction="10000"/>
          </a:bodyPr>
          <a:lstStyle/>
          <a:p>
            <a:endParaRPr lang="en-AU" sz="4757" b="1" dirty="0">
              <a:solidFill>
                <a:schemeClr val="tx2"/>
              </a:solidFill>
              <a:latin typeface="+mj-lt"/>
            </a:endParaRPr>
          </a:p>
          <a:p>
            <a:endParaRPr lang="en-AU" sz="7200" b="1" dirty="0">
              <a:solidFill>
                <a:schemeClr val="tx2"/>
              </a:solidFill>
              <a:latin typeface="+mj-lt"/>
            </a:endParaRPr>
          </a:p>
          <a:p>
            <a:r>
              <a:rPr lang="en-AU" sz="7200" b="1" dirty="0">
                <a:solidFill>
                  <a:schemeClr val="tx2"/>
                </a:solidFill>
                <a:latin typeface="+mj-lt"/>
              </a:rPr>
              <a:t>Cultural Tourism </a:t>
            </a:r>
          </a:p>
        </p:txBody>
      </p:sp>
      <p:pic>
        <p:nvPicPr>
          <p:cNvPr id="4" name="Picture 3" descr="Kotahi Tourism logo JPG Small Size.jpg"/>
          <p:cNvPicPr>
            <a:picLocks noChangeAspect="1"/>
          </p:cNvPicPr>
          <p:nvPr/>
        </p:nvPicPr>
        <p:blipFill>
          <a:blip r:embed="rId3"/>
          <a:stretch>
            <a:fillRect/>
          </a:stretch>
        </p:blipFill>
        <p:spPr>
          <a:xfrm>
            <a:off x="8382001" y="5142223"/>
            <a:ext cx="1694107" cy="11404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638801" y="4191001"/>
            <a:ext cx="4432643" cy="646331"/>
          </a:xfrm>
          <a:prstGeom prst="rect">
            <a:avLst/>
          </a:prstGeom>
          <a:noFill/>
        </p:spPr>
        <p:txBody>
          <a:bodyPr wrap="square" rtlCol="0">
            <a:spAutoFit/>
          </a:bodyPr>
          <a:lstStyle/>
          <a:p>
            <a:pPr algn="r"/>
            <a:r>
              <a:rPr lang="en-AU" dirty="0">
                <a:solidFill>
                  <a:prstClr val="white"/>
                </a:solidFill>
                <a:latin typeface="Cambria"/>
              </a:rPr>
              <a:t>An overview presented by Kotahi Tourism August 2017</a:t>
            </a:r>
          </a:p>
        </p:txBody>
      </p:sp>
      <p:pic>
        <p:nvPicPr>
          <p:cNvPr id="6" name="Picture 5" descr="NWSALC_logo_vector copy.jpg"/>
          <p:cNvPicPr>
            <a:picLocks noChangeAspect="1"/>
          </p:cNvPicPr>
          <p:nvPr/>
        </p:nvPicPr>
        <p:blipFill>
          <a:blip r:embed="rId4"/>
          <a:stretch>
            <a:fillRect/>
          </a:stretch>
        </p:blipFill>
        <p:spPr>
          <a:xfrm>
            <a:off x="1905000" y="457200"/>
            <a:ext cx="1219200" cy="1067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38854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3574.JPG"/>
          <p:cNvPicPr>
            <a:picLocks noChangeAspect="1"/>
          </p:cNvPicPr>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407554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tx2"/>
                </a:solidFill>
              </a:rPr>
              <a:t>Cultural Tourism definition</a:t>
            </a:r>
          </a:p>
        </p:txBody>
      </p:sp>
      <p:sp>
        <p:nvSpPr>
          <p:cNvPr id="3" name="Content Placeholder 2"/>
          <p:cNvSpPr>
            <a:spLocks noGrp="1"/>
          </p:cNvSpPr>
          <p:nvPr>
            <p:ph idx="1"/>
          </p:nvPr>
        </p:nvSpPr>
        <p:spPr>
          <a:xfrm>
            <a:off x="1981200" y="1935480"/>
            <a:ext cx="8229600" cy="3246120"/>
          </a:xfrm>
        </p:spPr>
        <p:txBody>
          <a:bodyPr>
            <a:normAutofit/>
          </a:bodyPr>
          <a:lstStyle/>
          <a:p>
            <a:pPr>
              <a:buNone/>
            </a:pPr>
            <a:endParaRPr lang="en-AU" dirty="0"/>
          </a:p>
          <a:p>
            <a:pPr>
              <a:buNone/>
            </a:pPr>
            <a:r>
              <a:rPr lang="en-AU" sz="4324" dirty="0">
                <a:latin typeface="+mj-lt"/>
              </a:rPr>
              <a:t>“Visitor engagement with a country or regions culture – i.e. lifestyle of people that live there”</a:t>
            </a:r>
          </a:p>
          <a:p>
            <a:pPr>
              <a:buNone/>
            </a:pPr>
            <a:endParaRPr lang="en-AU" dirty="0"/>
          </a:p>
          <a:p>
            <a:pPr>
              <a:buNone/>
            </a:pPr>
            <a:endParaRPr lang="en-AU" dirty="0"/>
          </a:p>
        </p:txBody>
      </p:sp>
      <p:sp>
        <p:nvSpPr>
          <p:cNvPr id="4" name="Slide Number Placeholder 3"/>
          <p:cNvSpPr>
            <a:spLocks noGrp="1"/>
          </p:cNvSpPr>
          <p:nvPr>
            <p:ph type="sldNum" sz="quarter" idx="12"/>
          </p:nvPr>
        </p:nvSpPr>
        <p:spPr/>
        <p:txBody>
          <a:bodyPr/>
          <a:lstStyle/>
          <a:p>
            <a:fld id="{683A3396-DAF0-44C9-B3AE-A96742332DE3}" type="slidenum">
              <a:rPr lang="en-AU">
                <a:solidFill>
                  <a:prstClr val="white">
                    <a:tint val="75000"/>
                  </a:prstClr>
                </a:solidFill>
                <a:latin typeface="Cambria"/>
              </a:rPr>
              <a:pPr/>
              <a:t>3</a:t>
            </a:fld>
            <a:endParaRPr lang="en-AU" dirty="0">
              <a:solidFill>
                <a:prstClr val="white">
                  <a:tint val="75000"/>
                </a:prstClr>
              </a:solidFill>
              <a:latin typeface="Cambria"/>
            </a:endParaRPr>
          </a:p>
        </p:txBody>
      </p:sp>
    </p:spTree>
    <p:extLst>
      <p:ext uri="{BB962C8B-B14F-4D97-AF65-F5344CB8AC3E}">
        <p14:creationId xmlns:p14="http://schemas.microsoft.com/office/powerpoint/2010/main" val="3844894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67400" y="533400"/>
            <a:ext cx="4572000" cy="5334000"/>
          </a:xfrm>
        </p:spPr>
        <p:txBody>
          <a:bodyPr>
            <a:noAutofit/>
          </a:bodyPr>
          <a:lstStyle/>
          <a:p>
            <a:r>
              <a:rPr lang="en-AU" sz="4000" b="1" dirty="0">
                <a:solidFill>
                  <a:schemeClr val="tx2"/>
                </a:solidFill>
              </a:rPr>
              <a:t>Indigenous Tourism</a:t>
            </a:r>
            <a:br>
              <a:rPr lang="en-AU" sz="3200" dirty="0"/>
            </a:br>
            <a:br>
              <a:rPr lang="en-AU" sz="3200" dirty="0"/>
            </a:br>
            <a:br>
              <a:rPr lang="en-AU" sz="3200" dirty="0"/>
            </a:br>
            <a:br>
              <a:rPr lang="en-AU" sz="3200" dirty="0"/>
            </a:br>
            <a:r>
              <a:rPr lang="en-AU" sz="3200" dirty="0"/>
              <a:t>“ Owned, operated, guided by Indigenous people and/or Indigenous content” </a:t>
            </a:r>
            <a:br>
              <a:rPr lang="en-AU" sz="3200" dirty="0"/>
            </a:br>
            <a:endParaRPr lang="en-AU" sz="3200" dirty="0"/>
          </a:p>
        </p:txBody>
      </p:sp>
      <p:sp>
        <p:nvSpPr>
          <p:cNvPr id="4" name="Slide Number Placeholder 3"/>
          <p:cNvSpPr>
            <a:spLocks noGrp="1"/>
          </p:cNvSpPr>
          <p:nvPr>
            <p:ph type="sldNum" sz="quarter" idx="12"/>
          </p:nvPr>
        </p:nvSpPr>
        <p:spPr/>
        <p:txBody>
          <a:bodyPr/>
          <a:lstStyle/>
          <a:p>
            <a:fld id="{683A3396-DAF0-44C9-B3AE-A96742332DE3}" type="slidenum">
              <a:rPr lang="en-AU">
                <a:solidFill>
                  <a:prstClr val="white">
                    <a:tint val="75000"/>
                  </a:prstClr>
                </a:solidFill>
                <a:latin typeface="Cambria"/>
              </a:rPr>
              <a:pPr/>
              <a:t>4</a:t>
            </a:fld>
            <a:endParaRPr lang="en-AU" dirty="0">
              <a:solidFill>
                <a:prstClr val="white">
                  <a:tint val="75000"/>
                </a:prstClr>
              </a:solidFill>
              <a:latin typeface="Cambria"/>
            </a:endParaRPr>
          </a:p>
        </p:txBody>
      </p:sp>
      <p:pic>
        <p:nvPicPr>
          <p:cNvPr id="6" name="Picture 5" descr="_MG_4009M&amp;H.jpg"/>
          <p:cNvPicPr>
            <a:picLocks noChangeAspect="1"/>
          </p:cNvPicPr>
          <p:nvPr/>
        </p:nvPicPr>
        <p:blipFill>
          <a:blip r:embed="rId3"/>
          <a:stretch>
            <a:fillRect/>
          </a:stretch>
        </p:blipFill>
        <p:spPr>
          <a:xfrm>
            <a:off x="1524000" y="0"/>
            <a:ext cx="4191000" cy="6858000"/>
          </a:xfrm>
          <a:prstGeom prst="rect">
            <a:avLst/>
          </a:prstGeom>
        </p:spPr>
      </p:pic>
    </p:spTree>
    <p:extLst>
      <p:ext uri="{BB962C8B-B14F-4D97-AF65-F5344CB8AC3E}">
        <p14:creationId xmlns:p14="http://schemas.microsoft.com/office/powerpoint/2010/main" val="1011854199"/>
      </p:ext>
    </p:extLst>
  </p:cSld>
  <p:clrMapOvr>
    <a:masterClrMapping/>
  </p:clrMapOvr>
</p:sld>
</file>

<file path=ppt/theme/theme1.xml><?xml version="1.0" encoding="utf-8"?>
<a:theme xmlns:a="http://schemas.openxmlformats.org/drawingml/2006/main" name="July 18 DRAFT NSWLAL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291747C9996B41BFF90D55BA191901" ma:contentTypeVersion="13" ma:contentTypeDescription="Create a new document." ma:contentTypeScope="" ma:versionID="84b8a51c6af4d90fe7221247e798bad8">
  <xsd:schema xmlns:xsd="http://www.w3.org/2001/XMLSchema" xmlns:xs="http://www.w3.org/2001/XMLSchema" xmlns:p="http://schemas.microsoft.com/office/2006/metadata/properties" xmlns:ns2="105d461a-305d-4b72-9815-d3cc31b9783b" xmlns:ns3="920ec45e-032d-491c-b9d0-dd88a68b669f" targetNamespace="http://schemas.microsoft.com/office/2006/metadata/properties" ma:root="true" ma:fieldsID="2d184bf19798293aca95531d2adacb22" ns2:_="" ns3:_="">
    <xsd:import namespace="105d461a-305d-4b72-9815-d3cc31b9783b"/>
    <xsd:import namespace="920ec45e-032d-491c-b9d0-dd88a68b669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5d461a-305d-4b72-9815-d3cc31b978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368e452-4fa8-46de-abc3-05fbe679722c"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descrip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0ec45e-032d-491c-b9d0-dd88a68b669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a37a7f3-2d5e-4bf2-983b-b231976e9fdb}" ma:internalName="TaxCatchAll" ma:showField="CatchAllData" ma:web="920ec45e-032d-491c-b9d0-dd88a68b66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05d461a-305d-4b72-9815-d3cc31b9783b">
      <Terms xmlns="http://schemas.microsoft.com/office/infopath/2007/PartnerControls"/>
    </lcf76f155ced4ddcb4097134ff3c332f>
    <TaxCatchAll xmlns="920ec45e-032d-491c-b9d0-dd88a68b669f" xsi:nil="true"/>
  </documentManagement>
</p:properties>
</file>

<file path=customXml/itemProps1.xml><?xml version="1.0" encoding="utf-8"?>
<ds:datastoreItem xmlns:ds="http://schemas.openxmlformats.org/officeDocument/2006/customXml" ds:itemID="{A2AB7D52-1DE4-48F0-8160-AC044EC23713}"/>
</file>

<file path=customXml/itemProps2.xml><?xml version="1.0" encoding="utf-8"?>
<ds:datastoreItem xmlns:ds="http://schemas.openxmlformats.org/officeDocument/2006/customXml" ds:itemID="{01160D29-1537-4656-92E3-8F34861A9C33}"/>
</file>

<file path=customXml/itemProps3.xml><?xml version="1.0" encoding="utf-8"?>
<ds:datastoreItem xmlns:ds="http://schemas.openxmlformats.org/officeDocument/2006/customXml" ds:itemID="{B2D735A4-06A1-42B4-8BC5-95CBA8EEFDF1}"/>
</file>

<file path=docProps/app.xml><?xml version="1.0" encoding="utf-8"?>
<Properties xmlns="http://schemas.openxmlformats.org/officeDocument/2006/extended-properties" xmlns:vt="http://schemas.openxmlformats.org/officeDocument/2006/docPropsVTypes">
  <TotalTime>1</TotalTime>
  <Words>366</Words>
  <Application>Microsoft Office PowerPoint</Application>
  <PresentationFormat>Widescreen</PresentationFormat>
  <Paragraphs>37</Paragraphs>
  <Slides>4</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vt:i4>
      </vt:variant>
    </vt:vector>
  </HeadingPairs>
  <TitlesOfParts>
    <vt:vector size="9" baseType="lpstr">
      <vt:lpstr>Arial</vt:lpstr>
      <vt:lpstr>Calibri</vt:lpstr>
      <vt:lpstr>Cambria</vt:lpstr>
      <vt:lpstr>July 18 DRAFT NSWLALC</vt:lpstr>
      <vt:lpstr>1_Office Theme</vt:lpstr>
      <vt:lpstr>  </vt:lpstr>
      <vt:lpstr>PowerPoint Presentation</vt:lpstr>
      <vt:lpstr>Cultural Tourism definition</vt:lpstr>
      <vt:lpstr>Indigenous Tourism    “ Owned, operated, guided by Indigenous people and/or Indigenous content”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Gary Gabbitas</dc:creator>
  <cp:lastModifiedBy>Gary Gabbitas</cp:lastModifiedBy>
  <cp:revision>1</cp:revision>
  <dcterms:created xsi:type="dcterms:W3CDTF">2018-04-13T01:59:29Z</dcterms:created>
  <dcterms:modified xsi:type="dcterms:W3CDTF">2018-04-13T02:00:50Z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0x0101003C291747C9996B41BFF90D55BA191901</vt:lpwstr>
  </property>
</Properties>
</file>