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0B25F-B00E-4BA5-AE7C-DD0495F7F49A}" type="datetimeFigureOut">
              <a:rPr lang="en-AU" smtClean="0"/>
              <a:t>13/04/2018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B422E-CA15-4DFC-A837-6E047376EE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Most important</a:t>
            </a:r>
            <a:r>
              <a:rPr lang="en-AU" baseline="0" dirty="0"/>
              <a:t> to a Cultural Tourism business – </a:t>
            </a:r>
            <a:r>
              <a:rPr lang="en-AU" dirty="0"/>
              <a:t>Visitor. These could be </a:t>
            </a:r>
            <a:r>
              <a:rPr lang="en-AU" baseline="0" dirty="0"/>
              <a:t>locals, domestic (Australian – interstate &amp; intrastate) or international. </a:t>
            </a:r>
          </a:p>
          <a:p>
            <a:r>
              <a:rPr lang="en-AU" baseline="0" dirty="0"/>
              <a:t>Using </a:t>
            </a:r>
            <a:r>
              <a:rPr lang="en-AU" baseline="0" dirty="0" err="1"/>
              <a:t>Unkya</a:t>
            </a:r>
            <a:r>
              <a:rPr lang="en-AU" baseline="0" dirty="0"/>
              <a:t> </a:t>
            </a:r>
            <a:r>
              <a:rPr lang="en-AU" baseline="0" dirty="0" err="1"/>
              <a:t>Lalc</a:t>
            </a:r>
            <a:r>
              <a:rPr lang="en-AU" baseline="0" dirty="0"/>
              <a:t> Cultural Tours as an example (started 2015), they have a mix of all 3, but at this stage mainly local and domestic.</a:t>
            </a:r>
          </a:p>
          <a:p>
            <a:endParaRPr lang="en-AU" baseline="0" dirty="0"/>
          </a:p>
          <a:p>
            <a:endParaRPr lang="en-AU" baseline="0" dirty="0"/>
          </a:p>
          <a:p>
            <a:r>
              <a:rPr lang="en-AU" baseline="0" dirty="0"/>
              <a:t>Photo: </a:t>
            </a:r>
            <a:r>
              <a:rPr lang="en-AU" baseline="0" dirty="0" err="1"/>
              <a:t>Unkya</a:t>
            </a:r>
            <a:r>
              <a:rPr lang="en-AU" baseline="0" dirty="0"/>
              <a:t> </a:t>
            </a:r>
            <a:r>
              <a:rPr lang="en-AU" baseline="0" dirty="0" err="1"/>
              <a:t>Lalc</a:t>
            </a:r>
            <a:r>
              <a:rPr lang="en-AU" baseline="0" dirty="0"/>
              <a:t> Cultural Tours- </a:t>
            </a:r>
            <a:r>
              <a:rPr lang="en-AU" baseline="0" dirty="0" err="1"/>
              <a:t>Gaagal</a:t>
            </a:r>
            <a:r>
              <a:rPr lang="en-AU" baseline="0" dirty="0"/>
              <a:t> </a:t>
            </a:r>
            <a:r>
              <a:rPr lang="en-AU" baseline="0" dirty="0" err="1"/>
              <a:t>Wanggaan</a:t>
            </a:r>
            <a:r>
              <a:rPr lang="en-AU" baseline="0" dirty="0"/>
              <a:t> National Park Tour</a:t>
            </a:r>
          </a:p>
          <a:p>
            <a:r>
              <a:rPr lang="en-AU" baseline="0" dirty="0"/>
              <a:t>Photo credit: Kotahi Tourism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32F14-62F4-4226-ABC6-8A14CCE03F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324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spcAft>
                <a:spcPts val="1800"/>
              </a:spcAft>
              <a:buClrTx/>
            </a:pP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Recap: Local (often bring visiting friends and family); schools, local businesses, special interest groups</a:t>
            </a:r>
          </a:p>
          <a:p>
            <a:pPr lvl="1">
              <a:spcAft>
                <a:spcPts val="1800"/>
              </a:spcAft>
              <a:buClrTx/>
            </a:pP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Domestic </a:t>
            </a:r>
          </a:p>
          <a:p>
            <a:pPr lvl="2">
              <a:spcAft>
                <a:spcPts val="1800"/>
              </a:spcAft>
              <a:buClrTx/>
              <a:buNone/>
            </a:pP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Intrastate (</a:t>
            </a:r>
            <a:r>
              <a:rPr lang="en-A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ie</a:t>
            </a:r>
            <a:r>
              <a:rPr lang="en-A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within NSW)</a:t>
            </a:r>
            <a:endParaRPr lang="en-A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>
              <a:spcAft>
                <a:spcPts val="1800"/>
              </a:spcAft>
              <a:buClrTx/>
              <a:buNone/>
            </a:pP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Interstate (from another state)</a:t>
            </a:r>
          </a:p>
          <a:p>
            <a:pPr lvl="1">
              <a:spcAft>
                <a:spcPts val="1800"/>
              </a:spcAft>
              <a:buClrTx/>
            </a:pPr>
            <a:r>
              <a:rPr lang="en-A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International – Europeans</a:t>
            </a:r>
            <a:r>
              <a:rPr lang="en-A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US key target for Indigenous product; EMERGING Chinese market – mainstream product (big groups); NZ market largest Inbound – travel for leisure + heritage &amp; culture.</a:t>
            </a:r>
          </a:p>
          <a:p>
            <a:pPr lvl="1">
              <a:spcAft>
                <a:spcPts val="1800"/>
              </a:spcAft>
              <a:buClrTx/>
            </a:pPr>
            <a:endParaRPr lang="en-A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Visitor economy – revenue generated by visitors (tourism). There’s all sorts of statistics and research undertaken around the visitor economy. (Hand out regional statistics – if possible match participant with region). Research includes the reasons people visit. (By the way VFR is “visiting friends and relatives’). Visitors will either be ‘</a:t>
            </a:r>
            <a:r>
              <a:rPr lang="en-AU" sz="1200" baseline="0" dirty="0"/>
              <a:t>day visitors’ or ‘overnight stays’.</a:t>
            </a:r>
            <a:endParaRPr lang="en-AU" sz="1200" dirty="0"/>
          </a:p>
          <a:p>
            <a:pPr lvl="1">
              <a:spcAft>
                <a:spcPts val="1800"/>
              </a:spcAft>
              <a:buClrTx/>
            </a:pPr>
            <a:endParaRPr lang="en-AU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spcAft>
                <a:spcPts val="1800"/>
              </a:spcAft>
              <a:buClrTx/>
            </a:pPr>
            <a:r>
              <a:rPr lang="en-A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Photo: Conjola Tours</a:t>
            </a:r>
          </a:p>
          <a:p>
            <a:pPr lvl="1">
              <a:spcAft>
                <a:spcPts val="1800"/>
              </a:spcAft>
              <a:buClrTx/>
            </a:pPr>
            <a:r>
              <a:rPr lang="en-A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credit: Kotahi Tourism</a:t>
            </a:r>
            <a:endParaRPr lang="en-A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32F14-62F4-4226-ABC6-8A14CCE03F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524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spcAft>
                <a:spcPts val="1800"/>
              </a:spcAft>
              <a:buClrTx/>
            </a:pPr>
            <a:r>
              <a:rPr lang="en-A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There’s many different classifications of visitors (tourists) - this list is one of them and covers most types. </a:t>
            </a:r>
          </a:p>
          <a:p>
            <a:pPr lvl="1">
              <a:spcAft>
                <a:spcPts val="1800"/>
              </a:spcAft>
              <a:buClrTx/>
            </a:pPr>
            <a:r>
              <a:rPr lang="en-A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e.g. sports tourist – Lions supporters over for a test series; Religious Tourist  e.g. World Youth Day in Sydney 2008 when then Pope visited. Young people from all over the world were in Sydney. Not all tourists will be looking for a Cultural Tourism, or Indigenous Tourism experience. Let’s looks at a bit more at some of the different types.</a:t>
            </a:r>
          </a:p>
          <a:p>
            <a:pPr lvl="1">
              <a:spcAft>
                <a:spcPts val="1800"/>
              </a:spcAft>
              <a:buClrTx/>
            </a:pPr>
            <a:endParaRPr lang="en-AU" sz="3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32F14-62F4-4226-ABC6-8A14CCE03F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4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Special interest tourists – </a:t>
            </a:r>
            <a:r>
              <a:rPr lang="en-AU" dirty="0" err="1"/>
              <a:t>e.g</a:t>
            </a:r>
            <a:r>
              <a:rPr lang="en-AU" baseline="0" dirty="0"/>
              <a:t> Poihākena tours – Māori historians, weavers, Māori language schools.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err="1"/>
              <a:t>Unkya</a:t>
            </a:r>
            <a:r>
              <a:rPr lang="en-AU" baseline="0" dirty="0"/>
              <a:t> </a:t>
            </a:r>
            <a:r>
              <a:rPr lang="en-AU" baseline="0" dirty="0" err="1"/>
              <a:t>lalc</a:t>
            </a:r>
            <a:r>
              <a:rPr lang="en-AU" baseline="0" dirty="0"/>
              <a:t> Cultural Tours </a:t>
            </a:r>
            <a:r>
              <a:rPr lang="en-AU" baseline="0" dirty="0" err="1"/>
              <a:t>e.g</a:t>
            </a:r>
            <a:r>
              <a:rPr lang="en-AU" baseline="0" dirty="0"/>
              <a:t> </a:t>
            </a:r>
            <a:r>
              <a:rPr lang="en-AU" baseline="0" dirty="0" err="1"/>
              <a:t>Gagaal</a:t>
            </a:r>
            <a:r>
              <a:rPr lang="en-AU" baseline="0" dirty="0"/>
              <a:t> </a:t>
            </a:r>
            <a:r>
              <a:rPr lang="en-AU" baseline="0" dirty="0" err="1"/>
              <a:t>Wanggaan</a:t>
            </a:r>
            <a:r>
              <a:rPr lang="en-AU" baseline="0" dirty="0"/>
              <a:t> National Park Tour -  bird watchers (or  ”twitchers” as they’re known in the UK)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Your market research should include identifying which kinds of special interest group will be interested in your product, that is which special interest groups you should target.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Photo: </a:t>
            </a:r>
            <a:r>
              <a:rPr lang="en-AU" dirty="0"/>
              <a:t>Te </a:t>
            </a:r>
            <a:r>
              <a:rPr lang="en-AU" dirty="0" err="1"/>
              <a:t>Pouhere</a:t>
            </a:r>
            <a:r>
              <a:rPr lang="en-AU" dirty="0"/>
              <a:t> Korero - Māori History Conference</a:t>
            </a:r>
            <a:r>
              <a:rPr lang="en-AU" baseline="0" dirty="0"/>
              <a:t> 2015, Sydney.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Photo credit: Kotahi Tourism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32F14-62F4-4226-ABC6-8A14CCE03F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03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Education tourists –this includes school students; University students,</a:t>
            </a:r>
            <a:r>
              <a:rPr lang="en-AU" baseline="0" dirty="0"/>
              <a:t> ESL Schools and International Students (Inbound). Pricing and </a:t>
            </a:r>
            <a:r>
              <a:rPr lang="en-AU" baseline="0" dirty="0" err="1"/>
              <a:t>minium</a:t>
            </a:r>
            <a:r>
              <a:rPr lang="en-AU" baseline="0" dirty="0"/>
              <a:t> numbers per booking are generally different for education groups.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EG Case study – pricing for education groups - Dreamtime Southern X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baseline="0" dirty="0"/>
              <a:t>Schools and private tours can book a tour anytime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baseline="0" dirty="0"/>
              <a:t>$13 a head for minimum 20 students (compared with $44 and minimum 15 adults for a private tour).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AU" baseline="0" dirty="0"/>
              <a:t> International students - $33 a head – minimum 15.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Photo: students on Poihākena tour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Photo credit: Teowai Ratahi for Kotahi Tourism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32F14-62F4-4226-ABC6-8A14CCE03F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0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Leisure tourists – these will be the ones on regional</a:t>
            </a:r>
            <a:r>
              <a:rPr lang="en-AU" baseline="0" dirty="0"/>
              <a:t> snapshot sheets that have identified their reason for coming as a </a:t>
            </a:r>
            <a:r>
              <a:rPr lang="en-AU" dirty="0"/>
              <a:t>‘holiday’. </a:t>
            </a:r>
            <a:r>
              <a:rPr lang="en-AU" baseline="0" dirty="0"/>
              <a:t>For a tourism experience, you’re also competing for visitor share with our stunning NSW natural environment - and the lure of a relaxing with a good book. </a:t>
            </a:r>
            <a:endParaRPr lang="en-A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During </a:t>
            </a:r>
            <a:r>
              <a:rPr lang="en-AU" baseline="0" dirty="0"/>
              <a:t>P</a:t>
            </a:r>
            <a:r>
              <a:rPr lang="en-AU" dirty="0"/>
              <a:t>eak</a:t>
            </a:r>
            <a:r>
              <a:rPr lang="en-AU" baseline="0" dirty="0"/>
              <a:t> season (summer) on the NSW Coast -  Intergenerational ‘annual holidays” repeat visitation – looking for rainy day activities, but mostly enjoying the beach/lake/rivers (not so interested in a Cultural experience).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Photo: Lake Conjola, NSW South Coast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Photo credit: Kotahi Tourism</a:t>
            </a:r>
            <a:endParaRPr lang="en-A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32F14-62F4-4226-ABC6-8A14CCE03F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46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</a:t>
            </a:r>
            <a:r>
              <a:rPr lang="en-US" baseline="0" dirty="0"/>
              <a:t> advice do you have for NSW LALC thinking of investing in Cultural Tours?  (visitor relevance)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607EC-9534-6D46-B71D-6B01F08145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0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F1BF0-FE06-4A67-AC55-264165B3D3C2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257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641B-9CC3-48C9-B48F-166034284417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844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81918-0D6B-4B4A-8FF5-40CF6B6A13F1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428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01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30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19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57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34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8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8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1F100-2211-43C8-B983-9C199DE5E685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5289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65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34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9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6209-F141-4D9B-AFC7-906D83ADDE56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5904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E434-0F10-4968-AF26-8A8615B9CB1D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712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79F9-B776-41AA-8FA7-BB06EDEF8452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088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C46F5-FA44-4780-B1EE-C7E9F31C0CD9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746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1924-2E32-42F9-BA58-2C43D8C477ED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337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D67F8-B867-4C33-901B-B05B6F40F34F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297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35D-6668-44CC-B158-DD78008CE9EA}" type="datetime6">
              <a:rPr lang="en-US" smtClean="0"/>
              <a:pPr/>
              <a:t>April 18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08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9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46601-F55C-F543-B7C9-4DAC6F7ACDD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44D07-FBC5-4543-801A-02B0EDCAE5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24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Autofit/>
          </a:bodyPr>
          <a:lstStyle/>
          <a:p>
            <a:br>
              <a:rPr lang="en-AU" dirty="0"/>
            </a:br>
            <a:br>
              <a:rPr lang="en-AU" dirty="0"/>
            </a:br>
            <a:r>
              <a:rPr lang="en-AU" b="1" dirty="0">
                <a:solidFill>
                  <a:schemeClr val="tx2"/>
                </a:solidFill>
              </a:rPr>
              <a:t>Visitors</a:t>
            </a:r>
            <a:br>
              <a:rPr lang="en-AU" b="1" dirty="0">
                <a:solidFill>
                  <a:schemeClr val="tx2"/>
                </a:solidFill>
              </a:rPr>
            </a:br>
            <a:r>
              <a:rPr lang="en-AU" sz="3600" dirty="0"/>
              <a:t>Local, Domestic and International  </a:t>
            </a:r>
            <a:br>
              <a:rPr lang="en-AU" dirty="0"/>
            </a:br>
            <a:endParaRPr lang="en-AU" dirty="0"/>
          </a:p>
        </p:txBody>
      </p:sp>
      <p:pic>
        <p:nvPicPr>
          <p:cNvPr id="6" name="Content Placeholder 5" descr="on the beach GWNPT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1828800" y="1828800"/>
            <a:ext cx="8610600" cy="4735498"/>
          </a:xfrm>
        </p:spPr>
      </p:pic>
    </p:spTree>
    <p:extLst>
      <p:ext uri="{BB962C8B-B14F-4D97-AF65-F5344CB8AC3E}">
        <p14:creationId xmlns:p14="http://schemas.microsoft.com/office/powerpoint/2010/main" val="6555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8686800" cy="762000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chemeClr val="tx2"/>
                </a:solidFill>
              </a:rPr>
              <a:t>Visitors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0"/>
            <a:ext cx="8229600" cy="5257800"/>
          </a:xfrm>
        </p:spPr>
        <p:txBody>
          <a:bodyPr>
            <a:noAutofit/>
          </a:bodyPr>
          <a:lstStyle/>
          <a:p>
            <a:pPr>
              <a:buNone/>
            </a:pPr>
            <a:endParaRPr lang="en-AU" sz="2000" dirty="0"/>
          </a:p>
          <a:p>
            <a:pPr lvl="1">
              <a:spcAft>
                <a:spcPts val="1800"/>
              </a:spcAft>
            </a:pPr>
            <a:r>
              <a:rPr lang="en-AU" sz="3400" dirty="0">
                <a:latin typeface="+mj-lt"/>
              </a:rPr>
              <a:t>Local</a:t>
            </a:r>
          </a:p>
          <a:p>
            <a:pPr lvl="1">
              <a:spcAft>
                <a:spcPts val="1800"/>
              </a:spcAft>
            </a:pPr>
            <a:r>
              <a:rPr lang="en-AU" sz="3400" dirty="0">
                <a:latin typeface="+mj-lt"/>
              </a:rPr>
              <a:t> Domestic </a:t>
            </a:r>
          </a:p>
          <a:p>
            <a:pPr lvl="2">
              <a:spcAft>
                <a:spcPts val="1800"/>
              </a:spcAft>
              <a:buNone/>
            </a:pPr>
            <a:r>
              <a:rPr lang="en-AU" sz="3100" dirty="0">
                <a:latin typeface="+mj-lt"/>
              </a:rPr>
              <a:t>- Intrastate</a:t>
            </a:r>
          </a:p>
          <a:p>
            <a:pPr lvl="2">
              <a:spcAft>
                <a:spcPts val="1800"/>
              </a:spcAft>
              <a:buNone/>
            </a:pPr>
            <a:r>
              <a:rPr lang="en-AU" sz="3100" dirty="0">
                <a:latin typeface="+mj-lt"/>
              </a:rPr>
              <a:t>- Interstate</a:t>
            </a:r>
          </a:p>
          <a:p>
            <a:pPr lvl="1">
              <a:spcAft>
                <a:spcPts val="1800"/>
              </a:spcAft>
            </a:pPr>
            <a:r>
              <a:rPr lang="en-AU" sz="3400" dirty="0">
                <a:latin typeface="+mj-lt"/>
              </a:rPr>
              <a:t> International</a:t>
            </a:r>
          </a:p>
          <a:p>
            <a:pPr>
              <a:buClrTx/>
              <a:buFont typeface="Arial"/>
              <a:buChar char="•"/>
            </a:pPr>
            <a:endParaRPr lang="en-AU" sz="24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>
                <a:solidFill>
                  <a:prstClr val="white">
                    <a:tint val="75000"/>
                  </a:prstClr>
                </a:solidFill>
                <a:latin typeface="Cambria"/>
              </a:rPr>
              <a:pPr/>
              <a:t>2</a:t>
            </a:fld>
            <a:endParaRPr lang="en-AU" dirty="0">
              <a:solidFill>
                <a:prstClr val="white">
                  <a:tint val="75000"/>
                </a:prstClr>
              </a:solidFill>
              <a:latin typeface="Cambria"/>
            </a:endParaRPr>
          </a:p>
        </p:txBody>
      </p:sp>
      <p:pic>
        <p:nvPicPr>
          <p:cNvPr id="6" name="Picture 5" descr="IMG_70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905000"/>
            <a:ext cx="4394200" cy="3295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489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457200"/>
            <a:ext cx="5791200" cy="6858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chemeClr val="tx2"/>
                </a:solidFill>
              </a:rPr>
              <a:t>Types of visitors (tourists)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4572000"/>
          </a:xfrm>
        </p:spPr>
        <p:txBody>
          <a:bodyPr numCol="2">
            <a:noAutofit/>
          </a:bodyPr>
          <a:lstStyle/>
          <a:p>
            <a:r>
              <a:rPr lang="en-AU" dirty="0">
                <a:latin typeface="+mj-lt"/>
              </a:rPr>
              <a:t>Eco-tourist</a:t>
            </a:r>
          </a:p>
          <a:p>
            <a:r>
              <a:rPr lang="en-AU" dirty="0">
                <a:latin typeface="+mj-lt"/>
              </a:rPr>
              <a:t>Adventure tourist</a:t>
            </a:r>
          </a:p>
          <a:p>
            <a:r>
              <a:rPr lang="en-AU" dirty="0">
                <a:latin typeface="+mj-lt"/>
              </a:rPr>
              <a:t>Cultural tourist </a:t>
            </a:r>
          </a:p>
          <a:p>
            <a:r>
              <a:rPr lang="en-AU" dirty="0">
                <a:latin typeface="+mj-lt"/>
              </a:rPr>
              <a:t>Leisure tourist</a:t>
            </a:r>
          </a:p>
          <a:p>
            <a:r>
              <a:rPr lang="en-AU" dirty="0">
                <a:latin typeface="+mj-lt"/>
              </a:rPr>
              <a:t>Backpacker/youth tourist</a:t>
            </a:r>
          </a:p>
          <a:p>
            <a:r>
              <a:rPr lang="en-AU" dirty="0">
                <a:latin typeface="+mj-lt"/>
              </a:rPr>
              <a:t>Special Interest tourist</a:t>
            </a:r>
          </a:p>
          <a:p>
            <a:r>
              <a:rPr lang="en-AU" dirty="0">
                <a:latin typeface="+mj-lt"/>
              </a:rPr>
              <a:t>Business tourist</a:t>
            </a:r>
          </a:p>
          <a:p>
            <a:r>
              <a:rPr lang="en-AU" dirty="0">
                <a:latin typeface="+mj-lt"/>
              </a:rPr>
              <a:t>Incentive tourist</a:t>
            </a:r>
          </a:p>
          <a:p>
            <a:r>
              <a:rPr lang="en-AU" dirty="0">
                <a:latin typeface="+mj-lt"/>
              </a:rPr>
              <a:t>Education tourist</a:t>
            </a:r>
          </a:p>
          <a:p>
            <a:r>
              <a:rPr lang="en-AU" dirty="0">
                <a:latin typeface="+mj-lt"/>
              </a:rPr>
              <a:t>Sports tourist</a:t>
            </a:r>
          </a:p>
          <a:p>
            <a:r>
              <a:rPr lang="en-AU" dirty="0">
                <a:latin typeface="+mj-lt"/>
              </a:rPr>
              <a:t>Health or medical tourist </a:t>
            </a:r>
          </a:p>
          <a:p>
            <a:r>
              <a:rPr lang="en-AU" dirty="0">
                <a:latin typeface="+mj-lt"/>
              </a:rPr>
              <a:t>Religious tourist</a:t>
            </a:r>
          </a:p>
          <a:p>
            <a:pPr>
              <a:buClrTx/>
              <a:buFont typeface="Arial"/>
              <a:buChar char="•"/>
            </a:pPr>
            <a:endParaRPr lang="en-AU" sz="24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3396-DAF0-44C9-B3AE-A96742332DE3}" type="slidenum">
              <a:rPr lang="en-AU">
                <a:solidFill>
                  <a:prstClr val="white">
                    <a:tint val="75000"/>
                  </a:prstClr>
                </a:solidFill>
                <a:latin typeface="Cambria"/>
              </a:rPr>
              <a:pPr/>
              <a:t>3</a:t>
            </a:fld>
            <a:endParaRPr lang="en-AU" dirty="0">
              <a:solidFill>
                <a:prstClr val="white">
                  <a:tint val="75000"/>
                </a:prstClr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7474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 Pouhere Korero 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1661914" y="685800"/>
            <a:ext cx="9006086" cy="4953000"/>
          </a:xfrm>
        </p:spPr>
      </p:pic>
      <p:sp>
        <p:nvSpPr>
          <p:cNvPr id="5" name="Oval 4"/>
          <p:cNvSpPr/>
          <p:nvPr/>
        </p:nvSpPr>
        <p:spPr>
          <a:xfrm>
            <a:off x="7924800" y="5181600"/>
            <a:ext cx="2209800" cy="14478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prstClr val="white"/>
                </a:solidFill>
                <a:latin typeface="Calibri"/>
              </a:rPr>
              <a:t>Special Interest ‘tourists’</a:t>
            </a:r>
          </a:p>
        </p:txBody>
      </p:sp>
    </p:spTree>
    <p:extLst>
      <p:ext uri="{BB962C8B-B14F-4D97-AF65-F5344CB8AC3E}">
        <p14:creationId xmlns:p14="http://schemas.microsoft.com/office/powerpoint/2010/main" val="2996870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 Pouhere Korero .jpg"/>
          <p:cNvPicPr>
            <a:picLocks noGrp="1" noChangeAspect="1"/>
          </p:cNvPicPr>
          <p:nvPr>
            <p:ph idx="1"/>
          </p:nvPr>
        </p:nvPicPr>
        <p:blipFill>
          <a:blip r:embed="rId3">
            <a:lum contrast="9000"/>
            <a:alphaModFix/>
          </a:blip>
          <a:stretch>
            <a:fillRect/>
          </a:stretch>
        </p:blipFill>
        <p:spPr>
          <a:xfrm>
            <a:off x="1524000" y="1"/>
            <a:ext cx="4572000" cy="6848893"/>
          </a:xfrm>
        </p:spPr>
      </p:pic>
      <p:sp>
        <p:nvSpPr>
          <p:cNvPr id="5" name="Oval 4"/>
          <p:cNvSpPr/>
          <p:nvPr/>
        </p:nvSpPr>
        <p:spPr>
          <a:xfrm>
            <a:off x="6705600" y="2057400"/>
            <a:ext cx="3276600" cy="2438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prstClr val="white"/>
                </a:solidFill>
                <a:latin typeface="Calibri"/>
              </a:rPr>
              <a:t>Education ‘tourists’</a:t>
            </a:r>
          </a:p>
          <a:p>
            <a:pPr algn="ctr"/>
            <a:r>
              <a:rPr lang="en-AU" sz="2400" dirty="0">
                <a:solidFill>
                  <a:prstClr val="white"/>
                </a:solidFill>
                <a:latin typeface="Calibri"/>
              </a:rPr>
              <a:t>i.e.</a:t>
            </a:r>
          </a:p>
          <a:p>
            <a:pPr algn="ctr"/>
            <a:r>
              <a:rPr lang="en-AU" sz="2400" dirty="0">
                <a:solidFill>
                  <a:prstClr val="white"/>
                </a:solidFill>
                <a:latin typeface="Calibri"/>
              </a:rPr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126271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 Pouhere Korero 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7201" y="304800"/>
            <a:ext cx="3967669" cy="5943600"/>
          </a:xfrm>
        </p:spPr>
      </p:pic>
      <p:pic>
        <p:nvPicPr>
          <p:cNvPr id="3" name="Picture 2" descr="IMG_498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147" y="0"/>
            <a:ext cx="7459706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90800" y="5638800"/>
            <a:ext cx="1981200" cy="990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prstClr val="white"/>
                </a:solidFill>
                <a:latin typeface="Calibri"/>
              </a:rPr>
              <a:t>Leisure ‘tourists’</a:t>
            </a:r>
          </a:p>
        </p:txBody>
      </p:sp>
    </p:spTree>
    <p:extLst>
      <p:ext uri="{BB962C8B-B14F-4D97-AF65-F5344CB8AC3E}">
        <p14:creationId xmlns:p14="http://schemas.microsoft.com/office/powerpoint/2010/main" val="1516423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5638801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Cultural Tourism advice from UNKYA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Lalc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 CEO, Michele Donovan.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429000" y="1143000"/>
            <a:ext cx="5943600" cy="3276600"/>
          </a:xfrm>
          <a:prstGeom prst="wedgeEllipseCallout">
            <a:avLst>
              <a:gd name="adj1" fmla="val -43580"/>
              <a:gd name="adj2" fmla="val 443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4400" dirty="0">
                <a:solidFill>
                  <a:prstClr val="black"/>
                </a:solidFill>
                <a:latin typeface="Calibri"/>
              </a:rPr>
              <a:t>Know who your visitors are!</a:t>
            </a:r>
          </a:p>
        </p:txBody>
      </p:sp>
      <p:pic>
        <p:nvPicPr>
          <p:cNvPr id="6" name="Picture 5" descr="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161" y="5715001"/>
            <a:ext cx="53363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327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July 18 DRAFT NSWLAL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291747C9996B41BFF90D55BA191901" ma:contentTypeVersion="13" ma:contentTypeDescription="Create a new document." ma:contentTypeScope="" ma:versionID="84b8a51c6af4d90fe7221247e798bad8">
  <xsd:schema xmlns:xsd="http://www.w3.org/2001/XMLSchema" xmlns:xs="http://www.w3.org/2001/XMLSchema" xmlns:p="http://schemas.microsoft.com/office/2006/metadata/properties" xmlns:ns2="105d461a-305d-4b72-9815-d3cc31b9783b" xmlns:ns3="920ec45e-032d-491c-b9d0-dd88a68b669f" targetNamespace="http://schemas.microsoft.com/office/2006/metadata/properties" ma:root="true" ma:fieldsID="2d184bf19798293aca95531d2adacb22" ns2:_="" ns3:_="">
    <xsd:import namespace="105d461a-305d-4b72-9815-d3cc31b9783b"/>
    <xsd:import namespace="920ec45e-032d-491c-b9d0-dd88a68b66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5d461a-305d-4b72-9815-d3cc31b978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368e452-4fa8-46de-abc3-05fbe67972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ec45e-032d-491c-b9d0-dd88a68b669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a37a7f3-2d5e-4bf2-983b-b231976e9fdb}" ma:internalName="TaxCatchAll" ma:showField="CatchAllData" ma:web="920ec45e-032d-491c-b9d0-dd88a68b66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5d461a-305d-4b72-9815-d3cc31b9783b">
      <Terms xmlns="http://schemas.microsoft.com/office/infopath/2007/PartnerControls"/>
    </lcf76f155ced4ddcb4097134ff3c332f>
    <TaxCatchAll xmlns="920ec45e-032d-491c-b9d0-dd88a68b669f" xsi:nil="true"/>
  </documentManagement>
</p:properties>
</file>

<file path=customXml/itemProps1.xml><?xml version="1.0" encoding="utf-8"?>
<ds:datastoreItem xmlns:ds="http://schemas.openxmlformats.org/officeDocument/2006/customXml" ds:itemID="{F96C846D-B628-4376-AEC1-55C637566021}"/>
</file>

<file path=customXml/itemProps2.xml><?xml version="1.0" encoding="utf-8"?>
<ds:datastoreItem xmlns:ds="http://schemas.openxmlformats.org/officeDocument/2006/customXml" ds:itemID="{91D568A9-75CB-4C9D-9AEE-6709B15D80F8}"/>
</file>

<file path=customXml/itemProps3.xml><?xml version="1.0" encoding="utf-8"?>
<ds:datastoreItem xmlns:ds="http://schemas.openxmlformats.org/officeDocument/2006/customXml" ds:itemID="{1E8FEFE4-9128-4BB5-83D0-F1523CFF7AF6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721</Words>
  <Application>Microsoft Office PowerPoint</Application>
  <PresentationFormat>Widescreen</PresentationFormat>
  <Paragraphs>79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</vt:lpstr>
      <vt:lpstr>July 18 DRAFT NSWLALC</vt:lpstr>
      <vt:lpstr>Office Theme</vt:lpstr>
      <vt:lpstr>  Visitors Local, Domestic and International   </vt:lpstr>
      <vt:lpstr>Visitors</vt:lpstr>
      <vt:lpstr>Types of visitors (tourists)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Gary Gabbitas</dc:creator>
  <cp:lastModifiedBy>Gary Gabbitas</cp:lastModifiedBy>
  <cp:revision>4</cp:revision>
  <dcterms:created xsi:type="dcterms:W3CDTF">2018-04-13T01:59:29Z</dcterms:created>
  <dcterms:modified xsi:type="dcterms:W3CDTF">2018-04-13T02:09:09Z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0x0101003C291747C9996B41BFF90D55BA191901</vt:lpwstr>
  </property>
</Properties>
</file>