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4" d="100"/>
          <a:sy n="84" d="100"/>
        </p:scale>
        <p:origin x="1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0B25F-B00E-4BA5-AE7C-DD0495F7F49A}" type="datetimeFigureOut">
              <a:rPr lang="en-AU" smtClean="0"/>
              <a:t>13/04/2018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B422E-CA15-4DFC-A837-6E047376EE20}" type="slidenum">
              <a:rPr lang="en-AU" smtClean="0"/>
              <a:t>‹#›</a:t>
            </a:fld>
            <a:endParaRPr lang="en-AU"/>
          </a:p>
        </p:txBody>
      </p:sp>
    </p:spTree>
    <p:extLst>
      <p:ext uri="{BB962C8B-B14F-4D97-AF65-F5344CB8AC3E}">
        <p14:creationId xmlns:p14="http://schemas.microsoft.com/office/powerpoint/2010/main" val="134686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Aft>
                <a:spcPts val="1800"/>
              </a:spcAft>
              <a:buClrTx/>
            </a:pPr>
            <a:r>
              <a:rPr lang="en-AU" sz="1200" kern="1200" dirty="0">
                <a:solidFill>
                  <a:schemeClr val="tx1"/>
                </a:solidFill>
                <a:latin typeface="+mn-lt"/>
                <a:ea typeface="+mn-ea"/>
                <a:cs typeface="+mn-cs"/>
              </a:rPr>
              <a:t>As well as visitors and Tour Operators, other tourism</a:t>
            </a:r>
            <a:r>
              <a:rPr lang="en-AU" sz="1200" kern="1200" baseline="0" dirty="0">
                <a:solidFill>
                  <a:schemeClr val="tx1"/>
                </a:solidFill>
                <a:latin typeface="+mn-lt"/>
                <a:ea typeface="+mn-ea"/>
                <a:cs typeface="+mn-cs"/>
              </a:rPr>
              <a:t> industry stakeholders include Agents and Tourism Organisations. </a:t>
            </a:r>
          </a:p>
          <a:p>
            <a:pPr lvl="1">
              <a:spcAft>
                <a:spcPts val="1800"/>
              </a:spcAft>
              <a:buClrTx/>
            </a:pPr>
            <a:endParaRPr lang="en-AU" sz="1200" kern="1200" baseline="0" dirty="0">
              <a:solidFill>
                <a:schemeClr val="tx1"/>
              </a:solidFill>
              <a:latin typeface="+mn-lt"/>
              <a:ea typeface="+mn-ea"/>
              <a:cs typeface="+mn-cs"/>
            </a:endParaRPr>
          </a:p>
          <a:p>
            <a:pPr lvl="1">
              <a:spcAft>
                <a:spcPts val="1800"/>
              </a:spcAft>
              <a:buClrTx/>
            </a:pPr>
            <a:r>
              <a:rPr lang="en-AU" sz="1200" kern="1200" baseline="0" dirty="0">
                <a:solidFill>
                  <a:schemeClr val="tx1"/>
                </a:solidFill>
                <a:latin typeface="+mn-lt"/>
                <a:ea typeface="+mn-ea"/>
                <a:cs typeface="+mn-cs"/>
              </a:rPr>
              <a:t>Agents – sell tourism product for a commission. Tourism Organisations each have their own role, but essentially they’re there to support Tourism Operators, promote destinations and/or facilitate interactions between Operators and Agents. That will all become a bit a clearer when we break it down a bit…Let’s start by looking at Visitor Centres.</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E32F14-62F4-4226-ABC6-8A14CCE03FD0}" type="slidenum">
              <a:rPr lang="en-AU" smtClean="0"/>
              <a:pPr/>
              <a:t>1</a:t>
            </a:fld>
            <a:endParaRPr lang="en-AU" dirty="0"/>
          </a:p>
        </p:txBody>
      </p:sp>
    </p:spTree>
    <p:extLst>
      <p:ext uri="{BB962C8B-B14F-4D97-AF65-F5344CB8AC3E}">
        <p14:creationId xmlns:p14="http://schemas.microsoft.com/office/powerpoint/2010/main" val="3069523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a:t>Aboriginal Tourism Action Plan </a:t>
            </a:r>
            <a:r>
              <a:rPr lang="en-AU" dirty="0"/>
              <a:t>-</a:t>
            </a:r>
            <a:r>
              <a:rPr lang="en-AU" baseline="0" dirty="0"/>
              <a:t> </a:t>
            </a:r>
            <a:r>
              <a:rPr lang="en-AU" b="0" dirty="0"/>
              <a:t>Destination NSW are also responsible for development and implementation of NSW Aboriginal Tourism Action Plans. Running from</a:t>
            </a:r>
            <a:r>
              <a:rPr lang="en-AU" b="0" baseline="0" dirty="0"/>
              <a:t> 2013-2016, the most current plan was developed after years of consultation with Industry stakeholders and Aboriginal operators. There’s a review of it underway and then work will begin on the next action plan. There’s there’s been some really positive outcomes from the initial plan which have been identified as on-going.</a:t>
            </a:r>
            <a:endParaRPr lang="en-AU" b="0" dirty="0"/>
          </a:p>
          <a:p>
            <a:endParaRPr lang="en-AU" dirty="0"/>
          </a:p>
          <a:p>
            <a:pPr lvl="1"/>
            <a:r>
              <a:rPr lang="en-AU" dirty="0"/>
              <a:t>1. Bi-annual Aboriginal Tourism workshop – held in different parts of NSW. (We met Edwina at one in Sydney).</a:t>
            </a:r>
            <a:r>
              <a:rPr lang="en-AU" baseline="0" dirty="0"/>
              <a:t> The last one, in June 2017 was held at Wagga Wagga. The workshops bring together Aboriginal Tourism Operators at all stages of product development  from across NSW, and include product famils, presentations (from Operators and Industry stakeholders), and in reviewing the last action plan, the workshops are an action that will be on-going.</a:t>
            </a:r>
            <a:endParaRPr lang="en-AU" dirty="0"/>
          </a:p>
          <a:p>
            <a:pPr lvl="1"/>
            <a:endParaRPr lang="en-AU" dirty="0"/>
          </a:p>
          <a:p>
            <a:pPr lvl="1"/>
            <a:r>
              <a:rPr lang="en-AU" dirty="0"/>
              <a:t>2. Sector Specialist - Aboriginal Tourism role – currently held</a:t>
            </a:r>
            <a:r>
              <a:rPr lang="en-AU" baseline="0" dirty="0"/>
              <a:t> by </a:t>
            </a:r>
            <a:r>
              <a:rPr lang="en-AU" dirty="0"/>
              <a:t>Shane Dredge.</a:t>
            </a:r>
            <a:r>
              <a:rPr lang="en-AU" baseline="0" dirty="0"/>
              <a:t> That’s him in the right-hand corner, taken at an Aboriginal Tourism Workshop, Narooma, 2014. (Shane’s not Indigenous by the way).  His role is facilitate Aboriginal Tourism Action Plan ‘actions’; provide advice and support for Aboriginal operators and to be an advocate for Aboriginal Tourism within the industry. As well as organising the workshops, he’ll come out and experience your product and give you feedback; provide advise e.g. on developing rate sheets, and do things like let visiting journalists know about Aboriginal product they can experience.</a:t>
            </a:r>
            <a:endParaRPr lang="en-AU" dirty="0"/>
          </a:p>
          <a:p>
            <a:pPr lvl="1"/>
            <a:endParaRPr lang="en-AU" dirty="0"/>
          </a:p>
          <a:p>
            <a:pPr lvl="1"/>
            <a:r>
              <a:rPr lang="en-AU" dirty="0"/>
              <a:t>3. Another outcome of the plan was the development of the Aboriginal Tourism Toolkit. Designed for ITO’s and other agents interested in selling</a:t>
            </a:r>
            <a:r>
              <a:rPr lang="en-AU" baseline="0" dirty="0"/>
              <a:t> Indigenous product, the Tool Kit was developed with input from the NSW Aboriginal Tourism Operators that it promotes. We were lucky to get a copy for you (hand out) and if you flick to the end, you’ll find a very handy list of Aboriginal Tourism Operators listed, that will help in sussing out your competitors – and potential partners. </a:t>
            </a:r>
            <a:endParaRPr lang="en-AU" dirty="0"/>
          </a:p>
          <a:p>
            <a:endParaRPr lang="en-AU" dirty="0"/>
          </a:p>
          <a:p>
            <a:r>
              <a:rPr lang="en-AU" dirty="0"/>
              <a:t>Photo: Shane Dredge,</a:t>
            </a:r>
            <a:r>
              <a:rPr lang="en-AU" baseline="0" dirty="0"/>
              <a:t> Aboriginal Tourism Workshop, Narooma, 2014.</a:t>
            </a:r>
          </a:p>
          <a:p>
            <a:r>
              <a:rPr lang="en-AU" baseline="0" dirty="0"/>
              <a:t>Photo credit: Kotahi Tourism</a:t>
            </a:r>
          </a:p>
          <a:p>
            <a:endParaRPr lang="en-AU" dirty="0"/>
          </a:p>
          <a:p>
            <a:endParaRPr lang="en-AU" dirty="0"/>
          </a:p>
          <a:p>
            <a:r>
              <a:rPr lang="en-AU" dirty="0"/>
              <a:t>In resource book:</a:t>
            </a:r>
          </a:p>
          <a:p>
            <a:r>
              <a:rPr lang="en-AU" dirty="0"/>
              <a:t>Link to Aboriginal Tourism Action plan</a:t>
            </a:r>
            <a:r>
              <a:rPr lang="en-AU" baseline="0" dirty="0"/>
              <a:t> and </a:t>
            </a:r>
            <a:r>
              <a:rPr lang="en-AU" dirty="0"/>
              <a:t>Shane’s contact details (Aboriginal Product Coordinator)</a:t>
            </a:r>
          </a:p>
          <a:p>
            <a:endParaRPr lang="en-AU" dirty="0"/>
          </a:p>
          <a:p>
            <a:endParaRPr lang="en-AU" dirty="0"/>
          </a:p>
          <a:p>
            <a:r>
              <a:rPr lang="en-AU" dirty="0"/>
              <a:t>Tourism Business Toolkit: </a:t>
            </a:r>
            <a:r>
              <a:rPr lang="en-US" dirty="0" err="1"/>
              <a:t>http://www.destinationnsw.com.au/tourism/business-development-resources/tourism-business-toolkit</a:t>
            </a:r>
            <a:endParaRPr lang="en-AU" dirty="0"/>
          </a:p>
          <a:p>
            <a:endParaRPr lang="en-AU" dirty="0"/>
          </a:p>
        </p:txBody>
      </p:sp>
      <p:sp>
        <p:nvSpPr>
          <p:cNvPr id="4" name="Slide Number Placeholder 3"/>
          <p:cNvSpPr>
            <a:spLocks noGrp="1"/>
          </p:cNvSpPr>
          <p:nvPr>
            <p:ph type="sldNum" sz="quarter" idx="10"/>
          </p:nvPr>
        </p:nvSpPr>
        <p:spPr/>
        <p:txBody>
          <a:bodyPr/>
          <a:lstStyle/>
          <a:p>
            <a:fld id="{5FE32F14-62F4-4226-ABC6-8A14CCE03FD0}" type="slidenum">
              <a:rPr lang="en-AU" smtClean="0"/>
              <a:pPr/>
              <a:t>10</a:t>
            </a:fld>
            <a:endParaRPr lang="en-AU" dirty="0"/>
          </a:p>
        </p:txBody>
      </p:sp>
    </p:spTree>
    <p:extLst>
      <p:ext uri="{BB962C8B-B14F-4D97-AF65-F5344CB8AC3E}">
        <p14:creationId xmlns:p14="http://schemas.microsoft.com/office/powerpoint/2010/main" val="3682829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Another outcome of the Aboriginal Action</a:t>
            </a:r>
            <a:r>
              <a:rPr lang="en-US" baseline="0" dirty="0"/>
              <a:t> Plan was the establishment of NATOC – the </a:t>
            </a:r>
            <a:r>
              <a:rPr lang="en-AU" b="1" dirty="0"/>
              <a:t>NSW Aboriginal Tourism Operators Council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Launched in </a:t>
            </a:r>
            <a:r>
              <a:rPr lang="en-US" dirty="0"/>
              <a:t>AUGUST</a:t>
            </a:r>
            <a:r>
              <a:rPr lang="en-US" baseline="0" dirty="0"/>
              <a:t> 2015 </a:t>
            </a:r>
            <a:r>
              <a:rPr lang="en-US" dirty="0"/>
              <a:t>NATOC Acting Chair Margret Campbell said at the time: 'I envisage NATOC becoming a strong industry</a:t>
            </a:r>
            <a:r>
              <a:rPr lang="en-US" baseline="0" dirty="0"/>
              <a:t> </a:t>
            </a:r>
            <a:r>
              <a:rPr lang="en-US" dirty="0"/>
              <a:t>led voice for Aboriginal tourism in NSW. NATOC will aim to partner with key stakeholders and</a:t>
            </a:r>
            <a:r>
              <a:rPr lang="en-US" baseline="0" dirty="0"/>
              <a:t> </a:t>
            </a:r>
            <a:r>
              <a:rPr lang="en-US" dirty="0"/>
              <a:t>trade to ensure authentic NSW Aboriginal tourism products are developed and marketed in a</a:t>
            </a:r>
            <a:r>
              <a:rPr lang="en-US" baseline="0" dirty="0"/>
              <a:t> </a:t>
            </a:r>
            <a:r>
              <a:rPr lang="en-US" dirty="0"/>
              <a:t>culturally acceptable manner.’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3 main objectives are</a:t>
            </a:r>
            <a:r>
              <a:rPr lang="en-US" baseline="0" dirty="0"/>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Liaison</a:t>
            </a:r>
            <a:r>
              <a:rPr lang="en-US" baseline="0" dirty="0"/>
              <a:t> with Destination NSW – mainly through Shane’s role </a:t>
            </a:r>
            <a:r>
              <a:rPr lang="en-US" baseline="0" dirty="0" err="1"/>
              <a:t>e.g</a:t>
            </a:r>
            <a:r>
              <a:rPr lang="en-US" baseline="0" dirty="0"/>
              <a:t> input to workshops, review of </a:t>
            </a:r>
            <a:r>
              <a:rPr lang="en-US" baseline="0" dirty="0" err="1"/>
              <a:t>Abourignal</a:t>
            </a:r>
            <a:r>
              <a:rPr lang="en-US" baseline="0" dirty="0"/>
              <a:t> Tourism collateral – give advice/feedback from an Indigenous perspective. etc </a:t>
            </a:r>
            <a:r>
              <a:rPr lang="en-US" dirty="0"/>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Support</a:t>
            </a:r>
            <a:r>
              <a:rPr lang="en-US" baseline="0" dirty="0"/>
              <a:t> network – for businesses at all stage of product development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Advocacy</a:t>
            </a:r>
            <a:r>
              <a:rPr lang="en-US" baseline="0" dirty="0"/>
              <a:t> (e.g. currently advocating for ‘competitive with some Government Agencies such as National Parks who are competing with local Aboriginal operators on product. With a much bigger budget to tap into for marketing and promotion, higher hourly salary rates  for Guide, and no pressure to break even, Government Agencies are serious competition. We’ll talk more about this later.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Back to NATOC – now it’s established, exactly how NATOC is going to work moving forward is still being worked out  </a:t>
            </a:r>
            <a:r>
              <a:rPr lang="en-US" dirty="0"/>
              <a:t>There</a:t>
            </a:r>
            <a:r>
              <a:rPr lang="en-US" baseline="0" dirty="0"/>
              <a:t> isn’t a website at this stage, but there’s a F</a:t>
            </a:r>
            <a:r>
              <a:rPr lang="en-US" dirty="0"/>
              <a:t>acebook page if you’d like to stay in touch with what’s happening </a:t>
            </a:r>
            <a:r>
              <a:rPr lang="en-US" baseline="0" dirty="0"/>
              <a:t>– you’ll find a link to it in your resource kit.</a:t>
            </a:r>
            <a:endParaRPr lang="en-AU" dirty="0"/>
          </a:p>
        </p:txBody>
      </p:sp>
      <p:sp>
        <p:nvSpPr>
          <p:cNvPr id="4" name="Slide Number Placeholder 3"/>
          <p:cNvSpPr>
            <a:spLocks noGrp="1"/>
          </p:cNvSpPr>
          <p:nvPr>
            <p:ph type="sldNum" sz="quarter" idx="10"/>
          </p:nvPr>
        </p:nvSpPr>
        <p:spPr/>
        <p:txBody>
          <a:bodyPr/>
          <a:lstStyle/>
          <a:p>
            <a:fld id="{5FE32F14-62F4-4226-ABC6-8A14CCE03FD0}" type="slidenum">
              <a:rPr lang="en-AU" smtClean="0"/>
              <a:pPr/>
              <a:t>11</a:t>
            </a:fld>
            <a:endParaRPr lang="en-AU" dirty="0"/>
          </a:p>
        </p:txBody>
      </p:sp>
    </p:spTree>
    <p:extLst>
      <p:ext uri="{BB962C8B-B14F-4D97-AF65-F5344CB8AC3E}">
        <p14:creationId xmlns:p14="http://schemas.microsoft.com/office/powerpoint/2010/main" val="252166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The primary objective</a:t>
            </a:r>
            <a:r>
              <a:rPr lang="en-AU" baseline="0" dirty="0"/>
              <a:t> of Tourism Australia (TA)  is to promote Australia as a destination. This is done through marketing campaigns, facilitation of the Australia Tourism Data Warehouse (that Destination NSW ‘Get Connected’ links into); organising trade shows (e.g. ATE – Australian Tourism Exchange) and supporting operators and other Tourism organisations.</a:t>
            </a:r>
          </a:p>
          <a:p>
            <a:r>
              <a:rPr lang="en-AU" baseline="0" dirty="0"/>
              <a:t>In conjunction with Tourism Research Australia, TA provide all sorts of visitor research. </a:t>
            </a:r>
            <a:r>
              <a:rPr lang="en-AU" dirty="0"/>
              <a:t>In your resource kit</a:t>
            </a:r>
            <a:r>
              <a:rPr lang="en-AU" baseline="0" dirty="0"/>
              <a:t> you’ll find an example – “NZ market snapshot”. These are available for most countries, as well statistics on visitor numbers and a myriad of other research results. </a:t>
            </a:r>
          </a:p>
          <a:p>
            <a:endParaRPr lang="en-AU" baseline="0" dirty="0"/>
          </a:p>
          <a:p>
            <a:r>
              <a:rPr lang="en-US" baseline="0" dirty="0"/>
              <a:t>Latest Tourism Forecasts (August 2</a:t>
            </a:r>
            <a:r>
              <a:rPr lang="en-US" baseline="30000" dirty="0"/>
              <a:t>nd</a:t>
            </a:r>
            <a:r>
              <a:rPr lang="en-US" baseline="0" dirty="0"/>
              <a:t>): https://www.tra.gov.au/tra/forecasts/2017/</a:t>
            </a:r>
            <a:endParaRPr lang="en-AU" baseline="0" dirty="0"/>
          </a:p>
          <a:p>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TA also run the </a:t>
            </a:r>
            <a:r>
              <a:rPr lang="en-AU" dirty="0"/>
              <a:t>Indigenous Tourism Signature Experiences</a:t>
            </a:r>
            <a:r>
              <a:rPr lang="en-AU" baseline="0" dirty="0"/>
              <a:t> </a:t>
            </a:r>
            <a:r>
              <a:rPr lang="en-AU" dirty="0"/>
              <a:t>–this</a:t>
            </a:r>
            <a:r>
              <a:rPr lang="en-AU" baseline="0" dirty="0"/>
              <a:t> is a new ‘classification’, formerly ITCP (Indigenous Tourism Champions Program) and all the operators your saw  in the Welcome Australia video are Indigenous Tourism Champions, and we’ll talk a bit more about it soon. Let’s take a look now at the tourism seasons.</a:t>
            </a:r>
            <a:endParaRPr lang="en-AU" dirty="0"/>
          </a:p>
          <a:p>
            <a:endParaRPr lang="en-AU" dirty="0"/>
          </a:p>
          <a:p>
            <a:endParaRPr lang="en-AU"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5FE32F14-62F4-4226-ABC6-8A14CCE03FD0}" type="slidenum">
              <a:rPr lang="en-AU" smtClean="0"/>
              <a:pPr/>
              <a:t>12</a:t>
            </a:fld>
            <a:endParaRPr lang="en-AU" dirty="0"/>
          </a:p>
        </p:txBody>
      </p:sp>
    </p:spTree>
    <p:extLst>
      <p:ext uri="{BB962C8B-B14F-4D97-AF65-F5344CB8AC3E}">
        <p14:creationId xmlns:p14="http://schemas.microsoft.com/office/powerpoint/2010/main" val="369388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Promote and sell tourism product </a:t>
            </a:r>
            <a:r>
              <a:rPr lang="en-AU" dirty="0" err="1"/>
              <a:t>e.g</a:t>
            </a:r>
            <a:r>
              <a:rPr lang="en-AU" dirty="0"/>
              <a:t> tours,</a:t>
            </a:r>
            <a:r>
              <a:rPr lang="en-AU" baseline="0" dirty="0"/>
              <a:t> accommodation, </a:t>
            </a:r>
            <a:r>
              <a:rPr lang="en-AU" dirty="0"/>
              <a:t>experiences</a:t>
            </a:r>
          </a:p>
          <a:p>
            <a:r>
              <a:rPr lang="en-AU" dirty="0"/>
              <a:t>Commission varied e.g.10% Shoalhaven</a:t>
            </a:r>
            <a:r>
              <a:rPr lang="en-AU" baseline="0" dirty="0"/>
              <a:t> &amp; Nambucca </a:t>
            </a:r>
            <a:r>
              <a:rPr lang="en-AU" dirty="0"/>
              <a:t>(regional) – 25% (Sydney)</a:t>
            </a:r>
          </a:p>
          <a:p>
            <a:r>
              <a:rPr lang="en-AU" dirty="0"/>
              <a:t>Only sell/promote </a:t>
            </a:r>
            <a:r>
              <a:rPr lang="en-AU" b="1" dirty="0"/>
              <a:t>local </a:t>
            </a:r>
            <a:r>
              <a:rPr lang="en-AU" dirty="0"/>
              <a:t>product</a:t>
            </a:r>
          </a:p>
          <a:p>
            <a:r>
              <a:rPr lang="en-AU" dirty="0"/>
              <a:t>Provision of visitor information and resources – both on-line and hard-copy, with collateral including brochures, web site, visitor advisors, kiosks, visitor guide </a:t>
            </a:r>
          </a:p>
          <a:p>
            <a:r>
              <a:rPr lang="en-AU" dirty="0"/>
              <a:t>Run by Councils or out-sourced (e.g. Best of Australia)</a:t>
            </a:r>
          </a:p>
          <a:p>
            <a:endParaRPr lang="en-AU" dirty="0"/>
          </a:p>
        </p:txBody>
      </p:sp>
      <p:sp>
        <p:nvSpPr>
          <p:cNvPr id="4" name="Slide Number Placeholder 3"/>
          <p:cNvSpPr>
            <a:spLocks noGrp="1"/>
          </p:cNvSpPr>
          <p:nvPr>
            <p:ph type="sldNum" sz="quarter" idx="10"/>
          </p:nvPr>
        </p:nvSpPr>
        <p:spPr/>
        <p:txBody>
          <a:bodyPr/>
          <a:lstStyle/>
          <a:p>
            <a:fld id="{5FE32F14-62F4-4226-ABC6-8A14CCE03FD0}" type="slidenum">
              <a:rPr lang="en-AU" smtClean="0"/>
              <a:pPr/>
              <a:t>2</a:t>
            </a:fld>
            <a:endParaRPr lang="en-AU" dirty="0"/>
          </a:p>
        </p:txBody>
      </p:sp>
    </p:spTree>
    <p:extLst>
      <p:ext uri="{BB962C8B-B14F-4D97-AF65-F5344CB8AC3E}">
        <p14:creationId xmlns:p14="http://schemas.microsoft.com/office/powerpoint/2010/main" val="377178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AU" dirty="0"/>
              <a:t>OTA</a:t>
            </a:r>
            <a:r>
              <a:rPr lang="en-AU" baseline="0" dirty="0"/>
              <a:t> – rising growth in % of bookings via </a:t>
            </a:r>
            <a:r>
              <a:rPr lang="en-AU" baseline="0" dirty="0" err="1"/>
              <a:t>OTA’s</a:t>
            </a:r>
            <a:r>
              <a:rPr lang="en-AU" baseline="0" dirty="0"/>
              <a:t> and new agencies launching all the time. For example LEEZAIR – start-up initiative through  </a:t>
            </a:r>
            <a:r>
              <a:rPr lang="en-AU" baseline="0" dirty="0" err="1"/>
              <a:t>Fishburners</a:t>
            </a:r>
            <a:r>
              <a:rPr lang="en-AU" baseline="0" dirty="0"/>
              <a:t> in Sydney, launched a couple of months ago. (DSX, Kotahi Tourism and Tribal Warrior Association have all listed with them – no sales yet though!) </a:t>
            </a:r>
            <a:endParaRPr lang="en-AU" dirty="0"/>
          </a:p>
          <a:p>
            <a:pPr>
              <a:buFontTx/>
              <a:buChar char="•"/>
            </a:pPr>
            <a:endParaRPr lang="en-AU" dirty="0"/>
          </a:p>
          <a:p>
            <a:pPr>
              <a:buFontTx/>
              <a:buChar char="•"/>
            </a:pPr>
            <a:r>
              <a:rPr lang="en-AU" dirty="0"/>
              <a:t>Need to be paying GST to be able to sell on some</a:t>
            </a:r>
            <a:r>
              <a:rPr lang="en-AU" baseline="0" dirty="0"/>
              <a:t> OTA sites </a:t>
            </a:r>
            <a:r>
              <a:rPr lang="en-AU" baseline="0" dirty="0" err="1"/>
              <a:t>e.g</a:t>
            </a:r>
            <a:r>
              <a:rPr lang="en-AU" baseline="0" dirty="0"/>
              <a:t> Red Balloon, </a:t>
            </a:r>
            <a:r>
              <a:rPr lang="en-AU" baseline="0" dirty="0" err="1"/>
              <a:t>Viator</a:t>
            </a:r>
            <a:r>
              <a:rPr lang="en-AU" baseline="0" dirty="0"/>
              <a:t> </a:t>
            </a:r>
          </a:p>
          <a:p>
            <a:pPr>
              <a:buFontTx/>
              <a:buChar char="•"/>
            </a:pPr>
            <a:endParaRPr lang="en-AU" baseline="0" dirty="0"/>
          </a:p>
          <a:p>
            <a:pPr>
              <a:buFontTx/>
              <a:buNone/>
            </a:pPr>
            <a:endParaRPr lang="en-AU" dirty="0"/>
          </a:p>
        </p:txBody>
      </p:sp>
      <p:sp>
        <p:nvSpPr>
          <p:cNvPr id="4" name="Slide Number Placeholder 3"/>
          <p:cNvSpPr>
            <a:spLocks noGrp="1"/>
          </p:cNvSpPr>
          <p:nvPr>
            <p:ph type="sldNum" sz="quarter" idx="10"/>
          </p:nvPr>
        </p:nvSpPr>
        <p:spPr/>
        <p:txBody>
          <a:bodyPr/>
          <a:lstStyle/>
          <a:p>
            <a:fld id="{5FE32F14-62F4-4226-ABC6-8A14CCE03FD0}" type="slidenum">
              <a:rPr lang="en-AU" smtClean="0"/>
              <a:pPr/>
              <a:t>3</a:t>
            </a:fld>
            <a:endParaRPr lang="en-AU" dirty="0"/>
          </a:p>
        </p:txBody>
      </p:sp>
    </p:spTree>
    <p:extLst>
      <p:ext uri="{BB962C8B-B14F-4D97-AF65-F5344CB8AC3E}">
        <p14:creationId xmlns:p14="http://schemas.microsoft.com/office/powerpoint/2010/main" val="158581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DSX % deals with over 20 agents – just one Wholesaler. Wholesalers buy tours for inclusion in itineraries</a:t>
            </a:r>
            <a:r>
              <a:rPr lang="en-AU" baseline="0" dirty="0"/>
              <a:t> so when a customer goes into a travel agency, and books a tour, it’s most likely been sourced through a wholesaler.</a:t>
            </a:r>
            <a:endParaRPr lang="en-AU" dirty="0"/>
          </a:p>
        </p:txBody>
      </p:sp>
      <p:sp>
        <p:nvSpPr>
          <p:cNvPr id="4" name="Slide Number Placeholder 3"/>
          <p:cNvSpPr>
            <a:spLocks noGrp="1"/>
          </p:cNvSpPr>
          <p:nvPr>
            <p:ph type="sldNum" sz="quarter" idx="10"/>
          </p:nvPr>
        </p:nvSpPr>
        <p:spPr/>
        <p:txBody>
          <a:bodyPr/>
          <a:lstStyle/>
          <a:p>
            <a:fld id="{5FE32F14-62F4-4226-ABC6-8A14CCE03FD0}" type="slidenum">
              <a:rPr lang="en-AU" smtClean="0"/>
              <a:pPr/>
              <a:t>4</a:t>
            </a:fld>
            <a:endParaRPr lang="en-AU" dirty="0"/>
          </a:p>
        </p:txBody>
      </p:sp>
    </p:spTree>
    <p:extLst>
      <p:ext uri="{BB962C8B-B14F-4D97-AF65-F5344CB8AC3E}">
        <p14:creationId xmlns:p14="http://schemas.microsoft.com/office/powerpoint/2010/main" val="344557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DSX % sales from ITO’s – approx 40%</a:t>
            </a:r>
            <a:r>
              <a:rPr lang="en-AU" baseline="0" dirty="0"/>
              <a:t> of business after 17 years in operation. Operators need to be ‘export ready’ before selling to ITO and Wholesaler’s. including sending out rate sheets approx 18 months ahead of a ‘tourism year’ – I’ll come to timing of tourism years soon…  </a:t>
            </a:r>
          </a:p>
          <a:p>
            <a:endParaRPr lang="en-AU" dirty="0"/>
          </a:p>
          <a:p>
            <a:r>
              <a:rPr lang="en-AU" dirty="0"/>
              <a:t>There’s campaigns</a:t>
            </a:r>
            <a:r>
              <a:rPr lang="en-AU" baseline="0" dirty="0"/>
              <a:t> and ‘expos’ held through-out the year with the largest being ATE – Australian Tourism Exchange – a kind of ‘expo”, which is held annually. (It was at the new Convention Center at Darling Harbour this year and will be in Adelaide 2018 with over 2500 delegates expected.</a:t>
            </a:r>
            <a:endParaRPr lang="en-AU" dirty="0"/>
          </a:p>
        </p:txBody>
      </p:sp>
      <p:sp>
        <p:nvSpPr>
          <p:cNvPr id="4" name="Slide Number Placeholder 3"/>
          <p:cNvSpPr>
            <a:spLocks noGrp="1"/>
          </p:cNvSpPr>
          <p:nvPr>
            <p:ph type="sldNum" sz="quarter" idx="10"/>
          </p:nvPr>
        </p:nvSpPr>
        <p:spPr/>
        <p:txBody>
          <a:bodyPr/>
          <a:lstStyle/>
          <a:p>
            <a:fld id="{5FE32F14-62F4-4226-ABC6-8A14CCE03FD0}" type="slidenum">
              <a:rPr lang="en-AU" smtClean="0"/>
              <a:pPr/>
              <a:t>5</a:t>
            </a:fld>
            <a:endParaRPr lang="en-AU" dirty="0"/>
          </a:p>
        </p:txBody>
      </p:sp>
    </p:spTree>
    <p:extLst>
      <p:ext uri="{BB962C8B-B14F-4D97-AF65-F5344CB8AC3E}">
        <p14:creationId xmlns:p14="http://schemas.microsoft.com/office/powerpoint/2010/main" val="90169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Where possible, invite people</a:t>
            </a:r>
            <a:r>
              <a:rPr lang="en-AU" baseline="0" dirty="0"/>
              <a:t> who sell your experience (AGENTS) on a famil.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Be prepared though to wait for sales – it can be 2-3 years from agent famil to actual bookings! </a:t>
            </a:r>
            <a:endParaRPr lang="en-AU" dirty="0"/>
          </a:p>
        </p:txBody>
      </p:sp>
      <p:sp>
        <p:nvSpPr>
          <p:cNvPr id="4" name="Slide Number Placeholder 3"/>
          <p:cNvSpPr>
            <a:spLocks noGrp="1"/>
          </p:cNvSpPr>
          <p:nvPr>
            <p:ph type="sldNum" sz="quarter" idx="10"/>
          </p:nvPr>
        </p:nvSpPr>
        <p:spPr/>
        <p:txBody>
          <a:bodyPr/>
          <a:lstStyle/>
          <a:p>
            <a:fld id="{5FE32F14-62F4-4226-ABC6-8A14CCE03FD0}" type="slidenum">
              <a:rPr lang="en-AU" smtClean="0"/>
              <a:pPr/>
              <a:t>6</a:t>
            </a:fld>
            <a:endParaRPr lang="en-AU" dirty="0"/>
          </a:p>
        </p:txBody>
      </p:sp>
    </p:spTree>
    <p:extLst>
      <p:ext uri="{BB962C8B-B14F-4D97-AF65-F5344CB8AC3E}">
        <p14:creationId xmlns:p14="http://schemas.microsoft.com/office/powerpoint/2010/main" val="349020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Aft>
                <a:spcPts val="1800"/>
              </a:spcAft>
              <a:buClrTx/>
            </a:pPr>
            <a:endParaRPr lang="en-AU" sz="3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E32F14-62F4-4226-ABC6-8A14CCE03FD0}" type="slidenum">
              <a:rPr lang="en-AU" smtClean="0"/>
              <a:pPr/>
              <a:t>7</a:t>
            </a:fld>
            <a:endParaRPr lang="en-AU" dirty="0"/>
          </a:p>
        </p:txBody>
      </p:sp>
    </p:spTree>
    <p:extLst>
      <p:ext uri="{BB962C8B-B14F-4D97-AF65-F5344CB8AC3E}">
        <p14:creationId xmlns:p14="http://schemas.microsoft.com/office/powerpoint/2010/main" val="2064706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b="1" dirty="0"/>
              <a:t>Destination NSW primary objective is to promote NSW</a:t>
            </a:r>
            <a:r>
              <a:rPr lang="en-AU" b="0" dirty="0"/>
              <a:t>. KPI’s are measured in visitor</a:t>
            </a:r>
            <a:r>
              <a:rPr lang="en-AU" b="0" baseline="0" dirty="0"/>
              <a:t> numbers, numbers overnight stays and visitor spend</a:t>
            </a:r>
          </a:p>
          <a:p>
            <a:endParaRPr lang="en-AU" b="1" baseline="0" dirty="0"/>
          </a:p>
          <a:p>
            <a:r>
              <a:rPr lang="en-AU" b="0" baseline="0" dirty="0"/>
              <a:t>Promotion is across a number of different platforms  e.g. DNSW </a:t>
            </a:r>
            <a:r>
              <a:rPr lang="en-AU" b="0" dirty="0"/>
              <a:t>manages “Get Connected” </a:t>
            </a:r>
            <a:r>
              <a:rPr lang="en-AU" dirty="0"/>
              <a:t>– web listing (free) that links to</a:t>
            </a:r>
            <a:r>
              <a:rPr lang="en-AU" baseline="0" dirty="0"/>
              <a:t> the Australia Tourism Data Warehouse – a data base of Operators that Agents from all over the world can draw on. As well as being available </a:t>
            </a:r>
            <a:r>
              <a:rPr lang="en-AU" baseline="0" dirty="0" err="1"/>
              <a:t>tointernational</a:t>
            </a:r>
            <a:r>
              <a:rPr lang="en-AU" baseline="0" dirty="0"/>
              <a:t> agents, it’s generally also the source of all listings on local Tourism websites in NSW (e.g. Shoalhaven).  Other promotion is done via social media, visiting journalist famil programs, TV, publications and email campaigns.</a:t>
            </a:r>
          </a:p>
          <a:p>
            <a:endParaRPr lang="en-AU" dirty="0"/>
          </a:p>
          <a:p>
            <a:r>
              <a:rPr lang="en-AU" dirty="0"/>
              <a:t>As well as ‘Head Office’ on Cumberland St, in the The Rocks, Destination</a:t>
            </a:r>
            <a:r>
              <a:rPr lang="en-AU" baseline="0" dirty="0"/>
              <a:t> NSW also have </a:t>
            </a:r>
            <a:r>
              <a:rPr lang="en-AU" dirty="0"/>
              <a:t>Regional Tourism Organisations – more about them in</a:t>
            </a:r>
            <a:r>
              <a:rPr lang="en-AU" baseline="0" dirty="0"/>
              <a:t> our next slide.</a:t>
            </a:r>
            <a:endParaRPr lang="en-AU" dirty="0"/>
          </a:p>
          <a:p>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Destination</a:t>
            </a:r>
            <a:r>
              <a:rPr lang="en-AU" baseline="0" dirty="0"/>
              <a:t> NSW role includes supporting operators and they are great provider of </a:t>
            </a:r>
            <a:r>
              <a:rPr lang="en-AU" dirty="0"/>
              <a:t>Tourism Business Development resources e.g. an on-line Tool-Kit with everything you need to know about starting up or running a Tourism Business (there’s a link in your resource kit); webinars and workshops. </a:t>
            </a:r>
          </a:p>
          <a:p>
            <a:endParaRPr lang="en-AU" dirty="0"/>
          </a:p>
          <a:p>
            <a:r>
              <a:rPr lang="en-AU" dirty="0"/>
              <a:t>In resource book:</a:t>
            </a:r>
          </a:p>
          <a:p>
            <a:endParaRPr lang="en-AU" dirty="0"/>
          </a:p>
          <a:p>
            <a:r>
              <a:rPr lang="en-AU" dirty="0"/>
              <a:t>Links to Aboriginal Tourism Action plan,</a:t>
            </a:r>
            <a:r>
              <a:rPr lang="en-AU" baseline="0" dirty="0"/>
              <a:t> </a:t>
            </a:r>
            <a:r>
              <a:rPr lang="en-AU" dirty="0"/>
              <a:t>DNSW</a:t>
            </a:r>
            <a:r>
              <a:rPr lang="en-AU" baseline="0" dirty="0"/>
              <a:t> website, </a:t>
            </a:r>
            <a:r>
              <a:rPr lang="en-AU" dirty="0"/>
              <a:t>Tourism Business Toolkit</a:t>
            </a:r>
            <a:r>
              <a:rPr lang="en-AU" baseline="0" dirty="0"/>
              <a:t> + </a:t>
            </a:r>
            <a:r>
              <a:rPr lang="en-AU" dirty="0"/>
              <a:t>Shane’s contact details (Aboriginal Product Coordinator).</a:t>
            </a:r>
          </a:p>
          <a:p>
            <a:endParaRPr lang="en-AU" dirty="0"/>
          </a:p>
          <a:p>
            <a:r>
              <a:rPr lang="en-AU" dirty="0"/>
              <a:t>Tourism Business Toolkit: </a:t>
            </a:r>
            <a:r>
              <a:rPr lang="en-US" dirty="0"/>
              <a:t>http://www.destinationnsw.com.au/tourism/business-development-resources/tourism-business-toolkit</a:t>
            </a:r>
            <a:endParaRPr lang="en-AU" dirty="0"/>
          </a:p>
          <a:p>
            <a:endParaRPr lang="en-AU" dirty="0"/>
          </a:p>
        </p:txBody>
      </p:sp>
      <p:sp>
        <p:nvSpPr>
          <p:cNvPr id="4" name="Slide Number Placeholder 3"/>
          <p:cNvSpPr>
            <a:spLocks noGrp="1"/>
          </p:cNvSpPr>
          <p:nvPr>
            <p:ph type="sldNum" sz="quarter" idx="10"/>
          </p:nvPr>
        </p:nvSpPr>
        <p:spPr/>
        <p:txBody>
          <a:bodyPr/>
          <a:lstStyle/>
          <a:p>
            <a:fld id="{5FE32F14-62F4-4226-ABC6-8A14CCE03FD0}" type="slidenum">
              <a:rPr lang="en-AU" smtClean="0"/>
              <a:pPr/>
              <a:t>8</a:t>
            </a:fld>
            <a:endParaRPr lang="en-AU" dirty="0"/>
          </a:p>
        </p:txBody>
      </p:sp>
    </p:spTree>
    <p:extLst>
      <p:ext uri="{BB962C8B-B14F-4D97-AF65-F5344CB8AC3E}">
        <p14:creationId xmlns:p14="http://schemas.microsoft.com/office/powerpoint/2010/main" val="151214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a:t>Important to be aware of what region you fit in, and who the key contacts are. Your product will be promoted by the RTO, alongside other regional product so it’s a good to include regional as well as local product competitors and potential partners in your business planning. </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5FE32F14-62F4-4226-ABC6-8A14CCE03FD0}" type="slidenum">
              <a:rPr lang="en-AU" smtClean="0"/>
              <a:pPr/>
              <a:t>9</a:t>
            </a:fld>
            <a:endParaRPr lang="en-AU" dirty="0"/>
          </a:p>
        </p:txBody>
      </p:sp>
    </p:spTree>
    <p:extLst>
      <p:ext uri="{BB962C8B-B14F-4D97-AF65-F5344CB8AC3E}">
        <p14:creationId xmlns:p14="http://schemas.microsoft.com/office/powerpoint/2010/main" val="203366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62910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89453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77653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86593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C546601-F55C-F543-B7C9-4DAC6F7ACDD8}"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211791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CC546601-F55C-F543-B7C9-4DAC6F7ACDD8}"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178065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CC546601-F55C-F543-B7C9-4DAC6F7ACDD8}" type="datetimeFigureOut">
              <a:rPr lang="en-US" smtClean="0"/>
              <a:pPr/>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95991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CC546601-F55C-F543-B7C9-4DAC6F7ACDD8}" type="datetimeFigureOut">
              <a:rPr lang="en-US" smtClean="0"/>
              <a:pPr/>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101063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46601-F55C-F543-B7C9-4DAC6F7ACDD8}" type="datetimeFigureOut">
              <a:rPr lang="en-US" smtClean="0"/>
              <a:pPr/>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4333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C546601-F55C-F543-B7C9-4DAC6F7ACDD8}"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20980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C546601-F55C-F543-B7C9-4DAC6F7ACDD8}"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4D07-FBC5-4543-801A-02B0EDCAE5CB}" type="slidenum">
              <a:rPr lang="en-US" smtClean="0"/>
              <a:pPr/>
              <a:t>‹#›</a:t>
            </a:fld>
            <a:endParaRPr lang="en-US"/>
          </a:p>
        </p:txBody>
      </p:sp>
    </p:spTree>
    <p:extLst>
      <p:ext uri="{BB962C8B-B14F-4D97-AF65-F5344CB8AC3E}">
        <p14:creationId xmlns:p14="http://schemas.microsoft.com/office/powerpoint/2010/main" val="372926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46601-F55C-F543-B7C9-4DAC6F7ACDD8}" type="datetimeFigureOut">
              <a:rPr lang="en-US" smtClean="0"/>
              <a:pPr/>
              <a:t>4/13/2018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4D07-FBC5-4543-801A-02B0EDCAE5CB}" type="slidenum">
              <a:rPr lang="en-US" smtClean="0"/>
              <a:pPr/>
              <a:t>‹#›</a:t>
            </a:fld>
            <a:endParaRPr lang="en-US"/>
          </a:p>
        </p:txBody>
      </p:sp>
    </p:spTree>
    <p:extLst>
      <p:ext uri="{BB962C8B-B14F-4D97-AF65-F5344CB8AC3E}">
        <p14:creationId xmlns:p14="http://schemas.microsoft.com/office/powerpoint/2010/main" val="180212427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7543800" cy="762000"/>
          </a:xfrm>
        </p:spPr>
        <p:txBody>
          <a:bodyPr>
            <a:noAutofit/>
          </a:bodyPr>
          <a:lstStyle/>
          <a:p>
            <a:r>
              <a:rPr lang="en-AU" b="1" dirty="0">
                <a:solidFill>
                  <a:srgbClr val="EEECE1"/>
                </a:solidFill>
              </a:rPr>
              <a:t>Tourism Industry Stakeholders</a:t>
            </a:r>
          </a:p>
        </p:txBody>
      </p:sp>
      <p:sp>
        <p:nvSpPr>
          <p:cNvPr id="3" name="Content Placeholder 2"/>
          <p:cNvSpPr>
            <a:spLocks noGrp="1"/>
          </p:cNvSpPr>
          <p:nvPr>
            <p:ph idx="1"/>
          </p:nvPr>
        </p:nvSpPr>
        <p:spPr>
          <a:xfrm>
            <a:off x="2438400" y="838200"/>
            <a:ext cx="7543800" cy="5638800"/>
          </a:xfrm>
        </p:spPr>
        <p:txBody>
          <a:bodyPr numCol="1">
            <a:noAutofit/>
          </a:bodyPr>
          <a:lstStyle/>
          <a:p>
            <a:pPr>
              <a:buNone/>
            </a:pPr>
            <a:endParaRPr lang="en-AU" sz="2000" dirty="0"/>
          </a:p>
          <a:p>
            <a:r>
              <a:rPr lang="en-AU" sz="3600" b="1" dirty="0">
                <a:latin typeface="+mj-lt"/>
              </a:rPr>
              <a:t>Agents</a:t>
            </a:r>
          </a:p>
          <a:p>
            <a:pPr lvl="1"/>
            <a:r>
              <a:rPr lang="en-AU" sz="2400" dirty="0">
                <a:latin typeface="+mj-lt"/>
              </a:rPr>
              <a:t>Visitor Centres</a:t>
            </a:r>
          </a:p>
          <a:p>
            <a:pPr lvl="1"/>
            <a:r>
              <a:rPr lang="en-AU" sz="2400" dirty="0">
                <a:latin typeface="+mj-lt"/>
              </a:rPr>
              <a:t>On-line Travel Agencies</a:t>
            </a:r>
          </a:p>
          <a:p>
            <a:pPr lvl="1"/>
            <a:r>
              <a:rPr lang="en-AU" sz="2400" dirty="0">
                <a:latin typeface="+mj-lt"/>
              </a:rPr>
              <a:t>Wholesalers</a:t>
            </a:r>
          </a:p>
          <a:p>
            <a:pPr lvl="1"/>
            <a:r>
              <a:rPr lang="en-AU" sz="2400" dirty="0">
                <a:latin typeface="+mj-lt"/>
              </a:rPr>
              <a:t>Inbound Tour Operators</a:t>
            </a:r>
          </a:p>
          <a:p>
            <a:r>
              <a:rPr lang="en-AU" sz="3600" b="1" dirty="0">
                <a:latin typeface="+mj-lt"/>
              </a:rPr>
              <a:t>Tourism Organisations</a:t>
            </a:r>
          </a:p>
          <a:p>
            <a:pPr lvl="1"/>
            <a:r>
              <a:rPr lang="en-AU" sz="2400" dirty="0">
                <a:latin typeface="+mj-lt"/>
              </a:rPr>
              <a:t>Destination NSW</a:t>
            </a:r>
          </a:p>
          <a:p>
            <a:pPr lvl="1"/>
            <a:r>
              <a:rPr lang="en-AU" sz="2400" dirty="0">
                <a:latin typeface="+mj-lt"/>
              </a:rPr>
              <a:t>Tourism Australia </a:t>
            </a:r>
          </a:p>
          <a:p>
            <a:pPr lvl="1"/>
            <a:r>
              <a:rPr lang="en-AU" sz="2400" dirty="0">
                <a:latin typeface="+mj-lt"/>
              </a:rPr>
              <a:t>Tourism Research Australia </a:t>
            </a:r>
          </a:p>
          <a:p>
            <a:pPr lvl="1"/>
            <a:r>
              <a:rPr lang="en-AU" sz="2400" dirty="0">
                <a:latin typeface="+mj-lt"/>
              </a:rPr>
              <a:t>NSW Aboriginal Tourism Operators Council</a:t>
            </a:r>
          </a:p>
          <a:p>
            <a:pPr lvl="1"/>
            <a:endParaRPr lang="en-AU" dirty="0">
              <a:latin typeface="+mj-lt"/>
            </a:endParaRPr>
          </a:p>
          <a:p>
            <a:pPr>
              <a:buClrTx/>
              <a:buNone/>
            </a:pPr>
            <a:endParaRPr lang="en-AU" sz="2400" b="1" dirty="0">
              <a:latin typeface="+mj-lt"/>
            </a:endParaRPr>
          </a:p>
        </p:txBody>
      </p:sp>
      <p:sp>
        <p:nvSpPr>
          <p:cNvPr id="4" name="Slide Number Placeholder 3"/>
          <p:cNvSpPr>
            <a:spLocks noGrp="1"/>
          </p:cNvSpPr>
          <p:nvPr>
            <p:ph type="sldNum" sz="quarter" idx="12"/>
          </p:nvPr>
        </p:nvSpPr>
        <p:spPr/>
        <p:txBody>
          <a:bodyPr/>
          <a:lstStyle/>
          <a:p>
            <a:fld id="{683A3396-DAF0-44C9-B3AE-A96742332DE3}" type="slidenum">
              <a:rPr lang="en-AU" smtClean="0"/>
              <a:pPr/>
              <a:t>1</a:t>
            </a:fld>
            <a:endParaRPr lang="en-AU" dirty="0"/>
          </a:p>
        </p:txBody>
      </p:sp>
    </p:spTree>
    <p:extLst>
      <p:ext uri="{BB962C8B-B14F-4D97-AF65-F5344CB8AC3E}">
        <p14:creationId xmlns:p14="http://schemas.microsoft.com/office/powerpoint/2010/main" val="384489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2438400"/>
            <a:ext cx="8153400" cy="2133600"/>
          </a:xfrm>
        </p:spPr>
        <p:txBody>
          <a:bodyPr>
            <a:normAutofit/>
          </a:bodyPr>
          <a:lstStyle/>
          <a:p>
            <a:r>
              <a:rPr lang="en-AU" sz="3600" dirty="0"/>
              <a:t>Bi-annual Aboriginal Tourism workshop</a:t>
            </a:r>
          </a:p>
          <a:p>
            <a:r>
              <a:rPr lang="en-AU" sz="3600" dirty="0"/>
              <a:t>Sector specialist – Aboriginal Tourism</a:t>
            </a:r>
          </a:p>
          <a:p>
            <a:r>
              <a:rPr lang="en-AU" sz="3600" dirty="0"/>
              <a:t>Aboriginal Tourism Toolkit</a:t>
            </a:r>
          </a:p>
          <a:p>
            <a:pPr lvl="1">
              <a:buNone/>
            </a:pPr>
            <a:endParaRPr lang="en-AU" dirty="0"/>
          </a:p>
          <a:p>
            <a:pPr lvl="1"/>
            <a:endParaRPr lang="en-AU" dirty="0"/>
          </a:p>
          <a:p>
            <a:pPr lvl="1">
              <a:buNone/>
            </a:pPr>
            <a:endParaRPr lang="en-AU" dirty="0"/>
          </a:p>
          <a:p>
            <a:endParaRPr lang="en-AU" dirty="0"/>
          </a:p>
          <a:p>
            <a:endParaRPr lang="en-AU" dirty="0"/>
          </a:p>
          <a:p>
            <a:endParaRPr lang="en-AU" dirty="0"/>
          </a:p>
          <a:p>
            <a:endParaRPr lang="en-AU" dirty="0"/>
          </a:p>
        </p:txBody>
      </p:sp>
      <p:pic>
        <p:nvPicPr>
          <p:cNvPr id="4" name="Picture 3" descr="Destination NSW logo.jpg"/>
          <p:cNvPicPr>
            <a:picLocks noChangeAspect="1"/>
          </p:cNvPicPr>
          <p:nvPr/>
        </p:nvPicPr>
        <p:blipFill>
          <a:blip r:embed="rId3"/>
          <a:stretch>
            <a:fillRect/>
          </a:stretch>
        </p:blipFill>
        <p:spPr>
          <a:xfrm>
            <a:off x="2286000" y="228600"/>
            <a:ext cx="1371600" cy="1683902"/>
          </a:xfrm>
          <a:prstGeom prst="rect">
            <a:avLst/>
          </a:prstGeom>
        </p:spPr>
      </p:pic>
      <p:sp>
        <p:nvSpPr>
          <p:cNvPr id="5" name="TextBox 4"/>
          <p:cNvSpPr txBox="1"/>
          <p:nvPr/>
        </p:nvSpPr>
        <p:spPr>
          <a:xfrm>
            <a:off x="3962400" y="838201"/>
            <a:ext cx="6400800" cy="646331"/>
          </a:xfrm>
          <a:prstGeom prst="rect">
            <a:avLst/>
          </a:prstGeom>
          <a:noFill/>
        </p:spPr>
        <p:txBody>
          <a:bodyPr wrap="square" rtlCol="0">
            <a:spAutoFit/>
          </a:bodyPr>
          <a:lstStyle/>
          <a:p>
            <a:pPr algn="ctr"/>
            <a:r>
              <a:rPr lang="en-AU" sz="3600" b="1" dirty="0"/>
              <a:t>Aboriginal Tourism Action Plan</a:t>
            </a:r>
          </a:p>
        </p:txBody>
      </p:sp>
      <p:pic>
        <p:nvPicPr>
          <p:cNvPr id="6" name="Picture 5" descr="IMG_4473.jpg"/>
          <p:cNvPicPr>
            <a:picLocks noChangeAspect="1"/>
          </p:cNvPicPr>
          <p:nvPr/>
        </p:nvPicPr>
        <p:blipFill>
          <a:blip r:embed="rId4"/>
          <a:srcRect r="50000"/>
          <a:stretch>
            <a:fillRect/>
          </a:stretch>
        </p:blipFill>
        <p:spPr>
          <a:xfrm>
            <a:off x="8382000" y="3810000"/>
            <a:ext cx="1752600"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976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6019800" cy="1782762"/>
          </a:xfrm>
        </p:spPr>
        <p:txBody>
          <a:bodyPr>
            <a:normAutofit fontScale="90000"/>
          </a:bodyPr>
          <a:lstStyle/>
          <a:p>
            <a:r>
              <a:rPr lang="en-AU" sz="4889" b="1" dirty="0">
                <a:solidFill>
                  <a:schemeClr val="tx2"/>
                </a:solidFill>
              </a:rPr>
              <a:t>NSW Aboriginal Tourism Operators Council </a:t>
            </a:r>
            <a:br>
              <a:rPr lang="en-AU" b="1" dirty="0"/>
            </a:br>
            <a:endParaRPr lang="en-AU" sz="4800" b="1" dirty="0">
              <a:solidFill>
                <a:srgbClr val="EEECE1"/>
              </a:solidFill>
            </a:endParaRPr>
          </a:p>
        </p:txBody>
      </p:sp>
      <p:sp>
        <p:nvSpPr>
          <p:cNvPr id="3" name="Content Placeholder 2"/>
          <p:cNvSpPr>
            <a:spLocks noGrp="1"/>
          </p:cNvSpPr>
          <p:nvPr>
            <p:ph idx="1"/>
          </p:nvPr>
        </p:nvSpPr>
        <p:spPr>
          <a:xfrm>
            <a:off x="2057400" y="2057400"/>
            <a:ext cx="8229600" cy="3810000"/>
          </a:xfrm>
        </p:spPr>
        <p:txBody>
          <a:bodyPr>
            <a:normAutofit/>
          </a:bodyPr>
          <a:lstStyle/>
          <a:p>
            <a:pPr>
              <a:buNone/>
            </a:pPr>
            <a:endParaRPr lang="en-AU" dirty="0"/>
          </a:p>
          <a:p>
            <a:pPr lvl="1">
              <a:spcAft>
                <a:spcPts val="600"/>
              </a:spcAft>
              <a:buFont typeface="Arial"/>
              <a:buChar char="•"/>
            </a:pPr>
            <a:r>
              <a:rPr lang="en-AU" sz="3200" dirty="0"/>
              <a:t>Liaison with Destination NSW </a:t>
            </a:r>
          </a:p>
          <a:p>
            <a:pPr lvl="2">
              <a:spcAft>
                <a:spcPts val="600"/>
              </a:spcAft>
            </a:pPr>
            <a:r>
              <a:rPr lang="en-AU" dirty="0"/>
              <a:t>Aboriginal Tourism workshops</a:t>
            </a:r>
          </a:p>
          <a:p>
            <a:pPr lvl="2">
              <a:spcAft>
                <a:spcPts val="600"/>
              </a:spcAft>
            </a:pPr>
            <a:r>
              <a:rPr lang="en-AU" dirty="0"/>
              <a:t> Input/review of Aboriginal tourism publications</a:t>
            </a:r>
          </a:p>
          <a:p>
            <a:pPr lvl="1">
              <a:spcAft>
                <a:spcPts val="600"/>
              </a:spcAft>
              <a:buFont typeface="Arial"/>
              <a:buChar char="•"/>
            </a:pPr>
            <a:r>
              <a:rPr lang="en-AU" sz="3200" dirty="0"/>
              <a:t>Support network for Aboriginal Operators</a:t>
            </a:r>
          </a:p>
          <a:p>
            <a:pPr lvl="1">
              <a:spcAft>
                <a:spcPts val="600"/>
              </a:spcAft>
              <a:buFont typeface="Arial"/>
              <a:buChar char="•"/>
            </a:pPr>
            <a:r>
              <a:rPr lang="en-AU" sz="3200" dirty="0"/>
              <a:t>Advocacy</a:t>
            </a:r>
          </a:p>
          <a:p>
            <a:pPr lvl="1">
              <a:buNone/>
            </a:pPr>
            <a:endParaRPr lang="en-AU" dirty="0"/>
          </a:p>
          <a:p>
            <a:pPr lvl="1">
              <a:buNone/>
            </a:pPr>
            <a:endParaRPr lang="en-AU" dirty="0"/>
          </a:p>
          <a:p>
            <a:pPr lvl="1">
              <a:buNone/>
            </a:pPr>
            <a:endParaRPr lang="en-AU" dirty="0"/>
          </a:p>
          <a:p>
            <a:endParaRPr lang="en-AU" dirty="0"/>
          </a:p>
          <a:p>
            <a:endParaRPr lang="en-AU" dirty="0"/>
          </a:p>
          <a:p>
            <a:endParaRPr lang="en-AU" dirty="0"/>
          </a:p>
          <a:p>
            <a:endParaRPr lang="en-AU" dirty="0"/>
          </a:p>
        </p:txBody>
      </p:sp>
      <p:pic>
        <p:nvPicPr>
          <p:cNvPr id="6" name="Picture 5" descr="NATOC LOGO.PNG"/>
          <p:cNvPicPr>
            <a:picLocks noChangeAspect="1"/>
          </p:cNvPicPr>
          <p:nvPr/>
        </p:nvPicPr>
        <p:blipFill>
          <a:blip r:embed="rId3"/>
          <a:stretch>
            <a:fillRect/>
          </a:stretch>
        </p:blipFill>
        <p:spPr>
          <a:xfrm>
            <a:off x="2057400" y="228600"/>
            <a:ext cx="1866900" cy="1866900"/>
          </a:xfrm>
          <a:prstGeom prst="rect">
            <a:avLst/>
          </a:prstGeom>
        </p:spPr>
      </p:pic>
    </p:spTree>
    <p:extLst>
      <p:ext uri="{BB962C8B-B14F-4D97-AF65-F5344CB8AC3E}">
        <p14:creationId xmlns:p14="http://schemas.microsoft.com/office/powerpoint/2010/main" val="288927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2"/>
                </a:solidFill>
              </a:rPr>
              <a:t>Tourism Australia </a:t>
            </a:r>
          </a:p>
        </p:txBody>
      </p:sp>
      <p:sp>
        <p:nvSpPr>
          <p:cNvPr id="3" name="Content Placeholder 2"/>
          <p:cNvSpPr>
            <a:spLocks noGrp="1"/>
          </p:cNvSpPr>
          <p:nvPr>
            <p:ph idx="1"/>
          </p:nvPr>
        </p:nvSpPr>
        <p:spPr>
          <a:xfrm>
            <a:off x="1981200" y="1600201"/>
            <a:ext cx="8229600" cy="3810000"/>
          </a:xfrm>
        </p:spPr>
        <p:txBody>
          <a:bodyPr>
            <a:normAutofit lnSpcReduction="10000"/>
          </a:bodyPr>
          <a:lstStyle/>
          <a:p>
            <a:endParaRPr lang="en-AU" b="1" dirty="0"/>
          </a:p>
          <a:p>
            <a:r>
              <a:rPr lang="en-AU" b="1" dirty="0"/>
              <a:t>Promote Australia</a:t>
            </a:r>
          </a:p>
          <a:p>
            <a:r>
              <a:rPr lang="en-AU" dirty="0"/>
              <a:t>National marketing and promotion</a:t>
            </a:r>
          </a:p>
          <a:p>
            <a:pPr>
              <a:buNone/>
            </a:pPr>
            <a:r>
              <a:rPr lang="en-AU" dirty="0"/>
              <a:t>	 </a:t>
            </a:r>
            <a:r>
              <a:rPr lang="en-AU" sz="2800" dirty="0"/>
              <a:t>e.g.  “Where the bloody hell are you?”</a:t>
            </a:r>
          </a:p>
          <a:p>
            <a:r>
              <a:rPr lang="en-AU" dirty="0"/>
              <a:t>Visitor research </a:t>
            </a:r>
          </a:p>
          <a:p>
            <a:pPr>
              <a:buNone/>
            </a:pPr>
            <a:endParaRPr lang="en-AU" dirty="0"/>
          </a:p>
          <a:p>
            <a:r>
              <a:rPr lang="en-AU" dirty="0"/>
              <a:t>Indigenous Tourism Signature Experiences</a:t>
            </a:r>
          </a:p>
          <a:p>
            <a:pPr lvl="1">
              <a:buNone/>
            </a:pPr>
            <a:endParaRPr lang="en-AU" dirty="0"/>
          </a:p>
          <a:p>
            <a:pPr lvl="1">
              <a:buNone/>
            </a:pPr>
            <a:endParaRPr lang="en-AU" dirty="0"/>
          </a:p>
          <a:p>
            <a:endParaRPr lang="en-AU" dirty="0"/>
          </a:p>
          <a:p>
            <a:endParaRPr lang="en-AU" dirty="0"/>
          </a:p>
          <a:p>
            <a:endParaRPr lang="en-AU" dirty="0"/>
          </a:p>
          <a:p>
            <a:endParaRPr lang="en-AU" dirty="0"/>
          </a:p>
        </p:txBody>
      </p:sp>
      <p:pic>
        <p:nvPicPr>
          <p:cNvPr id="6" name="Picture 5" descr="tourism_australia_logo.jpg"/>
          <p:cNvPicPr>
            <a:picLocks noChangeAspect="1"/>
          </p:cNvPicPr>
          <p:nvPr/>
        </p:nvPicPr>
        <p:blipFill>
          <a:blip r:embed="rId3"/>
          <a:stretch>
            <a:fillRect/>
          </a:stretch>
        </p:blipFill>
        <p:spPr>
          <a:xfrm>
            <a:off x="2286000" y="304800"/>
            <a:ext cx="1295400" cy="1149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897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2"/>
                </a:solidFill>
              </a:rPr>
              <a:t>Visitor Centres </a:t>
            </a:r>
          </a:p>
        </p:txBody>
      </p:sp>
      <p:sp>
        <p:nvSpPr>
          <p:cNvPr id="3" name="Content Placeholder 2"/>
          <p:cNvSpPr>
            <a:spLocks noGrp="1"/>
          </p:cNvSpPr>
          <p:nvPr>
            <p:ph idx="1"/>
          </p:nvPr>
        </p:nvSpPr>
        <p:spPr/>
        <p:txBody>
          <a:bodyPr/>
          <a:lstStyle/>
          <a:p>
            <a:r>
              <a:rPr lang="en-AU" dirty="0"/>
              <a:t>Promote and sell local tourism product </a:t>
            </a:r>
          </a:p>
          <a:p>
            <a:r>
              <a:rPr lang="en-AU" dirty="0"/>
              <a:t>Commission 10% (regional) – 25% (Sydney)</a:t>
            </a:r>
          </a:p>
          <a:p>
            <a:r>
              <a:rPr lang="en-AU" dirty="0"/>
              <a:t>Brochures, web site, visitor advisors, kiosks, visitor guide </a:t>
            </a:r>
          </a:p>
          <a:p>
            <a:r>
              <a:rPr lang="en-AU" dirty="0"/>
              <a:t>Run by Councils or out-sourced (e.g. Best of Australia)</a:t>
            </a:r>
          </a:p>
        </p:txBody>
      </p:sp>
      <p:sp>
        <p:nvSpPr>
          <p:cNvPr id="4" name="Oval 3"/>
          <p:cNvSpPr/>
          <p:nvPr/>
        </p:nvSpPr>
        <p:spPr>
          <a:xfrm>
            <a:off x="8534400" y="5105400"/>
            <a:ext cx="1447800" cy="1066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2000" b="1" dirty="0"/>
              <a:t>AGENT</a:t>
            </a:r>
          </a:p>
        </p:txBody>
      </p:sp>
      <p:pic>
        <p:nvPicPr>
          <p:cNvPr id="5" name="Picture 4" descr="Visitor Center logo.jpg"/>
          <p:cNvPicPr>
            <a:picLocks noChangeAspect="1"/>
          </p:cNvPicPr>
          <p:nvPr/>
        </p:nvPicPr>
        <p:blipFill>
          <a:blip r:embed="rId3"/>
          <a:stretch>
            <a:fillRect/>
          </a:stretch>
        </p:blipFill>
        <p:spPr>
          <a:xfrm>
            <a:off x="2438400" y="304800"/>
            <a:ext cx="1066800" cy="1066800"/>
          </a:xfrm>
          <a:prstGeom prst="rect">
            <a:avLst/>
          </a:prstGeom>
        </p:spPr>
      </p:pic>
    </p:spTree>
    <p:extLst>
      <p:ext uri="{BB962C8B-B14F-4D97-AF65-F5344CB8AC3E}">
        <p14:creationId xmlns:p14="http://schemas.microsoft.com/office/powerpoint/2010/main" val="74127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2"/>
                </a:solidFill>
              </a:rPr>
              <a:t>OTA: Online Travel Agency </a:t>
            </a:r>
          </a:p>
        </p:txBody>
      </p:sp>
      <p:sp>
        <p:nvSpPr>
          <p:cNvPr id="3" name="Content Placeholder 2"/>
          <p:cNvSpPr>
            <a:spLocks noGrp="1"/>
          </p:cNvSpPr>
          <p:nvPr>
            <p:ph idx="1"/>
          </p:nvPr>
        </p:nvSpPr>
        <p:spPr/>
        <p:txBody>
          <a:bodyPr/>
          <a:lstStyle/>
          <a:p>
            <a:r>
              <a:rPr lang="en-AU" dirty="0"/>
              <a:t>On-line sales only</a:t>
            </a:r>
          </a:p>
          <a:p>
            <a:r>
              <a:rPr lang="en-AU" dirty="0"/>
              <a:t>Commission 10% - 30%</a:t>
            </a:r>
          </a:p>
          <a:p>
            <a:r>
              <a:rPr lang="en-AU" dirty="0"/>
              <a:t>Widen market reach e.g. translate into other languages</a:t>
            </a:r>
          </a:p>
          <a:p>
            <a:r>
              <a:rPr lang="en-AU" dirty="0"/>
              <a:t>To get paid: invoice or auto-payment </a:t>
            </a:r>
          </a:p>
          <a:p>
            <a:endParaRPr lang="en-AU" dirty="0"/>
          </a:p>
          <a:p>
            <a:pPr>
              <a:buNone/>
            </a:pPr>
            <a:r>
              <a:rPr lang="en-AU" dirty="0"/>
              <a:t>E.g. Red Balloon, </a:t>
            </a:r>
            <a:r>
              <a:rPr lang="en-AU" dirty="0" err="1"/>
              <a:t>Leezair</a:t>
            </a:r>
            <a:r>
              <a:rPr lang="en-AU" dirty="0"/>
              <a:t> </a:t>
            </a:r>
          </a:p>
        </p:txBody>
      </p:sp>
      <p:sp>
        <p:nvSpPr>
          <p:cNvPr id="5" name="Oval 4"/>
          <p:cNvSpPr/>
          <p:nvPr/>
        </p:nvSpPr>
        <p:spPr>
          <a:xfrm>
            <a:off x="8534400" y="5105400"/>
            <a:ext cx="1447800" cy="1066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2000" b="1" dirty="0"/>
              <a:t>AGENT</a:t>
            </a:r>
          </a:p>
        </p:txBody>
      </p:sp>
    </p:spTree>
    <p:extLst>
      <p:ext uri="{BB962C8B-B14F-4D97-AF65-F5344CB8AC3E}">
        <p14:creationId xmlns:p14="http://schemas.microsoft.com/office/powerpoint/2010/main" val="76858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2"/>
                </a:solidFill>
              </a:rPr>
              <a:t>Wholesaler</a:t>
            </a:r>
          </a:p>
        </p:txBody>
      </p:sp>
      <p:sp>
        <p:nvSpPr>
          <p:cNvPr id="3" name="Content Placeholder 2"/>
          <p:cNvSpPr>
            <a:spLocks noGrp="1"/>
          </p:cNvSpPr>
          <p:nvPr>
            <p:ph idx="1"/>
          </p:nvPr>
        </p:nvSpPr>
        <p:spPr/>
        <p:txBody>
          <a:bodyPr/>
          <a:lstStyle/>
          <a:p>
            <a:r>
              <a:rPr lang="en-AU" dirty="0"/>
              <a:t>Groups and individuals </a:t>
            </a:r>
          </a:p>
          <a:p>
            <a:r>
              <a:rPr lang="en-AU" dirty="0"/>
              <a:t>Commission 20% - 25%</a:t>
            </a:r>
          </a:p>
          <a:p>
            <a:r>
              <a:rPr lang="en-AU" dirty="0"/>
              <a:t>Sell only ‘export ready’ product</a:t>
            </a:r>
          </a:p>
          <a:p>
            <a:pPr>
              <a:buNone/>
            </a:pPr>
            <a:endParaRPr lang="en-AU" dirty="0"/>
          </a:p>
          <a:p>
            <a:pPr>
              <a:buNone/>
            </a:pPr>
            <a:r>
              <a:rPr lang="en-AU" dirty="0"/>
              <a:t>E.g. About Australia</a:t>
            </a:r>
          </a:p>
          <a:p>
            <a:endParaRPr lang="en-AU" dirty="0"/>
          </a:p>
        </p:txBody>
      </p:sp>
      <p:sp>
        <p:nvSpPr>
          <p:cNvPr id="5" name="Oval 4"/>
          <p:cNvSpPr/>
          <p:nvPr/>
        </p:nvSpPr>
        <p:spPr>
          <a:xfrm>
            <a:off x="8534400" y="5105400"/>
            <a:ext cx="1447800" cy="1066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2000" b="1" dirty="0"/>
              <a:t>AGENT</a:t>
            </a:r>
          </a:p>
        </p:txBody>
      </p:sp>
    </p:spTree>
    <p:extLst>
      <p:ext uri="{BB962C8B-B14F-4D97-AF65-F5344CB8AC3E}">
        <p14:creationId xmlns:p14="http://schemas.microsoft.com/office/powerpoint/2010/main" val="64766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2"/>
                </a:solidFill>
              </a:rPr>
              <a:t>ITO: Inbound  Tour Operator</a:t>
            </a:r>
          </a:p>
        </p:txBody>
      </p:sp>
      <p:sp>
        <p:nvSpPr>
          <p:cNvPr id="3" name="Content Placeholder 2"/>
          <p:cNvSpPr>
            <a:spLocks noGrp="1"/>
          </p:cNvSpPr>
          <p:nvPr>
            <p:ph idx="1"/>
          </p:nvPr>
        </p:nvSpPr>
        <p:spPr/>
        <p:txBody>
          <a:bodyPr/>
          <a:lstStyle/>
          <a:p>
            <a:r>
              <a:rPr lang="en-AU" dirty="0"/>
              <a:t>Groups and individuals </a:t>
            </a:r>
          </a:p>
          <a:p>
            <a:r>
              <a:rPr lang="en-AU" dirty="0"/>
              <a:t>Commission 25% - 30%</a:t>
            </a:r>
          </a:p>
          <a:p>
            <a:r>
              <a:rPr lang="en-AU" dirty="0"/>
              <a:t>Sell only ‘export ready’ product</a:t>
            </a:r>
          </a:p>
          <a:p>
            <a:pPr>
              <a:buNone/>
            </a:pPr>
            <a:endParaRPr lang="en-AU" dirty="0"/>
          </a:p>
          <a:p>
            <a:pPr>
              <a:buNone/>
            </a:pPr>
            <a:r>
              <a:rPr lang="en-AU" dirty="0"/>
              <a:t>E.g.  A&amp;T Kings, Swain Destinations, Go Way Travel </a:t>
            </a:r>
          </a:p>
          <a:p>
            <a:endParaRPr lang="en-AU" dirty="0"/>
          </a:p>
        </p:txBody>
      </p:sp>
      <p:sp>
        <p:nvSpPr>
          <p:cNvPr id="5" name="Oval 4"/>
          <p:cNvSpPr/>
          <p:nvPr/>
        </p:nvSpPr>
        <p:spPr>
          <a:xfrm>
            <a:off x="8534400" y="5105400"/>
            <a:ext cx="1447800" cy="1066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2000" b="1" dirty="0"/>
              <a:t>AGENT</a:t>
            </a:r>
          </a:p>
        </p:txBody>
      </p:sp>
    </p:spTree>
    <p:extLst>
      <p:ext uri="{BB962C8B-B14F-4D97-AF65-F5344CB8AC3E}">
        <p14:creationId xmlns:p14="http://schemas.microsoft.com/office/powerpoint/2010/main" val="160725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 Pouhere Korero .jpg"/>
          <p:cNvPicPr>
            <a:picLocks noGrp="1" noChangeAspect="1"/>
          </p:cNvPicPr>
          <p:nvPr>
            <p:ph idx="1"/>
          </p:nvPr>
        </p:nvPicPr>
        <p:blipFill>
          <a:blip r:embed="rId3"/>
          <a:srcRect l="-18187" r="-18187"/>
          <a:stretch>
            <a:fillRect/>
          </a:stretch>
        </p:blipFill>
        <p:spPr>
          <a:xfrm>
            <a:off x="762001" y="457200"/>
            <a:ext cx="10807303" cy="5943600"/>
          </a:xfrm>
        </p:spPr>
      </p:pic>
      <p:pic>
        <p:nvPicPr>
          <p:cNvPr id="3" name="Picture 2" descr="12034462_1049565518409236_1448817157073089817_o.jpg"/>
          <p:cNvPicPr>
            <a:picLocks noChangeAspect="1"/>
          </p:cNvPicPr>
          <p:nvPr/>
        </p:nvPicPr>
        <p:blipFill>
          <a:blip r:embed="rId4"/>
          <a:stretch>
            <a:fillRect/>
          </a:stretch>
        </p:blipFill>
        <p:spPr>
          <a:xfrm>
            <a:off x="1524000" y="0"/>
            <a:ext cx="9144000" cy="6858000"/>
          </a:xfrm>
          <a:prstGeom prst="rect">
            <a:avLst/>
          </a:prstGeom>
        </p:spPr>
      </p:pic>
      <p:sp>
        <p:nvSpPr>
          <p:cNvPr id="5" name="TextBox 4"/>
          <p:cNvSpPr txBox="1"/>
          <p:nvPr/>
        </p:nvSpPr>
        <p:spPr>
          <a:xfrm>
            <a:off x="2057401" y="1066800"/>
            <a:ext cx="7665881" cy="584776"/>
          </a:xfrm>
          <a:prstGeom prst="rect">
            <a:avLst/>
          </a:prstGeom>
          <a:noFill/>
        </p:spPr>
        <p:txBody>
          <a:bodyPr wrap="none" rtlCol="0">
            <a:spAutoFit/>
          </a:bodyPr>
          <a:lstStyle/>
          <a:p>
            <a:r>
              <a:rPr lang="en-AU" sz="3200" b="1" dirty="0"/>
              <a:t>Famil – free experience for tourism industry </a:t>
            </a:r>
          </a:p>
        </p:txBody>
      </p:sp>
    </p:spTree>
    <p:extLst>
      <p:ext uri="{BB962C8B-B14F-4D97-AF65-F5344CB8AC3E}">
        <p14:creationId xmlns:p14="http://schemas.microsoft.com/office/powerpoint/2010/main" val="340713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514600"/>
            <a:ext cx="6934200" cy="762000"/>
          </a:xfrm>
        </p:spPr>
        <p:txBody>
          <a:bodyPr>
            <a:noAutofit/>
          </a:bodyPr>
          <a:lstStyle/>
          <a:p>
            <a:r>
              <a:rPr lang="en-AU" sz="5400" b="1" dirty="0"/>
              <a:t>Tourism Organisations</a:t>
            </a:r>
          </a:p>
        </p:txBody>
      </p:sp>
      <p:sp>
        <p:nvSpPr>
          <p:cNvPr id="4" name="Slide Number Placeholder 3"/>
          <p:cNvSpPr>
            <a:spLocks noGrp="1"/>
          </p:cNvSpPr>
          <p:nvPr>
            <p:ph type="sldNum" sz="quarter" idx="12"/>
          </p:nvPr>
        </p:nvSpPr>
        <p:spPr/>
        <p:txBody>
          <a:bodyPr/>
          <a:lstStyle/>
          <a:p>
            <a:fld id="{683A3396-DAF0-44C9-B3AE-A96742332DE3}" type="slidenum">
              <a:rPr lang="en-AU" smtClean="0"/>
              <a:pPr/>
              <a:t>7</a:t>
            </a:fld>
            <a:endParaRPr lang="en-AU" dirty="0"/>
          </a:p>
        </p:txBody>
      </p:sp>
    </p:spTree>
    <p:extLst>
      <p:ext uri="{BB962C8B-B14F-4D97-AF65-F5344CB8AC3E}">
        <p14:creationId xmlns:p14="http://schemas.microsoft.com/office/powerpoint/2010/main" val="146496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2"/>
                </a:solidFill>
              </a:rPr>
              <a:t>Destination NSW</a:t>
            </a:r>
          </a:p>
        </p:txBody>
      </p:sp>
      <p:sp>
        <p:nvSpPr>
          <p:cNvPr id="3" name="Content Placeholder 2"/>
          <p:cNvSpPr>
            <a:spLocks noGrp="1"/>
          </p:cNvSpPr>
          <p:nvPr>
            <p:ph idx="1"/>
          </p:nvPr>
        </p:nvSpPr>
        <p:spPr>
          <a:xfrm>
            <a:off x="1981200" y="1981201"/>
            <a:ext cx="8229600" cy="4144963"/>
          </a:xfrm>
        </p:spPr>
        <p:txBody>
          <a:bodyPr>
            <a:normAutofit/>
          </a:bodyPr>
          <a:lstStyle/>
          <a:p>
            <a:endParaRPr lang="en-AU" b="1" dirty="0"/>
          </a:p>
          <a:p>
            <a:r>
              <a:rPr lang="en-AU" dirty="0"/>
              <a:t>Promote NSW</a:t>
            </a:r>
          </a:p>
          <a:p>
            <a:r>
              <a:rPr lang="en-AU" dirty="0"/>
              <a:t>Tourism Business Development resources</a:t>
            </a:r>
          </a:p>
          <a:p>
            <a:r>
              <a:rPr lang="en-AU" dirty="0"/>
              <a:t>Regional Tourism Organisations</a:t>
            </a:r>
          </a:p>
          <a:p>
            <a:endParaRPr lang="en-AU" dirty="0"/>
          </a:p>
          <a:p>
            <a:pPr lvl="1">
              <a:buNone/>
            </a:pPr>
            <a:endParaRPr lang="en-AU" dirty="0"/>
          </a:p>
          <a:p>
            <a:pPr lvl="1"/>
            <a:endParaRPr lang="en-AU" dirty="0"/>
          </a:p>
          <a:p>
            <a:pPr lvl="1">
              <a:buNone/>
            </a:pPr>
            <a:endParaRPr lang="en-AU" dirty="0"/>
          </a:p>
          <a:p>
            <a:endParaRPr lang="en-AU" dirty="0"/>
          </a:p>
          <a:p>
            <a:endParaRPr lang="en-AU" dirty="0"/>
          </a:p>
          <a:p>
            <a:endParaRPr lang="en-AU" dirty="0"/>
          </a:p>
          <a:p>
            <a:endParaRPr lang="en-AU" dirty="0"/>
          </a:p>
        </p:txBody>
      </p:sp>
      <p:pic>
        <p:nvPicPr>
          <p:cNvPr id="4" name="Picture 3" descr="Destination NSW logo.jpg"/>
          <p:cNvPicPr>
            <a:picLocks noChangeAspect="1"/>
          </p:cNvPicPr>
          <p:nvPr/>
        </p:nvPicPr>
        <p:blipFill>
          <a:blip r:embed="rId3"/>
          <a:stretch>
            <a:fillRect/>
          </a:stretch>
        </p:blipFill>
        <p:spPr>
          <a:xfrm>
            <a:off x="2362200" y="304800"/>
            <a:ext cx="1371600" cy="1683902"/>
          </a:xfrm>
          <a:prstGeom prst="rect">
            <a:avLst/>
          </a:prstGeom>
        </p:spPr>
      </p:pic>
    </p:spTree>
    <p:extLst>
      <p:ext uri="{BB962C8B-B14F-4D97-AF65-F5344CB8AC3E}">
        <p14:creationId xmlns:p14="http://schemas.microsoft.com/office/powerpoint/2010/main" val="203525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AU" dirty="0"/>
          </a:p>
          <a:p>
            <a:pPr lvl="1">
              <a:buNone/>
            </a:pPr>
            <a:endParaRPr lang="en-AU" dirty="0"/>
          </a:p>
          <a:p>
            <a:pPr>
              <a:buNone/>
            </a:pPr>
            <a:endParaRPr lang="en-AU" dirty="0"/>
          </a:p>
          <a:p>
            <a:endParaRPr lang="en-AU" dirty="0"/>
          </a:p>
          <a:p>
            <a:endParaRPr lang="en-AU" dirty="0"/>
          </a:p>
          <a:p>
            <a:endParaRPr lang="en-AU" dirty="0"/>
          </a:p>
        </p:txBody>
      </p:sp>
      <p:pic>
        <p:nvPicPr>
          <p:cNvPr id="7" name="Picture 6" descr="Screen Shot 2017-06-18 at 5.05.08 pm.png"/>
          <p:cNvPicPr>
            <a:picLocks noChangeAspect="1"/>
          </p:cNvPicPr>
          <p:nvPr/>
        </p:nvPicPr>
        <p:blipFill>
          <a:blip r:embed="rId3"/>
          <a:srcRect l="3333" r="833" b="7795"/>
          <a:stretch>
            <a:fillRect/>
          </a:stretch>
        </p:blipFill>
        <p:spPr>
          <a:xfrm>
            <a:off x="1524000" y="0"/>
            <a:ext cx="9144000" cy="6324600"/>
          </a:xfrm>
          <a:prstGeom prst="rect">
            <a:avLst/>
          </a:prstGeom>
        </p:spPr>
      </p:pic>
      <p:sp>
        <p:nvSpPr>
          <p:cNvPr id="8" name="TextBox 7"/>
          <p:cNvSpPr txBox="1"/>
          <p:nvPr/>
        </p:nvSpPr>
        <p:spPr>
          <a:xfrm>
            <a:off x="2057400" y="381000"/>
            <a:ext cx="48768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AU" sz="2800" dirty="0"/>
              <a:t>Regional Tourism Organisations</a:t>
            </a:r>
          </a:p>
        </p:txBody>
      </p:sp>
      <p:pic>
        <p:nvPicPr>
          <p:cNvPr id="9" name="Picture 8" descr="Destination NSW logo.jpg"/>
          <p:cNvPicPr>
            <a:picLocks noChangeAspect="1"/>
          </p:cNvPicPr>
          <p:nvPr/>
        </p:nvPicPr>
        <p:blipFill>
          <a:blip r:embed="rId4"/>
          <a:stretch>
            <a:fillRect/>
          </a:stretch>
        </p:blipFill>
        <p:spPr>
          <a:xfrm>
            <a:off x="9601200" y="4953000"/>
            <a:ext cx="1066800" cy="1309702"/>
          </a:xfrm>
          <a:prstGeom prst="rect">
            <a:avLst/>
          </a:prstGeom>
        </p:spPr>
      </p:pic>
    </p:spTree>
    <p:extLst>
      <p:ext uri="{BB962C8B-B14F-4D97-AF65-F5344CB8AC3E}">
        <p14:creationId xmlns:p14="http://schemas.microsoft.com/office/powerpoint/2010/main" val="759361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291747C9996B41BFF90D55BA191901" ma:contentTypeVersion="13" ma:contentTypeDescription="Create a new document." ma:contentTypeScope="" ma:versionID="84b8a51c6af4d90fe7221247e798bad8">
  <xsd:schema xmlns:xsd="http://www.w3.org/2001/XMLSchema" xmlns:xs="http://www.w3.org/2001/XMLSchema" xmlns:p="http://schemas.microsoft.com/office/2006/metadata/properties" xmlns:ns2="105d461a-305d-4b72-9815-d3cc31b9783b" xmlns:ns3="920ec45e-032d-491c-b9d0-dd88a68b669f" targetNamespace="http://schemas.microsoft.com/office/2006/metadata/properties" ma:root="true" ma:fieldsID="2d184bf19798293aca95531d2adacb22" ns2:_="" ns3:_="">
    <xsd:import namespace="105d461a-305d-4b72-9815-d3cc31b9783b"/>
    <xsd:import namespace="920ec45e-032d-491c-b9d0-dd88a68b66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d461a-305d-4b72-9815-d3cc31b97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68e452-4fa8-46de-abc3-05fbe679722c"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0ec45e-032d-491c-b9d0-dd88a68b66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37a7f3-2d5e-4bf2-983b-b231976e9fdb}" ma:internalName="TaxCatchAll" ma:showField="CatchAllData" ma:web="920ec45e-032d-491c-b9d0-dd88a68b6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5d461a-305d-4b72-9815-d3cc31b9783b">
      <Terms xmlns="http://schemas.microsoft.com/office/infopath/2007/PartnerControls"/>
    </lcf76f155ced4ddcb4097134ff3c332f>
    <TaxCatchAll xmlns="920ec45e-032d-491c-b9d0-dd88a68b669f" xsi:nil="true"/>
  </documentManagement>
</p:properties>
</file>

<file path=customXml/itemProps1.xml><?xml version="1.0" encoding="utf-8"?>
<ds:datastoreItem xmlns:ds="http://schemas.openxmlformats.org/officeDocument/2006/customXml" ds:itemID="{58B879E9-2845-45AC-9B9A-2B496150A7DA}"/>
</file>

<file path=customXml/itemProps2.xml><?xml version="1.0" encoding="utf-8"?>
<ds:datastoreItem xmlns:ds="http://schemas.openxmlformats.org/officeDocument/2006/customXml" ds:itemID="{74B501B5-4064-40B5-862E-B67BEE56CBAA}"/>
</file>

<file path=customXml/itemProps3.xml><?xml version="1.0" encoding="utf-8"?>
<ds:datastoreItem xmlns:ds="http://schemas.openxmlformats.org/officeDocument/2006/customXml" ds:itemID="{E10DD901-7D65-4F34-AE03-B032C214B39E}"/>
</file>

<file path=docProps/app.xml><?xml version="1.0" encoding="utf-8"?>
<Properties xmlns="http://schemas.openxmlformats.org/officeDocument/2006/extended-properties" xmlns:vt="http://schemas.openxmlformats.org/officeDocument/2006/docPropsVTypes">
  <TotalTime>10</TotalTime>
  <Words>1861</Words>
  <Application>Microsoft Office PowerPoint</Application>
  <PresentationFormat>Widescreen</PresentationFormat>
  <Paragraphs>171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Tourism Industry Stakeholders</vt:lpstr>
      <vt:lpstr>Visitor Centres </vt:lpstr>
      <vt:lpstr>OTA: Online Travel Agency </vt:lpstr>
      <vt:lpstr>Wholesaler</vt:lpstr>
      <vt:lpstr>ITO: Inbound  Tour Operator</vt:lpstr>
      <vt:lpstr>PowerPoint Presentation</vt:lpstr>
      <vt:lpstr>Tourism Organisations</vt:lpstr>
      <vt:lpstr>Destination NSW</vt:lpstr>
      <vt:lpstr>PowerPoint Presentation</vt:lpstr>
      <vt:lpstr>PowerPoint Presentation</vt:lpstr>
      <vt:lpstr>NSW Aboriginal Tourism Operators Council  </vt:lpstr>
      <vt:lpstr>Tourism Australia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Gary Gabbitas</dc:creator>
  <cp:lastModifiedBy>Gary Gabbitas</cp:lastModifiedBy>
  <cp:revision>5</cp:revision>
  <dcterms:created xsi:type="dcterms:W3CDTF">2018-04-13T01:59:29Z</dcterms:created>
  <dcterms:modified xsi:type="dcterms:W3CDTF">2018-04-13T02:10:24Z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0x0101003C291747C9996B41BFF90D55BA191901</vt:lpwstr>
  </property>
</Properties>
</file>