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0B25F-B00E-4BA5-AE7C-DD0495F7F49A}" type="datetimeFigureOut">
              <a:rPr lang="en-AU" smtClean="0"/>
              <a:t>13/04/2018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B422E-CA15-4DFC-A837-6E047376EE2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686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Regional differences e.g. Conjola high season people more likely to do own thing</a:t>
            </a:r>
            <a:r>
              <a:rPr lang="en-AU" baseline="0" dirty="0"/>
              <a:t> – Leisure tourists!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baseline="0" dirty="0"/>
              <a:t>Pricing for tour experiences generally stays the same year around, however accommodation prices tend to change with each ‘season’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baseline="0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E32F14-62F4-4226-ABC6-8A14CCE03FD0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7572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Tourism is both an international and seasonal industry,</a:t>
            </a:r>
            <a:r>
              <a:rPr lang="en-AU" baseline="0" dirty="0"/>
              <a:t> and has it’s own ‘year’– different to a usual financial or calendar year . A Tourism ‘year’ runs from April 1</a:t>
            </a:r>
            <a:r>
              <a:rPr lang="en-AU" baseline="30000" dirty="0"/>
              <a:t>st</a:t>
            </a:r>
            <a:r>
              <a:rPr lang="en-AU" baseline="0" dirty="0"/>
              <a:t> – March 31</a:t>
            </a:r>
            <a:r>
              <a:rPr lang="en-AU" baseline="30000" dirty="0"/>
              <a:t>st</a:t>
            </a:r>
            <a:r>
              <a:rPr lang="en-AU" baseline="0" dirty="0"/>
              <a:t>. As we still need to run our businesses in line with an Australian July 1</a:t>
            </a:r>
            <a:r>
              <a:rPr lang="en-AU" baseline="30000" dirty="0"/>
              <a:t>st</a:t>
            </a:r>
            <a:r>
              <a:rPr lang="en-AU" baseline="0" dirty="0"/>
              <a:t> – June 31</a:t>
            </a:r>
            <a:r>
              <a:rPr lang="en-AU" baseline="30000" dirty="0"/>
              <a:t>st</a:t>
            </a:r>
            <a:r>
              <a:rPr lang="en-AU" baseline="0" dirty="0"/>
              <a:t> financial year, this mainly affects pricing. if you’re factoring in a price change, set it to start from April 1</a:t>
            </a:r>
            <a:r>
              <a:rPr lang="en-AU" baseline="30000" dirty="0"/>
              <a:t>st.</a:t>
            </a:r>
            <a:r>
              <a:rPr lang="en-AU" baseline="0" dirty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baseline="0" dirty="0"/>
              <a:t>Agents require rates (prices) 12-18 months in advance so best to factor that into your business planning.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E32F14-62F4-4226-ABC6-8A14CCE03FD0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101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0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3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3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3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1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5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1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3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8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6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46601-F55C-F543-B7C9-4DAC6F7ACDD8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44D07-FBC5-4543-801A-02B0EDCAE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24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chemeClr val="tx2"/>
                </a:solidFill>
              </a:rPr>
              <a:t>Tourism Seasons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267200"/>
          </a:xfrm>
        </p:spPr>
        <p:txBody>
          <a:bodyPr/>
          <a:lstStyle/>
          <a:p>
            <a:pPr>
              <a:buNone/>
            </a:pPr>
            <a:r>
              <a:rPr lang="en-AU" sz="3600" dirty="0"/>
              <a:t>High, low and shoulder seasons </a:t>
            </a:r>
          </a:p>
          <a:p>
            <a:pPr>
              <a:buNone/>
            </a:pPr>
            <a:r>
              <a:rPr lang="en-AU" dirty="0"/>
              <a:t>					</a:t>
            </a:r>
            <a:r>
              <a:rPr lang="en-AU" sz="2800" dirty="0"/>
              <a:t>(Peak, off-peak and shoulder seasons)</a:t>
            </a:r>
          </a:p>
          <a:p>
            <a:pPr>
              <a:buNone/>
            </a:pPr>
            <a:endParaRPr lang="en-AU" dirty="0"/>
          </a:p>
          <a:p>
            <a:pPr>
              <a:spcAft>
                <a:spcPts val="1200"/>
              </a:spcAft>
              <a:buNone/>
            </a:pPr>
            <a:r>
              <a:rPr lang="en-AU" b="1" dirty="0">
                <a:solidFill>
                  <a:schemeClr val="tx2">
                    <a:lumMod val="75000"/>
                  </a:schemeClr>
                </a:solidFill>
              </a:rPr>
              <a:t>High</a:t>
            </a:r>
            <a:r>
              <a:rPr lang="en-AU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AU" dirty="0"/>
              <a:t>Dec 20</a:t>
            </a:r>
            <a:r>
              <a:rPr lang="en-AU" baseline="30000" dirty="0"/>
              <a:t>th</a:t>
            </a:r>
            <a:r>
              <a:rPr lang="en-AU" dirty="0"/>
              <a:t> – Jan 27, Easter, Public Holidays </a:t>
            </a:r>
          </a:p>
          <a:p>
            <a:pPr>
              <a:spcAft>
                <a:spcPts val="1200"/>
              </a:spcAft>
              <a:buNone/>
            </a:pPr>
            <a:r>
              <a:rPr lang="en-AU" b="1" dirty="0">
                <a:solidFill>
                  <a:srgbClr val="C4BD97"/>
                </a:solidFill>
              </a:rPr>
              <a:t>Shoulder: </a:t>
            </a:r>
            <a:r>
              <a:rPr lang="en-AU" dirty="0"/>
              <a:t>Feb  – April, Sept – Dec, School Hols</a:t>
            </a:r>
          </a:p>
          <a:p>
            <a:pPr>
              <a:spcAft>
                <a:spcPts val="1200"/>
              </a:spcAft>
              <a:buNone/>
            </a:pPr>
            <a:r>
              <a:rPr lang="en-AU" b="1" dirty="0">
                <a:solidFill>
                  <a:srgbClr val="C4BD97"/>
                </a:solidFill>
              </a:rPr>
              <a:t>Low: </a:t>
            </a:r>
            <a:r>
              <a:rPr lang="en-AU" dirty="0"/>
              <a:t>May, June, July, Aug</a:t>
            </a:r>
          </a:p>
          <a:p>
            <a:endParaRPr lang="en-AU" dirty="0"/>
          </a:p>
          <a:p>
            <a:pPr>
              <a:buNone/>
            </a:pPr>
            <a:endParaRPr lang="en-AU" dirty="0"/>
          </a:p>
          <a:p>
            <a:endParaRPr lang="en-AU" dirty="0"/>
          </a:p>
        </p:txBody>
      </p:sp>
      <p:sp>
        <p:nvSpPr>
          <p:cNvPr id="5" name="Oval 4"/>
          <p:cNvSpPr/>
          <p:nvPr/>
        </p:nvSpPr>
        <p:spPr>
          <a:xfrm>
            <a:off x="7620000" y="5029200"/>
            <a:ext cx="2286000" cy="1447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prstClr val="white"/>
                </a:solidFill>
                <a:latin typeface="Calibri"/>
              </a:rPr>
              <a:t>“</a:t>
            </a:r>
            <a:r>
              <a:rPr lang="en-AU" i="1" dirty="0">
                <a:solidFill>
                  <a:prstClr val="white"/>
                </a:solidFill>
                <a:latin typeface="Calibri"/>
              </a:rPr>
              <a:t>Seasons” vary slightly from place to place</a:t>
            </a:r>
          </a:p>
        </p:txBody>
      </p:sp>
    </p:spTree>
    <p:extLst>
      <p:ext uri="{BB962C8B-B14F-4D97-AF65-F5344CB8AC3E}">
        <p14:creationId xmlns:p14="http://schemas.microsoft.com/office/powerpoint/2010/main" val="1442695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chemeClr val="tx2"/>
                </a:solidFill>
              </a:rPr>
              <a:t>Tourism “Years”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762000"/>
            <a:ext cx="8229600" cy="4267200"/>
          </a:xfrm>
        </p:spPr>
        <p:txBody>
          <a:bodyPr/>
          <a:lstStyle/>
          <a:p>
            <a:pPr>
              <a:buNone/>
            </a:pPr>
            <a:endParaRPr lang="en-AU" dirty="0"/>
          </a:p>
          <a:p>
            <a:pPr algn="ctr">
              <a:spcAft>
                <a:spcPts val="1200"/>
              </a:spcAft>
              <a:buNone/>
            </a:pPr>
            <a:endParaRPr lang="en-AU" sz="4400" b="1" dirty="0"/>
          </a:p>
          <a:p>
            <a:pPr algn="ctr">
              <a:spcAft>
                <a:spcPts val="1200"/>
              </a:spcAft>
              <a:buNone/>
            </a:pPr>
            <a:r>
              <a:rPr lang="en-AU" sz="4400" b="1" dirty="0"/>
              <a:t>April 1</a:t>
            </a:r>
            <a:r>
              <a:rPr lang="en-AU" sz="4400" b="1" baseline="30000" dirty="0"/>
              <a:t>st</a:t>
            </a:r>
            <a:r>
              <a:rPr lang="en-AU" sz="4400" b="1" dirty="0"/>
              <a:t> – March 31</a:t>
            </a:r>
            <a:r>
              <a:rPr lang="en-AU" sz="4400" b="1" baseline="30000" dirty="0"/>
              <a:t>st</a:t>
            </a:r>
            <a:r>
              <a:rPr lang="en-AU" sz="4400" b="1" dirty="0"/>
              <a:t> </a:t>
            </a:r>
          </a:p>
          <a:p>
            <a:pPr>
              <a:spcAft>
                <a:spcPts val="1200"/>
              </a:spcAft>
              <a:buNone/>
            </a:pPr>
            <a:endParaRPr lang="en-AU" dirty="0"/>
          </a:p>
          <a:p>
            <a:endParaRPr lang="en-AU" dirty="0"/>
          </a:p>
          <a:p>
            <a:pPr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916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291747C9996B41BFF90D55BA191901" ma:contentTypeVersion="13" ma:contentTypeDescription="Create a new document." ma:contentTypeScope="" ma:versionID="84b8a51c6af4d90fe7221247e798bad8">
  <xsd:schema xmlns:xsd="http://www.w3.org/2001/XMLSchema" xmlns:xs="http://www.w3.org/2001/XMLSchema" xmlns:p="http://schemas.microsoft.com/office/2006/metadata/properties" xmlns:ns2="105d461a-305d-4b72-9815-d3cc31b9783b" xmlns:ns3="920ec45e-032d-491c-b9d0-dd88a68b669f" targetNamespace="http://schemas.microsoft.com/office/2006/metadata/properties" ma:root="true" ma:fieldsID="2d184bf19798293aca95531d2adacb22" ns2:_="" ns3:_="">
    <xsd:import namespace="105d461a-305d-4b72-9815-d3cc31b9783b"/>
    <xsd:import namespace="920ec45e-032d-491c-b9d0-dd88a68b6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d461a-305d-4b72-9815-d3cc31b97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368e452-4fa8-46de-abc3-05fbe67972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0ec45e-032d-491c-b9d0-dd88a68b669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a37a7f3-2d5e-4bf2-983b-b231976e9fdb}" ma:internalName="TaxCatchAll" ma:showField="CatchAllData" ma:web="920ec45e-032d-491c-b9d0-dd88a68b66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5d461a-305d-4b72-9815-d3cc31b9783b">
      <Terms xmlns="http://schemas.microsoft.com/office/infopath/2007/PartnerControls"/>
    </lcf76f155ced4ddcb4097134ff3c332f>
    <TaxCatchAll xmlns="920ec45e-032d-491c-b9d0-dd88a68b669f" xsi:nil="true"/>
  </documentManagement>
</p:properties>
</file>

<file path=customXml/itemProps1.xml><?xml version="1.0" encoding="utf-8"?>
<ds:datastoreItem xmlns:ds="http://schemas.openxmlformats.org/officeDocument/2006/customXml" ds:itemID="{696B262A-75BB-46D1-9DD8-3D34FB6D5204}"/>
</file>

<file path=customXml/itemProps2.xml><?xml version="1.0" encoding="utf-8"?>
<ds:datastoreItem xmlns:ds="http://schemas.openxmlformats.org/officeDocument/2006/customXml" ds:itemID="{657496AC-3A95-4934-9767-DBE8112BEA79}"/>
</file>

<file path=customXml/itemProps3.xml><?xml version="1.0" encoding="utf-8"?>
<ds:datastoreItem xmlns:ds="http://schemas.openxmlformats.org/officeDocument/2006/customXml" ds:itemID="{419CA220-0B11-4B92-90B2-D527F75D5C41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170</Words>
  <Application>Microsoft Office PowerPoint</Application>
  <PresentationFormat>Widescreen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Tourism Seasons</vt:lpstr>
      <vt:lpstr>Tourism “Years”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Gary Gabbitas</dc:creator>
  <cp:lastModifiedBy>Gary Gabbitas</cp:lastModifiedBy>
  <cp:revision>6</cp:revision>
  <dcterms:created xsi:type="dcterms:W3CDTF">2018-04-13T01:59:29Z</dcterms:created>
  <dcterms:modified xsi:type="dcterms:W3CDTF">2018-04-13T02:12:33Z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0x0101003C291747C9996B41BFF90D55BA191901</vt:lpwstr>
  </property>
</Properties>
</file>