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84" d="100"/>
          <a:sy n="84" d="100"/>
        </p:scale>
        <p:origin x="1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F34890-21CC-4D47-8632-B1F3238AED44}" type="doc">
      <dgm:prSet loTypeId="urn:microsoft.com/office/officeart/2005/8/layout/default" loCatId="list" qsTypeId="urn:microsoft.com/office/officeart/2005/8/quickstyle/simple4" qsCatId="simple" csTypeId="urn:microsoft.com/office/officeart/2005/8/colors/colorful1#2" csCatId="colorful" phldr="1"/>
      <dgm:spPr/>
      <dgm:t>
        <a:bodyPr/>
        <a:lstStyle/>
        <a:p>
          <a:endParaRPr lang="en-US"/>
        </a:p>
      </dgm:t>
    </dgm:pt>
    <dgm:pt modelId="{29DCDFE7-812B-EE47-AC28-D310049E92DF}">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Cultural Knowledge</a:t>
          </a:r>
        </a:p>
      </dgm:t>
    </dgm:pt>
    <dgm:pt modelId="{AE886EB2-61AF-4749-8CA3-BE71FE6FFBF7}" type="parTrans" cxnId="{D57B3731-390B-154B-AE0E-B4D9F78E0470}">
      <dgm:prSet/>
      <dgm:spPr/>
      <dgm:t>
        <a:bodyPr/>
        <a:lstStyle/>
        <a:p>
          <a:endParaRPr lang="en-US"/>
        </a:p>
      </dgm:t>
    </dgm:pt>
    <dgm:pt modelId="{9C383EA4-7111-CD45-8A36-143234A6BB8B}" type="sibTrans" cxnId="{D57B3731-390B-154B-AE0E-B4D9F78E0470}">
      <dgm:prSet/>
      <dgm:spPr/>
      <dgm:t>
        <a:bodyPr/>
        <a:lstStyle/>
        <a:p>
          <a:endParaRPr lang="en-US"/>
        </a:p>
      </dgm:t>
    </dgm:pt>
    <dgm:pt modelId="{93940317-4F9D-2942-BDA1-AFF0230EDE7C}">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Location</a:t>
          </a:r>
        </a:p>
      </dgm:t>
    </dgm:pt>
    <dgm:pt modelId="{AF9E8428-8394-3945-9C57-1BEBE59A9274}" type="parTrans" cxnId="{E01C99DA-5189-5040-AD79-653F9DEB4FC4}">
      <dgm:prSet/>
      <dgm:spPr/>
      <dgm:t>
        <a:bodyPr/>
        <a:lstStyle/>
        <a:p>
          <a:endParaRPr lang="en-US"/>
        </a:p>
      </dgm:t>
    </dgm:pt>
    <dgm:pt modelId="{8C7765B5-D404-374D-AE65-347455AD73C4}" type="sibTrans" cxnId="{E01C99DA-5189-5040-AD79-653F9DEB4FC4}">
      <dgm:prSet/>
      <dgm:spPr/>
      <dgm:t>
        <a:bodyPr/>
        <a:lstStyle/>
        <a:p>
          <a:endParaRPr lang="en-US"/>
        </a:p>
      </dgm:t>
    </dgm:pt>
    <dgm:pt modelId="{EC49432D-AAA4-9746-9483-BCAE79AF394A}">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a:t>Resources</a:t>
          </a:r>
        </a:p>
      </dgm:t>
    </dgm:pt>
    <dgm:pt modelId="{308F6DE0-BBB5-2B46-9BD8-7B0457354DC0}" type="parTrans" cxnId="{8310F08D-8B45-064D-8C71-45AFD940301B}">
      <dgm:prSet/>
      <dgm:spPr/>
      <dgm:t>
        <a:bodyPr/>
        <a:lstStyle/>
        <a:p>
          <a:endParaRPr lang="en-US"/>
        </a:p>
      </dgm:t>
    </dgm:pt>
    <dgm:pt modelId="{912F028A-D819-4D42-A65E-8EEA94C77D74}" type="sibTrans" cxnId="{8310F08D-8B45-064D-8C71-45AFD940301B}">
      <dgm:prSet/>
      <dgm:spPr/>
      <dgm:t>
        <a:bodyPr/>
        <a:lstStyle/>
        <a:p>
          <a:endParaRPr lang="en-US"/>
        </a:p>
      </dgm:t>
    </dgm:pt>
    <dgm:pt modelId="{6D674F16-66FD-8F43-897B-B7955BAA9BFF}">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Visitors</a:t>
          </a:r>
        </a:p>
      </dgm:t>
    </dgm:pt>
    <dgm:pt modelId="{48089B97-019B-9D4A-A179-3B6A126F378C}" type="parTrans" cxnId="{F8F9B618-3A9C-4C4E-B871-6DF8A3CA42AD}">
      <dgm:prSet/>
      <dgm:spPr/>
      <dgm:t>
        <a:bodyPr/>
        <a:lstStyle/>
        <a:p>
          <a:endParaRPr lang="en-US"/>
        </a:p>
      </dgm:t>
    </dgm:pt>
    <dgm:pt modelId="{82588F4C-EEA7-8F4A-8F2E-347A430F96B5}" type="sibTrans" cxnId="{F8F9B618-3A9C-4C4E-B871-6DF8A3CA42AD}">
      <dgm:prSet/>
      <dgm:spPr/>
      <dgm:t>
        <a:bodyPr/>
        <a:lstStyle/>
        <a:p>
          <a:endParaRPr lang="en-US"/>
        </a:p>
      </dgm:t>
    </dgm:pt>
    <dgm:pt modelId="{D8EF7F88-DA50-0C49-908E-FB92CF7A7793}" type="pres">
      <dgm:prSet presAssocID="{6CF34890-21CC-4D47-8632-B1F3238AED44}" presName="diagram" presStyleCnt="0">
        <dgm:presLayoutVars>
          <dgm:dir/>
          <dgm:resizeHandles val="exact"/>
        </dgm:presLayoutVars>
      </dgm:prSet>
      <dgm:spPr/>
    </dgm:pt>
    <dgm:pt modelId="{05339DD7-64F7-1944-A187-AAA6269CFE18}" type="pres">
      <dgm:prSet presAssocID="{29DCDFE7-812B-EE47-AC28-D310049E92DF}" presName="node" presStyleLbl="node1" presStyleIdx="0" presStyleCnt="4">
        <dgm:presLayoutVars>
          <dgm:bulletEnabled val="1"/>
        </dgm:presLayoutVars>
      </dgm:prSet>
      <dgm:spPr/>
    </dgm:pt>
    <dgm:pt modelId="{67B09DCA-69BB-974E-85F8-AC3B4D0890A8}" type="pres">
      <dgm:prSet presAssocID="{9C383EA4-7111-CD45-8A36-143234A6BB8B}" presName="sibTrans" presStyleCnt="0"/>
      <dgm:spPr/>
    </dgm:pt>
    <dgm:pt modelId="{FA4FF021-E227-7245-AB23-D8979B57D628}" type="pres">
      <dgm:prSet presAssocID="{93940317-4F9D-2942-BDA1-AFF0230EDE7C}" presName="node" presStyleLbl="node1" presStyleIdx="1" presStyleCnt="4">
        <dgm:presLayoutVars>
          <dgm:bulletEnabled val="1"/>
        </dgm:presLayoutVars>
      </dgm:prSet>
      <dgm:spPr/>
    </dgm:pt>
    <dgm:pt modelId="{56F7883B-5A46-5841-9596-6C82AAA2BC1C}" type="pres">
      <dgm:prSet presAssocID="{8C7765B5-D404-374D-AE65-347455AD73C4}" presName="sibTrans" presStyleCnt="0"/>
      <dgm:spPr/>
    </dgm:pt>
    <dgm:pt modelId="{0306B33B-8C89-B540-80D3-DED2D3F5F575}" type="pres">
      <dgm:prSet presAssocID="{EC49432D-AAA4-9746-9483-BCAE79AF394A}" presName="node" presStyleLbl="node1" presStyleIdx="2" presStyleCnt="4">
        <dgm:presLayoutVars>
          <dgm:bulletEnabled val="1"/>
        </dgm:presLayoutVars>
      </dgm:prSet>
      <dgm:spPr/>
    </dgm:pt>
    <dgm:pt modelId="{3205939F-A8CD-D248-A401-0642EC7B2875}" type="pres">
      <dgm:prSet presAssocID="{912F028A-D819-4D42-A65E-8EEA94C77D74}" presName="sibTrans" presStyleCnt="0"/>
      <dgm:spPr/>
    </dgm:pt>
    <dgm:pt modelId="{4594DE1E-E505-0548-9FB7-C5BEB5C5A3C9}" type="pres">
      <dgm:prSet presAssocID="{6D674F16-66FD-8F43-897B-B7955BAA9BFF}" presName="node" presStyleLbl="node1" presStyleIdx="3" presStyleCnt="4">
        <dgm:presLayoutVars>
          <dgm:bulletEnabled val="1"/>
        </dgm:presLayoutVars>
      </dgm:prSet>
      <dgm:spPr/>
    </dgm:pt>
  </dgm:ptLst>
  <dgm:cxnLst>
    <dgm:cxn modelId="{CD156CB3-2342-6D41-A39C-29E5308BC4E6}" type="presOf" srcId="{EC49432D-AAA4-9746-9483-BCAE79AF394A}" destId="{0306B33B-8C89-B540-80D3-DED2D3F5F575}" srcOrd="0" destOrd="0" presId="urn:microsoft.com/office/officeart/2005/8/layout/default"/>
    <dgm:cxn modelId="{F8F9B618-3A9C-4C4E-B871-6DF8A3CA42AD}" srcId="{6CF34890-21CC-4D47-8632-B1F3238AED44}" destId="{6D674F16-66FD-8F43-897B-B7955BAA9BFF}" srcOrd="3" destOrd="0" parTransId="{48089B97-019B-9D4A-A179-3B6A126F378C}" sibTransId="{82588F4C-EEA7-8F4A-8F2E-347A430F96B5}"/>
    <dgm:cxn modelId="{D57B3731-390B-154B-AE0E-B4D9F78E0470}" srcId="{6CF34890-21CC-4D47-8632-B1F3238AED44}" destId="{29DCDFE7-812B-EE47-AC28-D310049E92DF}" srcOrd="0" destOrd="0" parTransId="{AE886EB2-61AF-4749-8CA3-BE71FE6FFBF7}" sibTransId="{9C383EA4-7111-CD45-8A36-143234A6BB8B}"/>
    <dgm:cxn modelId="{9E1B1220-7C43-F745-BCC1-7E58C7958BDD}" type="presOf" srcId="{6D674F16-66FD-8F43-897B-B7955BAA9BFF}" destId="{4594DE1E-E505-0548-9FB7-C5BEB5C5A3C9}" srcOrd="0" destOrd="0" presId="urn:microsoft.com/office/officeart/2005/8/layout/default"/>
    <dgm:cxn modelId="{E6C8F224-9521-DA47-8FFC-EDB6558044E9}" type="presOf" srcId="{6CF34890-21CC-4D47-8632-B1F3238AED44}" destId="{D8EF7F88-DA50-0C49-908E-FB92CF7A7793}" srcOrd="0" destOrd="0" presId="urn:microsoft.com/office/officeart/2005/8/layout/default"/>
    <dgm:cxn modelId="{8310F08D-8B45-064D-8C71-45AFD940301B}" srcId="{6CF34890-21CC-4D47-8632-B1F3238AED44}" destId="{EC49432D-AAA4-9746-9483-BCAE79AF394A}" srcOrd="2" destOrd="0" parTransId="{308F6DE0-BBB5-2B46-9BD8-7B0457354DC0}" sibTransId="{912F028A-D819-4D42-A65E-8EEA94C77D74}"/>
    <dgm:cxn modelId="{44FB285E-B371-7749-A371-A846E23EE740}" type="presOf" srcId="{93940317-4F9D-2942-BDA1-AFF0230EDE7C}" destId="{FA4FF021-E227-7245-AB23-D8979B57D628}" srcOrd="0" destOrd="0" presId="urn:microsoft.com/office/officeart/2005/8/layout/default"/>
    <dgm:cxn modelId="{E01C99DA-5189-5040-AD79-653F9DEB4FC4}" srcId="{6CF34890-21CC-4D47-8632-B1F3238AED44}" destId="{93940317-4F9D-2942-BDA1-AFF0230EDE7C}" srcOrd="1" destOrd="0" parTransId="{AF9E8428-8394-3945-9C57-1BEBE59A9274}" sibTransId="{8C7765B5-D404-374D-AE65-347455AD73C4}"/>
    <dgm:cxn modelId="{33CFC1BD-EB09-D54E-AB34-4C369E5872A2}" type="presOf" srcId="{29DCDFE7-812B-EE47-AC28-D310049E92DF}" destId="{05339DD7-64F7-1944-A187-AAA6269CFE18}" srcOrd="0" destOrd="0" presId="urn:microsoft.com/office/officeart/2005/8/layout/default"/>
    <dgm:cxn modelId="{8BC36EAC-271F-8A49-9E0E-46C89AA8BDD6}" type="presParOf" srcId="{D8EF7F88-DA50-0C49-908E-FB92CF7A7793}" destId="{05339DD7-64F7-1944-A187-AAA6269CFE18}" srcOrd="0" destOrd="0" presId="urn:microsoft.com/office/officeart/2005/8/layout/default"/>
    <dgm:cxn modelId="{464F562A-32ED-2546-A3FB-6263B818547A}" type="presParOf" srcId="{D8EF7F88-DA50-0C49-908E-FB92CF7A7793}" destId="{67B09DCA-69BB-974E-85F8-AC3B4D0890A8}" srcOrd="1" destOrd="0" presId="urn:microsoft.com/office/officeart/2005/8/layout/default"/>
    <dgm:cxn modelId="{CE4D072E-9312-5D4B-BEC8-DD372F282C5C}" type="presParOf" srcId="{D8EF7F88-DA50-0C49-908E-FB92CF7A7793}" destId="{FA4FF021-E227-7245-AB23-D8979B57D628}" srcOrd="2" destOrd="0" presId="urn:microsoft.com/office/officeart/2005/8/layout/default"/>
    <dgm:cxn modelId="{12EC7D03-C6B6-3C45-B132-B9F0D179FD1D}" type="presParOf" srcId="{D8EF7F88-DA50-0C49-908E-FB92CF7A7793}" destId="{56F7883B-5A46-5841-9596-6C82AAA2BC1C}" srcOrd="3" destOrd="0" presId="urn:microsoft.com/office/officeart/2005/8/layout/default"/>
    <dgm:cxn modelId="{31D82A5B-1137-F941-A07F-7AA0ACD33B92}" type="presParOf" srcId="{D8EF7F88-DA50-0C49-908E-FB92CF7A7793}" destId="{0306B33B-8C89-B540-80D3-DED2D3F5F575}" srcOrd="4" destOrd="0" presId="urn:microsoft.com/office/officeart/2005/8/layout/default"/>
    <dgm:cxn modelId="{12D3C081-80EF-7E46-B507-1E852937954A}" type="presParOf" srcId="{D8EF7F88-DA50-0C49-908E-FB92CF7A7793}" destId="{3205939F-A8CD-D248-A401-0642EC7B2875}" srcOrd="5" destOrd="0" presId="urn:microsoft.com/office/officeart/2005/8/layout/default"/>
    <dgm:cxn modelId="{8B3613E6-6AF0-5C42-8842-4B40BB49F8E6}" type="presParOf" srcId="{D8EF7F88-DA50-0C49-908E-FB92CF7A7793}" destId="{4594DE1E-E505-0548-9FB7-C5BEB5C5A3C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39DD7-64F7-1944-A187-AAA6269CFE18}">
      <dsp:nvSpPr>
        <dsp:cNvPr id="0" name=""/>
        <dsp:cNvSpPr/>
      </dsp:nvSpPr>
      <dsp:spPr>
        <a:xfrm>
          <a:off x="607125" y="849"/>
          <a:ext cx="3304356" cy="1982613"/>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Cultural Knowledge</a:t>
          </a:r>
        </a:p>
      </dsp:txBody>
      <dsp:txXfrm>
        <a:off x="607125" y="849"/>
        <a:ext cx="3304356" cy="1982613"/>
      </dsp:txXfrm>
    </dsp:sp>
    <dsp:sp modelId="{FA4FF021-E227-7245-AB23-D8979B57D628}">
      <dsp:nvSpPr>
        <dsp:cNvPr id="0" name=""/>
        <dsp:cNvSpPr/>
      </dsp:nvSpPr>
      <dsp:spPr>
        <a:xfrm>
          <a:off x="4241917" y="849"/>
          <a:ext cx="3304356" cy="1982613"/>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Location</a:t>
          </a:r>
        </a:p>
      </dsp:txBody>
      <dsp:txXfrm>
        <a:off x="4241917" y="849"/>
        <a:ext cx="3304356" cy="1982613"/>
      </dsp:txXfrm>
    </dsp:sp>
    <dsp:sp modelId="{0306B33B-8C89-B540-80D3-DED2D3F5F575}">
      <dsp:nvSpPr>
        <dsp:cNvPr id="0" name=""/>
        <dsp:cNvSpPr/>
      </dsp:nvSpPr>
      <dsp:spPr>
        <a:xfrm>
          <a:off x="607125" y="2313899"/>
          <a:ext cx="3304356" cy="1982613"/>
        </a:xfrm>
        <a:prstGeom prst="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Resources</a:t>
          </a:r>
        </a:p>
      </dsp:txBody>
      <dsp:txXfrm>
        <a:off x="607125" y="2313899"/>
        <a:ext cx="3304356" cy="1982613"/>
      </dsp:txXfrm>
    </dsp:sp>
    <dsp:sp modelId="{4594DE1E-E505-0548-9FB7-C5BEB5C5A3C9}">
      <dsp:nvSpPr>
        <dsp:cNvPr id="0" name=""/>
        <dsp:cNvSpPr/>
      </dsp:nvSpPr>
      <dsp:spPr>
        <a:xfrm>
          <a:off x="4241917" y="2313899"/>
          <a:ext cx="3304356" cy="1982613"/>
        </a:xfrm>
        <a:prstGeom prst="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Visitors</a:t>
          </a:r>
        </a:p>
      </dsp:txBody>
      <dsp:txXfrm>
        <a:off x="4241917" y="2313899"/>
        <a:ext cx="3304356" cy="19826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0B25F-B00E-4BA5-AE7C-DD0495F7F49A}" type="datetimeFigureOut">
              <a:rPr lang="en-AU" smtClean="0"/>
              <a:t>13/04/2018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B422E-CA15-4DFC-A837-6E047376EE20}" type="slidenum">
              <a:rPr lang="en-AU" smtClean="0"/>
              <a:t>‹#›</a:t>
            </a:fld>
            <a:endParaRPr lang="en-AU"/>
          </a:p>
        </p:txBody>
      </p:sp>
    </p:spTree>
    <p:extLst>
      <p:ext uri="{BB962C8B-B14F-4D97-AF65-F5344CB8AC3E}">
        <p14:creationId xmlns:p14="http://schemas.microsoft.com/office/powerpoint/2010/main" val="134686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Using Unkya </a:t>
            </a:r>
            <a:r>
              <a:rPr lang="en-US" sz="1200" baseline="0" dirty="0" err="1"/>
              <a:t>Lalc</a:t>
            </a:r>
            <a:r>
              <a:rPr lang="en-US" sz="1200" baseline="0" dirty="0"/>
              <a:t> as an example…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Reasons for Unkya LALC to invest in Cultural Eco-tours - Joint management of </a:t>
            </a:r>
            <a:r>
              <a:rPr lang="en-US" sz="1200" baseline="0" dirty="0" err="1"/>
              <a:t>Gaagal</a:t>
            </a:r>
            <a:r>
              <a:rPr lang="en-US" sz="1200" baseline="0" dirty="0"/>
              <a:t> </a:t>
            </a:r>
            <a:r>
              <a:rPr lang="en-US" sz="1200" baseline="0" dirty="0" err="1"/>
              <a:t>Wannggann</a:t>
            </a:r>
            <a:r>
              <a:rPr lang="en-US" sz="1200" baseline="0" dirty="0"/>
              <a:t> National Park; Scotts Head a popular destination; known stories to shares -fish traps, </a:t>
            </a:r>
            <a:r>
              <a:rPr lang="en-US" sz="1200" baseline="0" dirty="0" err="1"/>
              <a:t>middens</a:t>
            </a:r>
            <a:r>
              <a:rPr lang="en-US" sz="1200" baseline="0" dirty="0"/>
              <a:t>, flora, fauna and landscapes to interpret; environmental education need identified.</a:t>
            </a:r>
          </a:p>
          <a:p>
            <a:pPr lvl="1">
              <a:spcAft>
                <a:spcPts val="1800"/>
              </a:spcAft>
              <a:buClrTx/>
            </a:pPr>
            <a:endParaRPr lang="en-AU" sz="1200" kern="1200" baseline="0" dirty="0">
              <a:solidFill>
                <a:schemeClr val="tx1"/>
              </a:solidFill>
              <a:latin typeface="+mn-lt"/>
              <a:ea typeface="+mn-ea"/>
              <a:cs typeface="+mn-cs"/>
            </a:endParaRPr>
          </a:p>
          <a:p>
            <a:pPr lvl="1">
              <a:spcAft>
                <a:spcPts val="1800"/>
              </a:spcAft>
              <a:buClrTx/>
            </a:pPr>
            <a:r>
              <a:rPr lang="en-AU" sz="1200" kern="1200" baseline="0" dirty="0">
                <a:solidFill>
                  <a:schemeClr val="tx1"/>
                </a:solidFill>
                <a:latin typeface="+mn-lt"/>
                <a:ea typeface="+mn-ea"/>
                <a:cs typeface="+mn-cs"/>
              </a:rPr>
              <a:t>Photo: </a:t>
            </a:r>
            <a:r>
              <a:rPr lang="en-AU" sz="1200" kern="1200" baseline="0" dirty="0" err="1">
                <a:solidFill>
                  <a:schemeClr val="tx1"/>
                </a:solidFill>
                <a:latin typeface="+mn-lt"/>
                <a:ea typeface="+mn-ea"/>
                <a:cs typeface="+mn-cs"/>
              </a:rPr>
              <a:t>Unkya</a:t>
            </a:r>
            <a:r>
              <a:rPr lang="en-AU" sz="1200" kern="1200" baseline="0" dirty="0">
                <a:solidFill>
                  <a:schemeClr val="tx1"/>
                </a:solidFill>
                <a:latin typeface="+mn-lt"/>
                <a:ea typeface="+mn-ea"/>
                <a:cs typeface="+mn-cs"/>
              </a:rPr>
              <a:t> LALC Cultural -Tours Guide Dominic</a:t>
            </a:r>
          </a:p>
          <a:p>
            <a:pPr lvl="1">
              <a:spcAft>
                <a:spcPts val="1800"/>
              </a:spcAft>
              <a:buClrTx/>
            </a:pPr>
            <a:r>
              <a:rPr lang="en-AU" sz="1200" kern="1200" baseline="0" dirty="0">
                <a:solidFill>
                  <a:schemeClr val="tx1"/>
                </a:solidFill>
                <a:latin typeface="+mn-lt"/>
                <a:ea typeface="+mn-ea"/>
                <a:cs typeface="+mn-cs"/>
              </a:rPr>
              <a:t>Photo credit: Kotahi Tourism</a:t>
            </a:r>
            <a:endParaRPr lang="en-AU"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07EC-9534-6D46-B71D-6B01F08145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049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1">
              <a:spcAft>
                <a:spcPts val="1800"/>
              </a:spcAft>
              <a:buClrTx/>
            </a:pPr>
            <a:r>
              <a:rPr lang="en-AU" sz="1200" dirty="0"/>
              <a:t>The</a:t>
            </a:r>
            <a:r>
              <a:rPr lang="en-AU" sz="1200" baseline="0" dirty="0"/>
              <a:t> </a:t>
            </a:r>
            <a:r>
              <a:rPr lang="en-AU" sz="1200" dirty="0"/>
              <a:t>Legal side of things  - What insurance, licenses and registration do you need?  </a:t>
            </a:r>
          </a:p>
          <a:p>
            <a:pPr lvl="1">
              <a:spcAft>
                <a:spcPts val="1800"/>
              </a:spcAft>
              <a:buClrTx/>
            </a:pPr>
            <a:r>
              <a:rPr lang="en-AU" sz="1200" dirty="0"/>
              <a:t>PLI (Public and Product liability insurance) – this is an essential.</a:t>
            </a:r>
            <a:r>
              <a:rPr lang="en-AU" sz="1200" baseline="0" dirty="0"/>
              <a:t> Not only does it provide peace of mind, but also many agents request to see a Certificate of Currency (</a:t>
            </a:r>
            <a:r>
              <a:rPr lang="en-AU" sz="1200" baseline="0" dirty="0" err="1"/>
              <a:t>CoC</a:t>
            </a:r>
            <a:r>
              <a:rPr lang="en-AU" sz="1200" baseline="0" dirty="0"/>
              <a:t>) before selling your product; and some organisations will request a copy at time of booking.</a:t>
            </a:r>
          </a:p>
          <a:p>
            <a:pPr lvl="1">
              <a:spcAft>
                <a:spcPts val="1800"/>
              </a:spcAft>
              <a:buClrTx/>
            </a:pPr>
            <a:endParaRPr lang="en-AU" sz="1200" baseline="0" dirty="0"/>
          </a:p>
          <a:p>
            <a:pPr lvl="1">
              <a:spcAft>
                <a:spcPts val="1800"/>
              </a:spcAft>
              <a:buClrTx/>
            </a:pPr>
            <a:r>
              <a:rPr lang="en-AU" sz="1200" baseline="0" dirty="0"/>
              <a:t>If you’re operating in a National Park (even if it’s jointly managed), you’ll need an eco-pass. Essentially this is a NPWS ‘approval’ of your business capability to run a sustainable, safe tourism product. You’ll need to provide insurances, marketing, interpretation and risk management plans etc. There’s a link to the process in your tourism resource kit; as well as the contact details of the NSW National Parks &amp; Wildlife Cultural Tourism Coordinator (Shannon </a:t>
            </a:r>
            <a:r>
              <a:rPr lang="en-AU" sz="1200" baseline="0" dirty="0" err="1"/>
              <a:t>Mallison</a:t>
            </a:r>
            <a:r>
              <a:rPr lang="en-AU" sz="1200" baseline="0" dirty="0"/>
              <a:t>) who can provide support.</a:t>
            </a:r>
          </a:p>
          <a:p>
            <a:pPr lvl="1">
              <a:spcAft>
                <a:spcPts val="1800"/>
              </a:spcAft>
              <a:buClrTx/>
            </a:pPr>
            <a:endParaRPr lang="en-AU" sz="1200" baseline="0" dirty="0"/>
          </a:p>
          <a:p>
            <a:pPr lvl="1">
              <a:spcAft>
                <a:spcPts val="1800"/>
              </a:spcAft>
              <a:buClrTx/>
            </a:pPr>
            <a:r>
              <a:rPr lang="en-AU" sz="1200" baseline="0" dirty="0"/>
              <a:t>Business Registration - you’ll need to register your business;  and if you’re thinking of applying for IBA funding, you’ll need to make sure your Cultural Tourism enterprise is registered separately from Land Council business.  The </a:t>
            </a:r>
            <a:r>
              <a:rPr lang="en-US" sz="1200" kern="1200" baseline="0" dirty="0">
                <a:solidFill>
                  <a:schemeClr val="tx1"/>
                </a:solidFill>
                <a:latin typeface="+mn-lt"/>
                <a:ea typeface="+mn-ea"/>
                <a:cs typeface="+mn-cs"/>
              </a:rPr>
              <a:t>Business Development Resource links </a:t>
            </a:r>
            <a:r>
              <a:rPr lang="en-AU" sz="1200" baseline="0" dirty="0"/>
              <a:t>on Page 4 of your Resource Kit provide more information about business registration (as well as the contact details of the Brian Findlay, in IBA who is the contact for Cultural Tourism Operators – just in case you’re looking for funding).</a:t>
            </a:r>
          </a:p>
          <a:p>
            <a:pPr lvl="1">
              <a:spcAft>
                <a:spcPts val="1800"/>
              </a:spcAft>
              <a:buClrTx/>
            </a:pPr>
            <a:endParaRPr lang="en-AU" sz="1200" baseline="0" dirty="0"/>
          </a:p>
          <a:p>
            <a:pPr lvl="1">
              <a:spcAft>
                <a:spcPts val="1800"/>
              </a:spcAft>
              <a:buClrTx/>
            </a:pPr>
            <a:r>
              <a:rPr lang="en-AU" sz="1200" baseline="0" dirty="0"/>
              <a:t>All staff working with children need a WWCC number – you can ask new staff to provide one  (or budget for staff registration once they are employed). Some schools and Vacation care Centres require the numbers prior to booking as part of their risk management processes. </a:t>
            </a:r>
          </a:p>
          <a:p>
            <a:pPr lvl="1">
              <a:spcAft>
                <a:spcPts val="1800"/>
              </a:spcAft>
              <a:buClrTx/>
            </a:pPr>
            <a:endParaRPr lang="en-AU" sz="1200" baseline="0" dirty="0"/>
          </a:p>
          <a:p>
            <a:pPr lvl="1">
              <a:spcAft>
                <a:spcPts val="1800"/>
              </a:spcAft>
              <a:buClrTx/>
            </a:pPr>
            <a:endParaRPr lang="en-AU" sz="1200" dirty="0"/>
          </a:p>
          <a:p>
            <a:pPr lvl="1">
              <a:spcAft>
                <a:spcPts val="1800"/>
              </a:spcAft>
              <a:buClrTx/>
            </a:pPr>
            <a:endParaRPr lang="en-AU" sz="1200" dirty="0"/>
          </a:p>
          <a:p>
            <a:pPr lvl="1">
              <a:spcAft>
                <a:spcPts val="1800"/>
              </a:spcAft>
              <a:buClrTx/>
            </a:pPr>
            <a:endParaRPr lang="en-AU" sz="1200" dirty="0"/>
          </a:p>
          <a:p>
            <a:pPr lvl="1">
              <a:spcAft>
                <a:spcPts val="1800"/>
              </a:spcAft>
              <a:buClrTx/>
            </a:pPr>
            <a:endParaRPr lang="en-AU" sz="1200" kern="1200" baseline="0" dirty="0">
              <a:solidFill>
                <a:schemeClr val="tx1"/>
              </a:solidFill>
              <a:latin typeface="+mn-lt"/>
              <a:ea typeface="+mn-ea"/>
              <a:cs typeface="+mn-cs"/>
            </a:endParaRPr>
          </a:p>
          <a:p>
            <a:pPr lvl="1">
              <a:spcAft>
                <a:spcPts val="1800"/>
              </a:spcAft>
              <a:buClrTx/>
            </a:pPr>
            <a:endParaRPr lang="en-AU"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2F14-62F4-4226-ABC6-8A14CCE03FD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934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lvl="1">
              <a:spcAft>
                <a:spcPts val="1800"/>
              </a:spcAft>
              <a:buClrTx/>
            </a:pPr>
            <a:endParaRPr lang="en-AU" sz="1200" baseline="0" dirty="0"/>
          </a:p>
          <a:p>
            <a:pPr marL="685800" lvl="1" indent="-228600">
              <a:spcAft>
                <a:spcPts val="1800"/>
              </a:spcAft>
              <a:buClrTx/>
              <a:buNone/>
            </a:pPr>
            <a:r>
              <a:rPr lang="en-US" sz="1200" b="1" kern="1200" baseline="0" dirty="0">
                <a:solidFill>
                  <a:schemeClr val="tx1"/>
                </a:solidFill>
                <a:latin typeface="+mn-lt"/>
                <a:ea typeface="+mn-ea"/>
                <a:cs typeface="+mn-cs"/>
              </a:rPr>
              <a:t>There’s also optional accreditation for tourism businesses</a:t>
            </a:r>
          </a:p>
          <a:p>
            <a:pPr marL="685800" lvl="1" indent="-228600">
              <a:spcAft>
                <a:spcPts val="1800"/>
              </a:spcAft>
              <a:buClrTx/>
              <a:buAutoNum type="arabicPeriod"/>
            </a:pPr>
            <a:endParaRPr lang="en-US" sz="1200" b="1" kern="1200" baseline="0" dirty="0">
              <a:solidFill>
                <a:schemeClr val="tx1"/>
              </a:solidFill>
              <a:latin typeface="+mn-lt"/>
              <a:ea typeface="+mn-ea"/>
              <a:cs typeface="+mn-cs"/>
            </a:endParaRPr>
          </a:p>
          <a:p>
            <a:pPr marL="685800" lvl="1" indent="-228600">
              <a:spcAft>
                <a:spcPts val="1800"/>
              </a:spcAft>
              <a:buClrTx/>
              <a:buAutoNum type="arabicPeriod"/>
            </a:pPr>
            <a:r>
              <a:rPr lang="en-US" sz="1200" b="1" kern="1200" baseline="0" dirty="0">
                <a:solidFill>
                  <a:schemeClr val="tx1"/>
                </a:solidFill>
                <a:latin typeface="+mn-lt"/>
                <a:ea typeface="+mn-ea"/>
                <a:cs typeface="+mn-cs"/>
              </a:rPr>
              <a:t>Australian Tourism Accreditation Program </a:t>
            </a:r>
            <a:r>
              <a:rPr lang="en-US" sz="1200" b="0" kern="1200" baseline="0" dirty="0">
                <a:solidFill>
                  <a:schemeClr val="tx1"/>
                </a:solidFill>
                <a:latin typeface="+mn-lt"/>
                <a:ea typeface="+mn-ea"/>
                <a:cs typeface="+mn-cs"/>
              </a:rPr>
              <a:t>- national program (each state has a contact person). </a:t>
            </a:r>
          </a:p>
          <a:p>
            <a:pPr marL="685800" lvl="1" indent="-228600">
              <a:spcAft>
                <a:spcPts val="1800"/>
              </a:spcAft>
              <a:buClrTx/>
              <a:buNone/>
            </a:pPr>
            <a:r>
              <a:rPr lang="en-US" sz="1200" b="0" kern="1200" baseline="0" dirty="0">
                <a:solidFill>
                  <a:schemeClr val="tx1"/>
                </a:solidFill>
                <a:latin typeface="+mn-lt"/>
                <a:ea typeface="+mn-ea"/>
                <a:cs typeface="+mn-cs"/>
              </a:rPr>
              <a:t>Process: register, pay an annual fee (prices start at $289 for 1-3 full time staff), &amp; submit documents (business plans, marketing strategies, risk management plans etc) that are assessed. It can all be done on-line. Essentially they are assessing business </a:t>
            </a:r>
            <a:r>
              <a:rPr lang="en-AU" sz="1200" b="0" kern="1200" dirty="0">
                <a:solidFill>
                  <a:schemeClr val="tx1"/>
                </a:solidFill>
                <a:latin typeface="+mn-lt"/>
                <a:ea typeface="+mn-ea"/>
                <a:cs typeface="+mn-cs"/>
              </a:rPr>
              <a:t>Quality,</a:t>
            </a:r>
            <a:r>
              <a:rPr lang="en-AU" sz="1200" b="0" kern="1200" baseline="0" dirty="0">
                <a:solidFill>
                  <a:schemeClr val="tx1"/>
                </a:solidFill>
                <a:latin typeface="+mn-lt"/>
                <a:ea typeface="+mn-ea"/>
                <a:cs typeface="+mn-cs"/>
              </a:rPr>
              <a:t> </a:t>
            </a:r>
            <a:r>
              <a:rPr lang="en-AU" sz="1200" b="0" kern="1200" dirty="0">
                <a:solidFill>
                  <a:schemeClr val="tx1"/>
                </a:solidFill>
                <a:latin typeface="+mn-lt"/>
                <a:ea typeface="+mn-ea"/>
                <a:cs typeface="+mn-cs"/>
              </a:rPr>
              <a:t>Reliability,</a:t>
            </a:r>
            <a:r>
              <a:rPr lang="en-AU" sz="1200" b="0" kern="1200" baseline="0" dirty="0">
                <a:solidFill>
                  <a:schemeClr val="tx1"/>
                </a:solidFill>
                <a:latin typeface="+mn-lt"/>
                <a:ea typeface="+mn-ea"/>
                <a:cs typeface="+mn-cs"/>
              </a:rPr>
              <a:t> </a:t>
            </a:r>
            <a:r>
              <a:rPr lang="en-AU" sz="1200" b="0" kern="1200" dirty="0">
                <a:solidFill>
                  <a:schemeClr val="tx1"/>
                </a:solidFill>
                <a:latin typeface="+mn-lt"/>
                <a:ea typeface="+mn-ea"/>
                <a:cs typeface="+mn-cs"/>
              </a:rPr>
              <a:t>Professionalism,</a:t>
            </a:r>
            <a:r>
              <a:rPr lang="en-AU" sz="1200" b="0" kern="1200" baseline="0" dirty="0">
                <a:solidFill>
                  <a:schemeClr val="tx1"/>
                </a:solidFill>
                <a:latin typeface="+mn-lt"/>
                <a:ea typeface="+mn-ea"/>
                <a:cs typeface="+mn-cs"/>
              </a:rPr>
              <a:t> </a:t>
            </a:r>
            <a:r>
              <a:rPr lang="en-AU" sz="1200" b="0" kern="1200" dirty="0">
                <a:solidFill>
                  <a:schemeClr val="tx1"/>
                </a:solidFill>
                <a:latin typeface="+mn-lt"/>
                <a:ea typeface="+mn-ea"/>
                <a:cs typeface="+mn-cs"/>
              </a:rPr>
              <a:t>Accuracy in Advertising,</a:t>
            </a:r>
            <a:r>
              <a:rPr lang="en-AU" sz="1200" b="0" kern="1200" baseline="0" dirty="0">
                <a:solidFill>
                  <a:schemeClr val="tx1"/>
                </a:solidFill>
                <a:latin typeface="+mn-lt"/>
                <a:ea typeface="+mn-ea"/>
                <a:cs typeface="+mn-cs"/>
              </a:rPr>
              <a:t> </a:t>
            </a:r>
            <a:r>
              <a:rPr lang="en-AU" sz="1200" b="0" kern="1200" dirty="0">
                <a:solidFill>
                  <a:schemeClr val="tx1"/>
                </a:solidFill>
                <a:latin typeface="+mn-lt"/>
                <a:ea typeface="+mn-ea"/>
                <a:cs typeface="+mn-cs"/>
              </a:rPr>
              <a:t>Environmental Practices</a:t>
            </a:r>
            <a:r>
              <a:rPr lang="en-AU" sz="1200" b="0" kern="1200" baseline="0" dirty="0">
                <a:solidFill>
                  <a:schemeClr val="tx1"/>
                </a:solidFill>
                <a:latin typeface="+mn-lt"/>
                <a:ea typeface="+mn-ea"/>
                <a:cs typeface="+mn-cs"/>
              </a:rPr>
              <a:t> and A</a:t>
            </a:r>
            <a:r>
              <a:rPr lang="en-AU" sz="1200" b="0" kern="1200" dirty="0">
                <a:solidFill>
                  <a:schemeClr val="tx1"/>
                </a:solidFill>
                <a:latin typeface="+mn-lt"/>
                <a:ea typeface="+mn-ea"/>
                <a:cs typeface="+mn-cs"/>
              </a:rPr>
              <a:t>dherence to a Code of Ethics.</a:t>
            </a:r>
          </a:p>
          <a:p>
            <a:pPr marL="685800" lvl="1" indent="-228600">
              <a:spcAft>
                <a:spcPts val="1800"/>
              </a:spcAft>
              <a:buClrTx/>
              <a:buNone/>
            </a:pPr>
            <a:endParaRPr lang="en-AU" sz="1200" b="0" kern="1200" dirty="0">
              <a:solidFill>
                <a:schemeClr val="tx1"/>
              </a:solidFill>
              <a:latin typeface="+mn-lt"/>
              <a:ea typeface="+mn-ea"/>
              <a:cs typeface="+mn-cs"/>
            </a:endParaRPr>
          </a:p>
          <a:p>
            <a:pPr marL="685800" lvl="1" indent="-228600">
              <a:spcAft>
                <a:spcPts val="1800"/>
              </a:spcAft>
              <a:buClrTx/>
              <a:buNone/>
            </a:pPr>
            <a:r>
              <a:rPr lang="en-AU" sz="1200" b="1" kern="1200" dirty="0">
                <a:solidFill>
                  <a:schemeClr val="tx1"/>
                </a:solidFill>
                <a:latin typeface="+mn-lt"/>
                <a:ea typeface="+mn-ea"/>
                <a:cs typeface="+mn-cs"/>
              </a:rPr>
              <a:t>2. Eco-Tourism certification </a:t>
            </a:r>
            <a:r>
              <a:rPr lang="en-AU" sz="1200" b="0" kern="1200" dirty="0">
                <a:solidFill>
                  <a:schemeClr val="tx1"/>
                </a:solidFill>
                <a:latin typeface="+mn-lt"/>
                <a:ea typeface="+mn-ea"/>
                <a:cs typeface="+mn-cs"/>
              </a:rPr>
              <a:t>process and requirements</a:t>
            </a:r>
            <a:r>
              <a:rPr lang="en-AU" sz="1200" b="0" kern="1200" baseline="0" dirty="0">
                <a:solidFill>
                  <a:schemeClr val="tx1"/>
                </a:solidFill>
                <a:latin typeface="+mn-lt"/>
                <a:ea typeface="+mn-ea"/>
                <a:cs typeface="+mn-cs"/>
              </a:rPr>
              <a:t> are similar - with more detail required around sustainability and include a site visit. Annual costs are higher than with the ATAP program, and there’s an an initial registration cost.  Also to note, there’s varying levels of certification to suit different types of tourism businesses e.g. tours; accommodation. </a:t>
            </a:r>
          </a:p>
          <a:p>
            <a:pPr marL="685800" lvl="1" indent="-228600">
              <a:spcAft>
                <a:spcPts val="1800"/>
              </a:spcAft>
              <a:buClrTx/>
              <a:buNone/>
            </a:pPr>
            <a:endParaRPr lang="en-AU" sz="1200" b="0" kern="1200" baseline="0" dirty="0">
              <a:solidFill>
                <a:schemeClr val="tx1"/>
              </a:solidFill>
              <a:latin typeface="+mn-lt"/>
              <a:ea typeface="+mn-ea"/>
              <a:cs typeface="+mn-cs"/>
            </a:endParaRPr>
          </a:p>
          <a:p>
            <a:pPr marL="685800" lvl="1" indent="-228600">
              <a:spcAft>
                <a:spcPts val="1800"/>
              </a:spcAft>
              <a:buClrTx/>
              <a:buNone/>
            </a:pPr>
            <a:r>
              <a:rPr lang="en-AU" sz="1200" b="0" kern="1200" baseline="0" dirty="0">
                <a:solidFill>
                  <a:schemeClr val="tx1"/>
                </a:solidFill>
                <a:latin typeface="+mn-lt"/>
                <a:ea typeface="+mn-ea"/>
                <a:cs typeface="+mn-cs"/>
              </a:rPr>
              <a:t>3. </a:t>
            </a:r>
            <a:r>
              <a:rPr lang="en-AU" sz="1200" b="1" kern="1200" baseline="0" dirty="0">
                <a:solidFill>
                  <a:schemeClr val="tx1"/>
                </a:solidFill>
                <a:latin typeface="+mn-lt"/>
                <a:ea typeface="+mn-ea"/>
                <a:cs typeface="+mn-cs"/>
              </a:rPr>
              <a:t>Tour Guiding certification </a:t>
            </a:r>
            <a:r>
              <a:rPr lang="en-AU" sz="1200" b="0" kern="1200" baseline="0" dirty="0">
                <a:solidFill>
                  <a:schemeClr val="tx1"/>
                </a:solidFill>
                <a:latin typeface="+mn-lt"/>
                <a:ea typeface="+mn-ea"/>
                <a:cs typeface="+mn-cs"/>
              </a:rPr>
              <a:t>is also optional and there’s a number of different qualifications and certifications  in Australia. These include TAFE and  organisations such as Guiding Organisation Australia (GOA) and Savannah Guides (who are the organisation who assess Ego-Guide certification).  </a:t>
            </a:r>
          </a:p>
          <a:p>
            <a:pPr marL="685800" lvl="1" indent="-228600">
              <a:spcAft>
                <a:spcPts val="1800"/>
              </a:spcAft>
              <a:buClrTx/>
              <a:buNone/>
            </a:pPr>
            <a:endParaRPr lang="en-AU" sz="1200" b="0" kern="1200" baseline="0" dirty="0">
              <a:solidFill>
                <a:schemeClr val="tx1"/>
              </a:solidFill>
              <a:latin typeface="+mn-lt"/>
              <a:ea typeface="+mn-ea"/>
              <a:cs typeface="+mn-cs"/>
            </a:endParaRPr>
          </a:p>
          <a:p>
            <a:pPr marL="685800" lvl="1" indent="-228600">
              <a:spcAft>
                <a:spcPts val="1800"/>
              </a:spcAft>
              <a:buClrTx/>
              <a:buNone/>
            </a:pPr>
            <a:r>
              <a:rPr lang="en-AU" sz="1200" b="0" kern="1200" baseline="0" dirty="0">
                <a:solidFill>
                  <a:schemeClr val="tx1"/>
                </a:solidFill>
                <a:latin typeface="+mn-lt"/>
                <a:ea typeface="+mn-ea"/>
                <a:cs typeface="+mn-cs"/>
              </a:rPr>
              <a:t>4. </a:t>
            </a:r>
            <a:r>
              <a:rPr lang="en-AU" sz="1200" b="1" kern="1200" baseline="0" dirty="0">
                <a:solidFill>
                  <a:schemeClr val="tx1"/>
                </a:solidFill>
                <a:latin typeface="+mn-lt"/>
                <a:ea typeface="+mn-ea"/>
                <a:cs typeface="+mn-cs"/>
              </a:rPr>
              <a:t>Supply Nation </a:t>
            </a:r>
            <a:r>
              <a:rPr lang="en-AU" sz="1200" b="0" kern="1200" baseline="0" dirty="0">
                <a:solidFill>
                  <a:schemeClr val="tx1"/>
                </a:solidFill>
                <a:latin typeface="+mn-lt"/>
                <a:ea typeface="+mn-ea"/>
                <a:cs typeface="+mn-cs"/>
              </a:rPr>
              <a:t>is the Government endorsed Directory of Indigenous Businesses, from which both government and corporate procure in order to meet Indigenous Procurement targets. This can be a substantial so for urce sales for  many types of products related to Cultural Tourism e.g. Corporate Cultural capacity development (or Cultural Awareness training); accommodation, transport  </a:t>
            </a:r>
          </a:p>
          <a:p>
            <a:pPr marL="685800" lvl="1" indent="-228600">
              <a:spcAft>
                <a:spcPts val="1800"/>
              </a:spcAft>
              <a:buClrTx/>
              <a:buNone/>
            </a:pPr>
            <a:r>
              <a:rPr lang="en-AU" sz="1200" b="0" kern="1200" baseline="0" dirty="0">
                <a:solidFill>
                  <a:schemeClr val="tx1"/>
                </a:solidFill>
                <a:latin typeface="+mn-lt"/>
                <a:ea typeface="+mn-ea"/>
                <a:cs typeface="+mn-cs"/>
              </a:rPr>
              <a:t>Registration is for businesses with 50% Indigenous ownership and Certification for 51% or more Indigenous owned. Both certification and registration are free.</a:t>
            </a:r>
          </a:p>
          <a:p>
            <a:pPr marL="685800" lvl="1" indent="-228600">
              <a:spcAft>
                <a:spcPts val="1800"/>
              </a:spcAft>
              <a:buClrTx/>
              <a:buNone/>
            </a:pPr>
            <a:endParaRPr lang="en-AU" sz="1200" b="0" kern="1200" dirty="0">
              <a:solidFill>
                <a:schemeClr val="tx1"/>
              </a:solidFill>
              <a:latin typeface="+mn-lt"/>
              <a:ea typeface="+mn-ea"/>
              <a:cs typeface="+mn-cs"/>
            </a:endParaRPr>
          </a:p>
          <a:p>
            <a:pPr lvl="1">
              <a:spcAft>
                <a:spcPts val="1800"/>
              </a:spcAft>
              <a:buClrTx/>
            </a:pPr>
            <a:endParaRPr lang="en-US" sz="1200" b="0" kern="1200" baseline="0" dirty="0">
              <a:solidFill>
                <a:schemeClr val="tx1"/>
              </a:solidFill>
              <a:latin typeface="+mn-lt"/>
              <a:ea typeface="+mn-ea"/>
              <a:cs typeface="+mn-cs"/>
            </a:endParaRPr>
          </a:p>
          <a:p>
            <a:pPr lvl="1">
              <a:spcAft>
                <a:spcPts val="1800"/>
              </a:spcAft>
              <a:buClrTx/>
            </a:pPr>
            <a:r>
              <a:rPr lang="en-US" sz="1200" b="0" u="sng" kern="1200" baseline="0" dirty="0">
                <a:solidFill>
                  <a:schemeClr val="tx1"/>
                </a:solidFill>
                <a:latin typeface="+mn-lt"/>
                <a:ea typeface="+mn-ea"/>
                <a:cs typeface="+mn-cs"/>
              </a:rPr>
              <a:t>(There’s links to all of the above in the Resource Kit)</a:t>
            </a:r>
            <a:endParaRPr lang="en-AU" sz="1200" b="0" dirty="0"/>
          </a:p>
          <a:p>
            <a:pPr lvl="1">
              <a:spcAft>
                <a:spcPts val="1800"/>
              </a:spcAft>
              <a:buClrTx/>
            </a:pPr>
            <a:endParaRPr lang="en-AU" sz="3600" dirty="0"/>
          </a:p>
          <a:p>
            <a:pPr lvl="1">
              <a:spcAft>
                <a:spcPts val="1800"/>
              </a:spcAft>
              <a:buClrTx/>
            </a:pPr>
            <a:endParaRPr lang="en-AU" sz="3600" dirty="0"/>
          </a:p>
          <a:p>
            <a:pPr lvl="1">
              <a:spcAft>
                <a:spcPts val="1800"/>
              </a:spcAft>
              <a:buClrTx/>
            </a:pPr>
            <a:endParaRPr lang="en-AU" sz="3600" kern="1200" baseline="0" dirty="0">
              <a:solidFill>
                <a:schemeClr val="tx1"/>
              </a:solidFill>
              <a:latin typeface="+mn-lt"/>
              <a:ea typeface="+mn-ea"/>
              <a:cs typeface="+mn-cs"/>
            </a:endParaRPr>
          </a:p>
          <a:p>
            <a:pPr lvl="1">
              <a:spcAft>
                <a:spcPts val="1800"/>
              </a:spcAft>
              <a:buClrTx/>
            </a:pPr>
            <a:endParaRPr lang="en-AU" sz="36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2F14-62F4-4226-ABC6-8A14CCE03FD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926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(Apply </a:t>
            </a:r>
            <a:r>
              <a:rPr lang="en-AU" dirty="0" err="1"/>
              <a:t>Unkya</a:t>
            </a:r>
            <a:r>
              <a:rPr lang="en-AU" dirty="0"/>
              <a:t> LALC start</a:t>
            </a:r>
            <a:r>
              <a:rPr lang="en-AU" baseline="0" dirty="0"/>
              <a:t> up to this model). </a:t>
            </a:r>
          </a:p>
          <a:p>
            <a:pPr marL="228600" indent="-228600">
              <a:buAutoNum type="arabicPeriod"/>
            </a:pPr>
            <a:r>
              <a:rPr lang="en-AU" baseline="0" dirty="0"/>
              <a:t>Cultural Knowledge – </a:t>
            </a:r>
            <a:r>
              <a:rPr lang="en-AU" baseline="0" dirty="0" err="1"/>
              <a:t>Gumabynggir</a:t>
            </a:r>
            <a:r>
              <a:rPr lang="en-AU" baseline="0" dirty="0"/>
              <a:t> </a:t>
            </a:r>
          </a:p>
          <a:p>
            <a:pPr marL="228600" indent="-228600">
              <a:buAutoNum type="arabicPeriod" startAt="2"/>
            </a:pPr>
            <a:r>
              <a:rPr lang="en-AU" baseline="0" dirty="0"/>
              <a:t>Location – </a:t>
            </a:r>
            <a:r>
              <a:rPr lang="en-AU" baseline="0" dirty="0" err="1"/>
              <a:t>Scotts</a:t>
            </a:r>
            <a:r>
              <a:rPr lang="en-AU" baseline="0" dirty="0"/>
              <a:t> Head and </a:t>
            </a:r>
            <a:r>
              <a:rPr lang="en-AU" baseline="0" dirty="0" err="1"/>
              <a:t>Gaagaal</a:t>
            </a:r>
            <a:r>
              <a:rPr lang="en-AU" baseline="0" dirty="0"/>
              <a:t> </a:t>
            </a:r>
            <a:r>
              <a:rPr lang="en-AU" baseline="0" dirty="0" err="1"/>
              <a:t>Wangaan</a:t>
            </a:r>
            <a:r>
              <a:rPr lang="en-AU" baseline="0" dirty="0"/>
              <a:t> National Park</a:t>
            </a:r>
          </a:p>
          <a:p>
            <a:pPr marL="228600" indent="-228600">
              <a:buAutoNum type="arabicPeriod" startAt="2"/>
            </a:pPr>
            <a:r>
              <a:rPr lang="en-AU" baseline="0" dirty="0"/>
              <a:t>Resources – midden; fish traps, flora and fauna</a:t>
            </a:r>
          </a:p>
          <a:p>
            <a:pPr marL="228600" indent="-228600">
              <a:buAutoNum type="arabicPeriod" startAt="2"/>
            </a:pPr>
            <a:r>
              <a:rPr lang="en-AU" baseline="0" dirty="0"/>
              <a:t>Visitors – holiday destination; schools; business tourism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2F14-62F4-4226-ABC6-8A14CCE03FD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Aft>
                <a:spcPts val="1800"/>
              </a:spcAft>
              <a:buClrTx/>
            </a:pPr>
            <a:r>
              <a:rPr lang="en-AU" sz="1200" b="1" kern="1200" dirty="0">
                <a:solidFill>
                  <a:schemeClr val="tx1"/>
                </a:solidFill>
                <a:latin typeface="+mn-lt"/>
                <a:ea typeface="+mn-ea"/>
                <a:cs typeface="+mn-cs"/>
              </a:rPr>
              <a:t>Starting up and operation  -</a:t>
            </a:r>
            <a:r>
              <a:rPr lang="en-AU" sz="1200" b="1" kern="1200" baseline="0" dirty="0">
                <a:solidFill>
                  <a:schemeClr val="tx1"/>
                </a:solidFill>
                <a:latin typeface="+mn-lt"/>
                <a:ea typeface="+mn-ea"/>
                <a:cs typeface="+mn-cs"/>
              </a:rPr>
              <a:t> </a:t>
            </a:r>
            <a:r>
              <a:rPr lang="en-AU" sz="1200" kern="1200" baseline="0" dirty="0">
                <a:solidFill>
                  <a:schemeClr val="tx1"/>
                </a:solidFill>
                <a:latin typeface="+mn-lt"/>
                <a:ea typeface="+mn-ea"/>
                <a:cs typeface="+mn-cs"/>
              </a:rPr>
              <a:t>we’ve already looked at visitors. </a:t>
            </a:r>
          </a:p>
          <a:p>
            <a:pPr lvl="1">
              <a:spcAft>
                <a:spcPts val="1800"/>
              </a:spcAft>
              <a:buClrTx/>
            </a:pPr>
            <a:r>
              <a:rPr lang="en-AU" sz="1200" kern="1200" baseline="0" dirty="0">
                <a:solidFill>
                  <a:schemeClr val="tx1"/>
                </a:solidFill>
                <a:latin typeface="+mn-lt"/>
                <a:ea typeface="+mn-ea"/>
                <a:cs typeface="+mn-cs"/>
              </a:rPr>
              <a:t>Discuss examples of stakeholders, potential partners &amp; competition (including working with competitors)</a:t>
            </a:r>
          </a:p>
          <a:p>
            <a:pPr lvl="1">
              <a:spcAft>
                <a:spcPts val="1800"/>
              </a:spcAft>
              <a:buClrTx/>
            </a:pPr>
            <a:r>
              <a:rPr lang="en-AU" sz="1200" kern="1200" baseline="0" dirty="0">
                <a:solidFill>
                  <a:schemeClr val="tx1"/>
                </a:solidFill>
                <a:latin typeface="+mn-lt"/>
                <a:ea typeface="+mn-ea"/>
                <a:cs typeface="+mn-cs"/>
              </a:rPr>
              <a:t>In the next few slides, we’ll look at sales, operations and costs.</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2F14-62F4-4226-ABC6-8A14CCE03FD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86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Summary – sales (introduction</a:t>
            </a:r>
            <a:r>
              <a:rPr lang="en-AU" baseline="0" dirty="0"/>
              <a:t> to pricing)</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2F14-62F4-4226-ABC6-8A14CCE03FD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348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914400" rtl="0" eaLnBrk="1" fontAlgn="auto" latinLnBrk="0" hangingPunct="1">
              <a:lnSpc>
                <a:spcPct val="100000"/>
              </a:lnSpc>
              <a:spcBef>
                <a:spcPts val="0"/>
              </a:spcBef>
              <a:spcAft>
                <a:spcPts val="1800"/>
              </a:spcAft>
              <a:buClrTx/>
              <a:buSzTx/>
              <a:buFontTx/>
              <a:buNone/>
              <a:tabLst/>
              <a:defRPr/>
            </a:pPr>
            <a:r>
              <a:rPr lang="en-AU" sz="1200" kern="1200" dirty="0">
                <a:solidFill>
                  <a:schemeClr val="tx1"/>
                </a:solidFill>
                <a:latin typeface="+mn-lt"/>
                <a:ea typeface="+mn-ea"/>
                <a:cs typeface="+mn-cs"/>
              </a:rPr>
              <a:t>Sales can</a:t>
            </a:r>
            <a:r>
              <a:rPr lang="en-AU" sz="1200" kern="1200" baseline="0" dirty="0">
                <a:solidFill>
                  <a:schemeClr val="tx1"/>
                </a:solidFill>
                <a:latin typeface="+mn-lt"/>
                <a:ea typeface="+mn-ea"/>
                <a:cs typeface="+mn-cs"/>
              </a:rPr>
              <a:t> be </a:t>
            </a:r>
            <a:r>
              <a:rPr lang="en-AU" sz="1200" kern="1200" dirty="0">
                <a:solidFill>
                  <a:schemeClr val="tx1"/>
                </a:solidFill>
                <a:latin typeface="+mn-lt"/>
                <a:ea typeface="+mn-ea"/>
                <a:cs typeface="+mn-cs"/>
              </a:rPr>
              <a:t>on-line, point of service (like at the start of the tour or an office),  or via agent for a commission.</a:t>
            </a:r>
          </a:p>
          <a:p>
            <a:pPr marL="457200" marR="0" lvl="1" indent="0" algn="l" defTabSz="914400" rtl="0" eaLnBrk="1" fontAlgn="auto" latinLnBrk="0" hangingPunct="1">
              <a:lnSpc>
                <a:spcPct val="100000"/>
              </a:lnSpc>
              <a:spcBef>
                <a:spcPts val="0"/>
              </a:spcBef>
              <a:spcAft>
                <a:spcPts val="1800"/>
              </a:spcAft>
              <a:buClrTx/>
              <a:buSzTx/>
              <a:buFontTx/>
              <a:buNone/>
              <a:tabLst/>
              <a:defRPr/>
            </a:pPr>
            <a:r>
              <a:rPr lang="en-AU" sz="1200" kern="1200" dirty="0">
                <a:solidFill>
                  <a:schemeClr val="tx1"/>
                </a:solidFill>
                <a:latin typeface="+mn-lt"/>
                <a:ea typeface="+mn-ea"/>
                <a:cs typeface="+mn-cs"/>
              </a:rPr>
              <a:t>Commissions need to be built into ticket price –</a:t>
            </a:r>
            <a:r>
              <a:rPr lang="en-AU" sz="1200" kern="1200" baseline="0" dirty="0">
                <a:solidFill>
                  <a:schemeClr val="tx1"/>
                </a:solidFill>
                <a:latin typeface="+mn-lt"/>
                <a:ea typeface="+mn-ea"/>
                <a:cs typeface="+mn-cs"/>
              </a:rPr>
              <a:t> as we mentioned, generally:</a:t>
            </a:r>
            <a:endParaRPr lang="en-AU" sz="1200" kern="1200" dirty="0">
              <a:solidFill>
                <a:schemeClr val="tx1"/>
              </a:solidFill>
              <a:latin typeface="+mn-lt"/>
              <a:ea typeface="+mn-ea"/>
              <a:cs typeface="+mn-cs"/>
            </a:endParaRPr>
          </a:p>
          <a:p>
            <a:pPr lvl="1">
              <a:spcAft>
                <a:spcPts val="600"/>
              </a:spcAft>
            </a:pPr>
            <a:r>
              <a:rPr lang="en-AU" sz="1200" kern="1200" dirty="0">
                <a:solidFill>
                  <a:schemeClr val="tx1"/>
                </a:solidFill>
                <a:latin typeface="+mn-lt"/>
                <a:ea typeface="+mn-ea"/>
                <a:cs typeface="+mn-cs"/>
              </a:rPr>
              <a:t>10% - 25% Visitor </a:t>
            </a:r>
            <a:r>
              <a:rPr lang="en-AU" sz="1200" kern="1200" dirty="0" err="1">
                <a:solidFill>
                  <a:schemeClr val="tx1"/>
                </a:solidFill>
                <a:latin typeface="+mn-lt"/>
                <a:ea typeface="+mn-ea"/>
                <a:cs typeface="+mn-cs"/>
              </a:rPr>
              <a:t>Centers</a:t>
            </a:r>
            <a:endParaRPr lang="en-AU" sz="1200" kern="1200" dirty="0">
              <a:solidFill>
                <a:schemeClr val="tx1"/>
              </a:solidFill>
              <a:latin typeface="+mn-lt"/>
              <a:ea typeface="+mn-ea"/>
              <a:cs typeface="+mn-cs"/>
            </a:endParaRPr>
          </a:p>
          <a:p>
            <a:pPr lvl="1">
              <a:spcAft>
                <a:spcPts val="600"/>
              </a:spcAft>
            </a:pPr>
            <a:r>
              <a:rPr lang="en-AU" sz="1200" kern="1200" dirty="0">
                <a:solidFill>
                  <a:schemeClr val="tx1"/>
                </a:solidFill>
                <a:latin typeface="+mn-lt"/>
                <a:ea typeface="+mn-ea"/>
                <a:cs typeface="+mn-cs"/>
              </a:rPr>
              <a:t>10 - 25% OTO</a:t>
            </a:r>
          </a:p>
          <a:p>
            <a:pPr lvl="1">
              <a:spcAft>
                <a:spcPts val="600"/>
              </a:spcAft>
            </a:pPr>
            <a:r>
              <a:rPr lang="en-AU" sz="1200" kern="1200" dirty="0">
                <a:solidFill>
                  <a:schemeClr val="tx1"/>
                </a:solidFill>
                <a:latin typeface="+mn-lt"/>
                <a:ea typeface="+mn-ea"/>
                <a:cs typeface="+mn-cs"/>
              </a:rPr>
              <a:t>20% - 25% Wholesaler</a:t>
            </a:r>
          </a:p>
          <a:p>
            <a:pPr lvl="1">
              <a:spcAft>
                <a:spcPts val="600"/>
              </a:spcAft>
            </a:pPr>
            <a:r>
              <a:rPr lang="en-AU" sz="1200" kern="1200" dirty="0">
                <a:solidFill>
                  <a:schemeClr val="tx1"/>
                </a:solidFill>
                <a:latin typeface="+mn-lt"/>
                <a:ea typeface="+mn-ea"/>
                <a:cs typeface="+mn-cs"/>
              </a:rPr>
              <a:t>25% - 30% ITO</a:t>
            </a:r>
          </a:p>
          <a:p>
            <a:pPr lvl="1">
              <a:spcAft>
                <a:spcPts val="600"/>
              </a:spcAft>
            </a:pPr>
            <a:endParaRPr lang="en-AU" sz="1200" kern="1200" dirty="0">
              <a:solidFill>
                <a:schemeClr val="tx1"/>
              </a:solidFill>
              <a:latin typeface="+mn-lt"/>
              <a:ea typeface="+mn-ea"/>
              <a:cs typeface="+mn-cs"/>
            </a:endParaRPr>
          </a:p>
          <a:p>
            <a:pPr lvl="1">
              <a:spcAft>
                <a:spcPts val="600"/>
              </a:spcAft>
            </a:pPr>
            <a:r>
              <a:rPr lang="en-AU" sz="1200" kern="1200" dirty="0">
                <a:solidFill>
                  <a:schemeClr val="tx1"/>
                </a:solidFill>
                <a:latin typeface="+mn-lt"/>
                <a:ea typeface="+mn-ea"/>
                <a:cs typeface="+mn-cs"/>
              </a:rPr>
              <a:t>Another consideration is credit merchant</a:t>
            </a:r>
            <a:r>
              <a:rPr lang="en-AU" sz="1200" kern="1200" baseline="0" dirty="0">
                <a:solidFill>
                  <a:schemeClr val="tx1"/>
                </a:solidFill>
                <a:latin typeface="+mn-lt"/>
                <a:ea typeface="+mn-ea"/>
                <a:cs typeface="+mn-cs"/>
              </a:rPr>
              <a:t> fees  - are you going to pass a surcharge on?  </a:t>
            </a:r>
            <a:endParaRPr lang="en-AU" sz="1200" kern="1200" dirty="0">
              <a:solidFill>
                <a:schemeClr val="tx1"/>
              </a:solidFill>
              <a:latin typeface="+mn-lt"/>
              <a:ea typeface="+mn-ea"/>
              <a:cs typeface="+mn-cs"/>
            </a:endParaRPr>
          </a:p>
          <a:p>
            <a:pPr lvl="1">
              <a:spcAft>
                <a:spcPts val="1800"/>
              </a:spcAft>
              <a:buClrTx/>
            </a:pPr>
            <a:endParaRPr lang="en-AU" sz="3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2F14-62F4-4226-ABC6-8A14CCE03FD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181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Example of basic tour “profit</a:t>
            </a:r>
            <a:r>
              <a:rPr lang="en-AU" baseline="0" dirty="0"/>
              <a:t> and loss” (excluding other costs such as booking system and marketing) with tour pricing of $50 per head </a:t>
            </a:r>
            <a:endParaRPr lang="en-AU" dirty="0"/>
          </a:p>
          <a:p>
            <a:r>
              <a:rPr lang="en-AU" baseline="0" dirty="0"/>
              <a:t>Wages:</a:t>
            </a:r>
            <a:r>
              <a:rPr lang="en-AU" dirty="0"/>
              <a:t> $30 per hour for Casual Guide – 3 hour ‘call-out”</a:t>
            </a:r>
            <a:r>
              <a:rPr lang="en-AU" baseline="0" dirty="0"/>
              <a:t> .</a:t>
            </a:r>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2F14-62F4-4226-ABC6-8A14CCE03FD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8601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spcAft>
                <a:spcPts val="1800"/>
              </a:spcAft>
              <a:buClrTx/>
            </a:pPr>
            <a:r>
              <a:rPr lang="en-AU" sz="1200" kern="1200" dirty="0">
                <a:solidFill>
                  <a:schemeClr val="tx1"/>
                </a:solidFill>
                <a:latin typeface="+mn-lt"/>
                <a:ea typeface="+mn-ea"/>
                <a:cs typeface="+mn-cs"/>
              </a:rPr>
              <a:t>What</a:t>
            </a:r>
            <a:r>
              <a:rPr lang="en-AU" sz="1200" kern="1200" baseline="0" dirty="0">
                <a:solidFill>
                  <a:schemeClr val="tx1"/>
                </a:solidFill>
                <a:latin typeface="+mn-lt"/>
                <a:ea typeface="+mn-ea"/>
                <a:cs typeface="+mn-cs"/>
              </a:rPr>
              <a:t> does it cost to run a Cultural Tourism business? No one business is the same. </a:t>
            </a:r>
            <a:r>
              <a:rPr lang="en-AU" sz="1200" b="1" kern="1200" dirty="0">
                <a:solidFill>
                  <a:schemeClr val="tx1"/>
                </a:solidFill>
                <a:latin typeface="+mn-lt"/>
                <a:ea typeface="+mn-ea"/>
                <a:cs typeface="+mn-cs"/>
              </a:rPr>
              <a:t>Capital </a:t>
            </a:r>
            <a:r>
              <a:rPr lang="en-AU" sz="1200" kern="1200" baseline="0" dirty="0">
                <a:solidFill>
                  <a:schemeClr val="tx1"/>
                </a:solidFill>
                <a:latin typeface="+mn-lt"/>
                <a:ea typeface="+mn-ea"/>
                <a:cs typeface="+mn-cs"/>
              </a:rPr>
              <a:t>costs will vary according to the type of Cultural Tourism enterprise you are starting up </a:t>
            </a:r>
            <a:r>
              <a:rPr lang="en-AU" sz="1200" kern="1200" baseline="0" dirty="0" err="1">
                <a:solidFill>
                  <a:schemeClr val="tx1"/>
                </a:solidFill>
                <a:latin typeface="+mn-lt"/>
                <a:ea typeface="+mn-ea"/>
                <a:cs typeface="+mn-cs"/>
              </a:rPr>
              <a:t>e.g</a:t>
            </a:r>
            <a:r>
              <a:rPr lang="en-AU" sz="1200" kern="1200" baseline="0" dirty="0">
                <a:solidFill>
                  <a:schemeClr val="tx1"/>
                </a:solidFill>
                <a:latin typeface="+mn-lt"/>
                <a:ea typeface="+mn-ea"/>
                <a:cs typeface="+mn-cs"/>
              </a:rPr>
              <a:t>  bus, kayaks (</a:t>
            </a:r>
            <a:r>
              <a:rPr lang="en-AU" sz="1200" kern="1200" baseline="0" dirty="0" err="1">
                <a:solidFill>
                  <a:schemeClr val="tx1"/>
                </a:solidFill>
                <a:latin typeface="+mn-lt"/>
                <a:ea typeface="+mn-ea"/>
                <a:cs typeface="+mn-cs"/>
              </a:rPr>
              <a:t>Inan</a:t>
            </a:r>
            <a:r>
              <a:rPr lang="en-AU" sz="1200" kern="1200" baseline="0" dirty="0">
                <a:solidFill>
                  <a:schemeClr val="tx1"/>
                </a:solidFill>
                <a:latin typeface="+mn-lt"/>
                <a:ea typeface="+mn-ea"/>
                <a:cs typeface="+mn-cs"/>
              </a:rPr>
              <a:t> Tours) boat (Tribal Warrior Association). Also consider office fit outs (computers, phones etc).</a:t>
            </a:r>
          </a:p>
          <a:p>
            <a:pPr lvl="1">
              <a:spcAft>
                <a:spcPts val="1800"/>
              </a:spcAft>
              <a:buClrTx/>
            </a:pPr>
            <a:endParaRPr lang="en-AU" sz="1200" kern="1200" baseline="0" dirty="0">
              <a:solidFill>
                <a:schemeClr val="tx1"/>
              </a:solidFill>
              <a:latin typeface="+mn-lt"/>
              <a:ea typeface="+mn-ea"/>
              <a:cs typeface="+mn-cs"/>
            </a:endParaRPr>
          </a:p>
          <a:p>
            <a:pPr lvl="1">
              <a:spcAft>
                <a:spcPts val="1800"/>
              </a:spcAft>
              <a:buClrTx/>
            </a:pPr>
            <a:r>
              <a:rPr lang="en-AU" sz="1200" b="1" kern="1200" baseline="0" dirty="0">
                <a:solidFill>
                  <a:schemeClr val="tx1"/>
                </a:solidFill>
                <a:latin typeface="+mn-lt"/>
                <a:ea typeface="+mn-ea"/>
                <a:cs typeface="+mn-cs"/>
              </a:rPr>
              <a:t>Marketing </a:t>
            </a:r>
            <a:r>
              <a:rPr lang="en-AU" sz="1200" kern="1200" baseline="0" dirty="0">
                <a:solidFill>
                  <a:schemeClr val="tx1"/>
                </a:solidFill>
                <a:latin typeface="+mn-lt"/>
                <a:ea typeface="+mn-ea"/>
                <a:cs typeface="+mn-cs"/>
              </a:rPr>
              <a:t>costs are on-going and include websites, brochure, banners, signage. Good idea to also include costs for  ‘launch events’ – invite local tourism industry; media. Great photography and video are essentials – invest in training/equipment or budget for a professional. Re: websites – range from DYI sites such as WIX, to 30K+ websites. Note: Being able to make changes in-house can be a huge saving on on-going overhead. </a:t>
            </a:r>
          </a:p>
          <a:p>
            <a:pPr lvl="1">
              <a:spcAft>
                <a:spcPts val="1800"/>
              </a:spcAft>
              <a:buClrTx/>
            </a:pPr>
            <a:endParaRPr lang="en-AU" sz="1200" kern="1200" baseline="0" dirty="0">
              <a:solidFill>
                <a:schemeClr val="tx1"/>
              </a:solidFill>
              <a:latin typeface="+mn-lt"/>
              <a:ea typeface="+mn-ea"/>
              <a:cs typeface="+mn-cs"/>
            </a:endParaRPr>
          </a:p>
          <a:p>
            <a:pPr lvl="1">
              <a:spcAft>
                <a:spcPts val="1800"/>
              </a:spcAft>
              <a:buClrTx/>
            </a:pPr>
            <a:r>
              <a:rPr lang="en-AU" sz="1200" b="1" kern="1200" baseline="0" dirty="0">
                <a:solidFill>
                  <a:schemeClr val="tx1"/>
                </a:solidFill>
                <a:latin typeface="+mn-lt"/>
                <a:ea typeface="+mn-ea"/>
                <a:cs typeface="+mn-cs"/>
              </a:rPr>
              <a:t>Operational </a:t>
            </a:r>
            <a:r>
              <a:rPr lang="en-AU" sz="1200" kern="1200" baseline="0" dirty="0">
                <a:solidFill>
                  <a:schemeClr val="tx1"/>
                </a:solidFill>
                <a:latin typeface="+mn-lt"/>
                <a:ea typeface="+mn-ea"/>
                <a:cs typeface="+mn-cs"/>
              </a:rPr>
              <a:t>costs – we’ve discussed most of these. To note though – these days technology allows the provision of running a business without a physical office and even if you have one, it may not need to be open to the public for sales. Many/most  visitors will book on-line or locally through a Visitor Center which will be generally be situated in a visible and convenient location for ‘tourists. </a:t>
            </a:r>
          </a:p>
          <a:p>
            <a:pPr lvl="1">
              <a:spcAft>
                <a:spcPts val="1800"/>
              </a:spcAft>
              <a:buClrTx/>
            </a:pPr>
            <a:endParaRPr lang="en-AU" sz="1200" kern="1200" baseline="0" dirty="0">
              <a:solidFill>
                <a:schemeClr val="tx1"/>
              </a:solidFill>
              <a:latin typeface="+mn-lt"/>
              <a:ea typeface="+mn-ea"/>
              <a:cs typeface="+mn-cs"/>
            </a:endParaRPr>
          </a:p>
          <a:p>
            <a:pPr lvl="1">
              <a:spcAft>
                <a:spcPts val="1800"/>
              </a:spcAft>
              <a:buClrTx/>
            </a:pPr>
            <a:r>
              <a:rPr lang="en-AU" sz="1200" b="1" kern="1200" baseline="0" dirty="0">
                <a:solidFill>
                  <a:schemeClr val="tx1"/>
                </a:solidFill>
                <a:latin typeface="+mn-lt"/>
                <a:ea typeface="+mn-ea"/>
                <a:cs typeface="+mn-cs"/>
              </a:rPr>
              <a:t>Variable </a:t>
            </a:r>
            <a:r>
              <a:rPr lang="en-AU" sz="1200" kern="1200" baseline="0" dirty="0">
                <a:solidFill>
                  <a:schemeClr val="tx1"/>
                </a:solidFill>
                <a:latin typeface="+mn-lt"/>
                <a:ea typeface="+mn-ea"/>
                <a:cs typeface="+mn-cs"/>
              </a:rPr>
              <a:t>costs will change with booking numbers – such catering costs (like we just saw in the previous slide) or per head costs for park entry.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2F14-62F4-4226-ABC6-8A14CCE03FD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624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spcAft>
                <a:spcPts val="1800"/>
              </a:spcAft>
              <a:buClrTx/>
            </a:pPr>
            <a:r>
              <a:rPr lang="en-AU" sz="1200" kern="1200" baseline="0" dirty="0">
                <a:solidFill>
                  <a:schemeClr val="tx1"/>
                </a:solidFill>
                <a:latin typeface="+mn-lt"/>
                <a:ea typeface="+mn-ea"/>
                <a:cs typeface="+mn-cs"/>
              </a:rPr>
              <a:t>Key to Tourism operations are systems and people.  </a:t>
            </a:r>
          </a:p>
          <a:p>
            <a:pPr lvl="1">
              <a:spcAft>
                <a:spcPts val="1800"/>
              </a:spcAft>
              <a:buClrTx/>
            </a:pPr>
            <a:r>
              <a:rPr lang="en-AU" sz="1200" kern="1200" baseline="0" dirty="0">
                <a:solidFill>
                  <a:schemeClr val="tx1"/>
                </a:solidFill>
                <a:latin typeface="+mn-lt"/>
                <a:ea typeface="+mn-ea"/>
                <a:cs typeface="+mn-cs"/>
              </a:rPr>
              <a:t>Re: booking system – Either commission based or monthly/annual fee. Ideally your system will have connectivity with </a:t>
            </a:r>
            <a:r>
              <a:rPr lang="en-AU" sz="1200" kern="1200" baseline="0" dirty="0" err="1">
                <a:solidFill>
                  <a:schemeClr val="tx1"/>
                </a:solidFill>
                <a:latin typeface="+mn-lt"/>
                <a:ea typeface="+mn-ea"/>
                <a:cs typeface="+mn-cs"/>
              </a:rPr>
              <a:t>OTA’s</a:t>
            </a:r>
            <a:r>
              <a:rPr lang="en-AU" sz="1200" kern="1200" baseline="0" dirty="0">
                <a:solidFill>
                  <a:schemeClr val="tx1"/>
                </a:solidFill>
                <a:latin typeface="+mn-lt"/>
                <a:ea typeface="+mn-ea"/>
                <a:cs typeface="+mn-cs"/>
              </a:rPr>
              <a:t>; access to manifests for Guides and be compatible with your book-keeping (accounting) system.</a:t>
            </a:r>
          </a:p>
          <a:p>
            <a:pPr lvl="1">
              <a:spcAft>
                <a:spcPts val="1800"/>
              </a:spcAft>
              <a:buClrTx/>
            </a:pPr>
            <a:r>
              <a:rPr lang="en-AU" sz="1200" kern="1200" baseline="0" dirty="0">
                <a:solidFill>
                  <a:schemeClr val="tx1"/>
                </a:solidFill>
                <a:latin typeface="+mn-lt"/>
                <a:ea typeface="+mn-ea"/>
                <a:cs typeface="+mn-cs"/>
              </a:rPr>
              <a:t>HR - Roles needed include Guides (or front of house staff for Cultural Centres, accommodation); reservations/bookings staff; sales &amp; marketing staff and a book-keeper. (In smaller businesses or sole-operators, one person will most probably be undertaking all/most of these roles)</a:t>
            </a:r>
          </a:p>
          <a:p>
            <a:pPr lvl="1">
              <a:spcAft>
                <a:spcPts val="1800"/>
              </a:spcAft>
              <a:buClrTx/>
            </a:pPr>
            <a:endParaRPr lang="en-AU" sz="1200" kern="1200" baseline="0" dirty="0">
              <a:solidFill>
                <a:schemeClr val="tx1"/>
              </a:solidFill>
              <a:latin typeface="+mn-lt"/>
              <a:ea typeface="+mn-ea"/>
              <a:cs typeface="+mn-cs"/>
            </a:endParaRPr>
          </a:p>
          <a:p>
            <a:pPr lvl="1">
              <a:spcAft>
                <a:spcPts val="1800"/>
              </a:spcAft>
              <a:buClrTx/>
            </a:pPr>
            <a:r>
              <a:rPr lang="en-AU" sz="1200" kern="1200" baseline="0" dirty="0">
                <a:solidFill>
                  <a:schemeClr val="tx1"/>
                </a:solidFill>
                <a:latin typeface="+mn-lt"/>
                <a:ea typeface="+mn-ea"/>
                <a:cs typeface="+mn-cs"/>
              </a:rPr>
              <a:t>Photo: Dreamtime Southern X Managing Director Margret Campbell – checking in visitors via REZDY booking system on an i-phone </a:t>
            </a:r>
            <a:r>
              <a:rPr lang="en-AU" sz="1200" kern="1200" baseline="0" dirty="0" err="1">
                <a:solidFill>
                  <a:schemeClr val="tx1"/>
                </a:solidFill>
                <a:latin typeface="+mn-lt"/>
                <a:ea typeface="+mn-ea"/>
                <a:cs typeface="+mn-cs"/>
              </a:rPr>
              <a:t>ap</a:t>
            </a:r>
            <a:endParaRPr lang="en-AU" sz="1200" kern="1200" baseline="0" dirty="0">
              <a:solidFill>
                <a:schemeClr val="tx1"/>
              </a:solidFill>
              <a:latin typeface="+mn-lt"/>
              <a:ea typeface="+mn-ea"/>
              <a:cs typeface="+mn-cs"/>
            </a:endParaRPr>
          </a:p>
          <a:p>
            <a:pPr lvl="1">
              <a:spcAft>
                <a:spcPts val="1800"/>
              </a:spcAft>
              <a:buClrTx/>
            </a:pPr>
            <a:r>
              <a:rPr lang="en-AU" sz="1200" kern="1200" baseline="0" dirty="0">
                <a:solidFill>
                  <a:schemeClr val="tx1"/>
                </a:solidFill>
                <a:latin typeface="+mn-lt"/>
                <a:ea typeface="+mn-ea"/>
                <a:cs typeface="+mn-cs"/>
              </a:rPr>
              <a:t>Photo credit: Kotahi Tourism</a:t>
            </a:r>
          </a:p>
          <a:p>
            <a:pPr lvl="1">
              <a:spcAft>
                <a:spcPts val="1800"/>
              </a:spcAft>
              <a:buClrTx/>
            </a:pPr>
            <a:endParaRPr lang="en-AU" sz="3400" kern="1200" baseline="0" dirty="0">
              <a:solidFill>
                <a:schemeClr val="tx1"/>
              </a:solidFill>
              <a:latin typeface="+mn-lt"/>
              <a:ea typeface="+mn-ea"/>
              <a:cs typeface="+mn-cs"/>
            </a:endParaRPr>
          </a:p>
          <a:p>
            <a:pPr lvl="1">
              <a:spcAft>
                <a:spcPts val="1800"/>
              </a:spcAft>
              <a:buClrTx/>
            </a:pPr>
            <a:endParaRPr lang="en-AU" sz="3400" kern="1200" baseline="0" dirty="0">
              <a:solidFill>
                <a:schemeClr val="tx1"/>
              </a:solidFill>
              <a:latin typeface="+mn-lt"/>
              <a:ea typeface="+mn-ea"/>
              <a:cs typeface="+mn-cs"/>
            </a:endParaRPr>
          </a:p>
          <a:p>
            <a:pPr lvl="1">
              <a:spcAft>
                <a:spcPts val="1800"/>
              </a:spcAft>
              <a:buClrTx/>
            </a:pPr>
            <a:endParaRPr lang="en-AU" sz="3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2F14-62F4-4226-ABC6-8A14CCE03FD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2692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1">
              <a:spcAft>
                <a:spcPts val="1800"/>
              </a:spcAft>
              <a:buClrTx/>
            </a:pPr>
            <a:r>
              <a:rPr lang="en-AU" sz="1200" kern="1200" baseline="0" dirty="0">
                <a:solidFill>
                  <a:schemeClr val="tx1"/>
                </a:solidFill>
                <a:latin typeface="+mn-lt"/>
                <a:ea typeface="+mn-ea"/>
                <a:cs typeface="+mn-cs"/>
              </a:rPr>
              <a:t>Invest in staff  team building and skills development. Empower staff so they can can make timely decisions – Guide need to be able to think on their feet, so employers need to make sure their Guides are empowered to make the decisions they will – or might – need to make.</a:t>
            </a:r>
          </a:p>
          <a:p>
            <a:pPr lvl="1">
              <a:spcAft>
                <a:spcPts val="1800"/>
              </a:spcAft>
              <a:buClrTx/>
            </a:pPr>
            <a:endParaRPr lang="en-AU" sz="1200" baseline="0" dirty="0"/>
          </a:p>
          <a:p>
            <a:pPr lvl="1">
              <a:spcAft>
                <a:spcPts val="1800"/>
              </a:spcAft>
              <a:buClrTx/>
            </a:pPr>
            <a:r>
              <a:rPr lang="en-AU" sz="1200" baseline="0" dirty="0"/>
              <a:t>Casual </a:t>
            </a:r>
            <a:r>
              <a:rPr lang="en-AU" sz="1200" baseline="0" dirty="0" err="1"/>
              <a:t>vs</a:t>
            </a:r>
            <a:r>
              <a:rPr lang="en-AU" sz="1200" baseline="0" dirty="0"/>
              <a:t> Permanent is a big consideration. Obviously it’s much easier to operate with full time staff on hand – though at the end of the day, budget will most probably be a factor in making the decision. </a:t>
            </a:r>
          </a:p>
          <a:p>
            <a:pPr lvl="1">
              <a:spcAft>
                <a:spcPts val="1800"/>
              </a:spcAft>
              <a:buClrTx/>
            </a:pPr>
            <a:endParaRPr lang="en-AU" sz="1200" baseline="0" dirty="0"/>
          </a:p>
          <a:p>
            <a:pPr lvl="1">
              <a:spcAft>
                <a:spcPts val="1800"/>
              </a:spcAft>
              <a:buClrTx/>
            </a:pPr>
            <a:r>
              <a:rPr lang="en-AU" sz="1200" baseline="0" dirty="0"/>
              <a:t>In order to provide more hours for casual staff (</a:t>
            </a:r>
            <a:r>
              <a:rPr lang="en-AU" sz="1200" baseline="0" dirty="0" err="1"/>
              <a:t>e.g</a:t>
            </a:r>
            <a:r>
              <a:rPr lang="en-AU" sz="1200" baseline="0" dirty="0"/>
              <a:t> .in low season), some operators employ casual guides to work on other aspects of the business – e.g. bookings, marketing, sales, book-keeping. This can work but keep in mind guiding is a different skill set to office work. If you’re going to introduce new aspects to a role, make sure staff are given training.</a:t>
            </a:r>
            <a:endParaRPr lang="en-AU" sz="1200" kern="1200" baseline="0" dirty="0">
              <a:solidFill>
                <a:schemeClr val="tx1"/>
              </a:solidFill>
              <a:latin typeface="+mn-lt"/>
              <a:ea typeface="+mn-ea"/>
              <a:cs typeface="+mn-cs"/>
            </a:endParaRPr>
          </a:p>
          <a:p>
            <a:pPr lvl="1">
              <a:spcAft>
                <a:spcPts val="1800"/>
              </a:spcAft>
              <a:buClrTx/>
            </a:pPr>
            <a:endParaRPr lang="en-AU" sz="1200" kern="1200" baseline="0" dirty="0">
              <a:solidFill>
                <a:schemeClr val="tx1"/>
              </a:solidFill>
              <a:latin typeface="+mn-lt"/>
              <a:ea typeface="+mn-ea"/>
              <a:cs typeface="+mn-cs"/>
            </a:endParaRPr>
          </a:p>
          <a:p>
            <a:pPr lvl="1">
              <a:spcAft>
                <a:spcPts val="1800"/>
              </a:spcAft>
              <a:buClrTx/>
            </a:pPr>
            <a:r>
              <a:rPr lang="en-AU" sz="1200" kern="1200" baseline="0" dirty="0">
                <a:solidFill>
                  <a:schemeClr val="tx1"/>
                </a:solidFill>
                <a:latin typeface="+mn-lt"/>
                <a:ea typeface="+mn-ea"/>
                <a:cs typeface="+mn-cs"/>
              </a:rPr>
              <a:t>While Casual work fits best with the peaks and lows of Tourism seasons, it doesn’t offer much job security. Guides/ staff need to see a future beyond their day-to-day role – it’s likely most of them will go on to work for themselves or someone else in future, so succession planning is important – don’t rely on the personality of one guide. </a:t>
            </a:r>
          </a:p>
          <a:p>
            <a:pPr lvl="1">
              <a:spcAft>
                <a:spcPts val="1800"/>
              </a:spcAft>
              <a:buClrTx/>
            </a:pPr>
            <a:endParaRPr lang="en-AU" sz="1200" kern="1200" baseline="0" dirty="0">
              <a:solidFill>
                <a:schemeClr val="tx1"/>
              </a:solidFill>
              <a:latin typeface="+mn-lt"/>
              <a:ea typeface="+mn-ea"/>
              <a:cs typeface="+mn-cs"/>
            </a:endParaRPr>
          </a:p>
          <a:p>
            <a:pPr lvl="1">
              <a:spcAft>
                <a:spcPts val="1800"/>
              </a:spcAft>
              <a:buClrTx/>
            </a:pPr>
            <a:r>
              <a:rPr lang="en-AU" sz="1200" kern="1200" baseline="0" dirty="0">
                <a:solidFill>
                  <a:schemeClr val="tx1"/>
                </a:solidFill>
                <a:latin typeface="+mn-lt"/>
                <a:ea typeface="+mn-ea"/>
                <a:cs typeface="+mn-cs"/>
              </a:rPr>
              <a:t>Photo: “Tour Guides of The Rocks” - Dreamtime Southern X and Kotahi Tourism Tour Guides.</a:t>
            </a:r>
          </a:p>
          <a:p>
            <a:pPr lvl="1">
              <a:spcAft>
                <a:spcPts val="1800"/>
              </a:spcAft>
              <a:buClrTx/>
            </a:pPr>
            <a:r>
              <a:rPr lang="en-AU" sz="1200" kern="1200" baseline="0" dirty="0">
                <a:solidFill>
                  <a:schemeClr val="tx1"/>
                </a:solidFill>
                <a:latin typeface="+mn-lt"/>
                <a:ea typeface="+mn-ea"/>
                <a:cs typeface="+mn-cs"/>
              </a:rPr>
              <a:t>Photo credit: Kotahi Tourism</a:t>
            </a:r>
          </a:p>
          <a:p>
            <a:pPr lvl="1">
              <a:spcAft>
                <a:spcPts val="1800"/>
              </a:spcAft>
              <a:buClrTx/>
            </a:pPr>
            <a:endParaRPr lang="en-AU" sz="34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2F14-62F4-4226-ABC6-8A14CCE03FD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304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62910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89453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776539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B11F1BF0-FE06-4A67-AC55-264165B3D3C2}" type="datetime6">
              <a:rPr lang="en-US" smtClean="0"/>
              <a:pPr/>
              <a:t>April 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2925372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451F100-2211-43C8-B983-9C199DE5E685}" type="datetime6">
              <a:rPr lang="en-US" smtClean="0"/>
              <a:pPr/>
              <a:t>April 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1719048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3B4F6209-F141-4D9B-AFC7-906D83ADDE56}" type="datetime6">
              <a:rPr lang="en-US" smtClean="0"/>
              <a:pPr/>
              <a:t>April 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2916549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C37BE434-0F10-4968-AF26-8A8615B9CB1D}" type="datetime6">
              <a:rPr lang="en-US" smtClean="0"/>
              <a:pPr/>
              <a:t>April 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924035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B07079F9-B776-41AA-8FA7-BB06EDEF8452}" type="datetime6">
              <a:rPr lang="en-US" smtClean="0"/>
              <a:pPr/>
              <a:t>April 18</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3385650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F8CC46F5-FA44-4780-B1EE-C7E9F31C0CD9}" type="datetime6">
              <a:rPr lang="en-US" smtClean="0"/>
              <a:pPr/>
              <a:t>April 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935095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E1924-2E32-42F9-BA58-2C43D8C477ED}" type="datetime6">
              <a:rPr lang="en-US" smtClean="0"/>
              <a:pPr/>
              <a:t>April 18</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2960788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874D67F8-B867-4C33-901B-B05B6F40F34F}" type="datetime6">
              <a:rPr lang="en-US" smtClean="0"/>
              <a:pPr/>
              <a:t>April 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364922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865930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F6E235D-6668-44CC-B158-DD78008CE9EA}" type="datetime6">
              <a:rPr lang="en-US" smtClean="0"/>
              <a:pPr/>
              <a:t>April 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3265908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00A641B-9CC3-48C9-B48F-166034284417}" type="datetime6">
              <a:rPr lang="en-US" smtClean="0"/>
              <a:pPr/>
              <a:t>April 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342704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3881918-0D6B-4B4A-8FF5-40CF6B6A13F1}" type="datetime6">
              <a:rPr lang="en-US" smtClean="0"/>
              <a:pPr/>
              <a:t>April 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382052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211791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CC546601-F55C-F543-B7C9-4DAC6F7ACDD8}" type="datetimeFigureOut">
              <a:rPr lang="en-US" smtClean="0"/>
              <a:pPr/>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178065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CC546601-F55C-F543-B7C9-4DAC6F7ACDD8}" type="datetimeFigureOut">
              <a:rPr lang="en-US" smtClean="0"/>
              <a:pPr/>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95991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CC546601-F55C-F543-B7C9-4DAC6F7ACDD8}" type="datetimeFigureOut">
              <a:rPr lang="en-US" smtClean="0"/>
              <a:pPr/>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101063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46601-F55C-F543-B7C9-4DAC6F7ACDD8}" type="datetimeFigureOut">
              <a:rPr lang="en-US" smtClean="0"/>
              <a:pPr/>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4333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CC546601-F55C-F543-B7C9-4DAC6F7ACDD8}" type="datetimeFigureOut">
              <a:rPr lang="en-US" smtClean="0"/>
              <a:pPr/>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20980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CC546601-F55C-F543-B7C9-4DAC6F7ACDD8}" type="datetimeFigureOut">
              <a:rPr lang="en-US" smtClean="0"/>
              <a:pPr/>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72926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46601-F55C-F543-B7C9-4DAC6F7ACDD8}" type="datetimeFigureOut">
              <a:rPr lang="en-US" smtClean="0"/>
              <a:pPr/>
              <a:t>4/13/2018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4D07-FBC5-4543-801A-02B0EDCAE5CB}" type="slidenum">
              <a:rPr lang="en-US" smtClean="0"/>
              <a:pPr/>
              <a:t>‹#›</a:t>
            </a:fld>
            <a:endParaRPr lang="en-US"/>
          </a:p>
        </p:txBody>
      </p:sp>
    </p:spTree>
    <p:extLst>
      <p:ext uri="{BB962C8B-B14F-4D97-AF65-F5344CB8AC3E}">
        <p14:creationId xmlns:p14="http://schemas.microsoft.com/office/powerpoint/2010/main" val="180212427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46601-F55C-F543-B7C9-4DAC6F7ACDD8}" type="datetimeFigureOut">
              <a:rPr lang="en-US" smtClean="0"/>
              <a:pPr/>
              <a:t>4/13/2018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4D07-FBC5-4543-801A-02B0EDCAE5CB}" type="slidenum">
              <a:rPr lang="en-US" smtClean="0"/>
              <a:pPr/>
              <a:t>‹#›</a:t>
            </a:fld>
            <a:endParaRPr lang="en-US"/>
          </a:p>
        </p:txBody>
      </p:sp>
    </p:spTree>
    <p:extLst>
      <p:ext uri="{BB962C8B-B14F-4D97-AF65-F5344CB8AC3E}">
        <p14:creationId xmlns:p14="http://schemas.microsoft.com/office/powerpoint/2010/main" val="38094022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m and fish trap.jpg"/>
          <p:cNvPicPr>
            <a:picLocks noChangeAspect="1"/>
          </p:cNvPicPr>
          <p:nvPr/>
        </p:nvPicPr>
        <p:blipFill>
          <a:blip r:embed="rId3"/>
          <a:stretch>
            <a:fillRect/>
          </a:stretch>
        </p:blipFill>
        <p:spPr>
          <a:xfrm>
            <a:off x="1524000" y="0"/>
            <a:ext cx="9144000" cy="6858000"/>
          </a:xfrm>
          <a:prstGeom prst="rect">
            <a:avLst/>
          </a:prstGeom>
        </p:spPr>
      </p:pic>
      <p:sp>
        <p:nvSpPr>
          <p:cNvPr id="3" name="TextBox 2"/>
          <p:cNvSpPr txBox="1"/>
          <p:nvPr/>
        </p:nvSpPr>
        <p:spPr>
          <a:xfrm>
            <a:off x="3733800" y="457201"/>
            <a:ext cx="54864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AU" sz="3600" dirty="0" err="1">
                <a:solidFill>
                  <a:prstClr val="white"/>
                </a:solidFill>
                <a:latin typeface="Calibri"/>
              </a:rPr>
              <a:t>Unkya</a:t>
            </a:r>
            <a:r>
              <a:rPr lang="en-AU" sz="3600" dirty="0">
                <a:solidFill>
                  <a:prstClr val="white"/>
                </a:solidFill>
                <a:latin typeface="Calibri"/>
              </a:rPr>
              <a:t> LALC Cultural Tours </a:t>
            </a:r>
          </a:p>
        </p:txBody>
      </p:sp>
    </p:spTree>
    <p:extLst>
      <p:ext uri="{BB962C8B-B14F-4D97-AF65-F5344CB8AC3E}">
        <p14:creationId xmlns:p14="http://schemas.microsoft.com/office/powerpoint/2010/main" val="338917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382000" cy="685800"/>
          </a:xfrm>
        </p:spPr>
        <p:txBody>
          <a:bodyPr>
            <a:noAutofit/>
          </a:bodyPr>
          <a:lstStyle/>
          <a:p>
            <a:r>
              <a:rPr lang="en-AU" sz="4000" b="1" dirty="0">
                <a:solidFill>
                  <a:schemeClr val="tx2"/>
                </a:solidFill>
              </a:rPr>
              <a:t>Insurances, licenses and registrations</a:t>
            </a:r>
          </a:p>
        </p:txBody>
      </p:sp>
      <p:sp>
        <p:nvSpPr>
          <p:cNvPr id="3" name="Content Placeholder 2"/>
          <p:cNvSpPr>
            <a:spLocks noGrp="1"/>
          </p:cNvSpPr>
          <p:nvPr>
            <p:ph idx="1"/>
          </p:nvPr>
        </p:nvSpPr>
        <p:spPr>
          <a:xfrm>
            <a:off x="1905000" y="1371600"/>
            <a:ext cx="8229600" cy="4495800"/>
          </a:xfrm>
        </p:spPr>
        <p:txBody>
          <a:bodyPr numCol="1">
            <a:noAutofit/>
          </a:bodyPr>
          <a:lstStyle/>
          <a:p>
            <a:pPr>
              <a:buClrTx/>
            </a:pPr>
            <a:r>
              <a:rPr lang="en-AU" dirty="0">
                <a:latin typeface="+mj-lt"/>
              </a:rPr>
              <a:t>Insurance</a:t>
            </a:r>
          </a:p>
          <a:p>
            <a:pPr lvl="1">
              <a:buClrTx/>
              <a:buFontTx/>
              <a:buChar char="-"/>
            </a:pPr>
            <a:r>
              <a:rPr lang="en-AU" sz="3200" dirty="0">
                <a:latin typeface="+mj-lt"/>
              </a:rPr>
              <a:t>Public and Product Liability Insurance </a:t>
            </a:r>
          </a:p>
          <a:p>
            <a:pPr lvl="3">
              <a:buFontTx/>
              <a:buChar char="-"/>
            </a:pPr>
            <a:r>
              <a:rPr lang="en-AU" dirty="0">
                <a:latin typeface="+mj-lt"/>
              </a:rPr>
              <a:t>May require staff to hold First Aid Certificates </a:t>
            </a:r>
          </a:p>
          <a:p>
            <a:pPr>
              <a:buClrTx/>
            </a:pPr>
            <a:r>
              <a:rPr lang="en-AU" dirty="0">
                <a:latin typeface="+mj-lt"/>
              </a:rPr>
              <a:t>Licenses </a:t>
            </a:r>
          </a:p>
          <a:p>
            <a:pPr lvl="1">
              <a:buClrTx/>
              <a:buFontTx/>
              <a:buChar char="-"/>
            </a:pPr>
            <a:r>
              <a:rPr lang="en-AU" sz="3200" dirty="0">
                <a:latin typeface="+mj-lt"/>
              </a:rPr>
              <a:t>Eco-pass (if operating in National Park)</a:t>
            </a:r>
          </a:p>
          <a:p>
            <a:pPr>
              <a:buClrTx/>
            </a:pPr>
            <a:r>
              <a:rPr lang="en-AU" dirty="0">
                <a:latin typeface="+mj-lt"/>
              </a:rPr>
              <a:t>Registration </a:t>
            </a:r>
          </a:p>
          <a:p>
            <a:pPr lvl="1">
              <a:buClrTx/>
              <a:buFontTx/>
              <a:buChar char="-"/>
            </a:pPr>
            <a:r>
              <a:rPr lang="en-AU" sz="3200" dirty="0">
                <a:latin typeface="+mj-lt"/>
              </a:rPr>
              <a:t>Business Registration</a:t>
            </a:r>
          </a:p>
          <a:p>
            <a:pPr lvl="1">
              <a:buClrTx/>
              <a:buFontTx/>
              <a:buChar char="-"/>
            </a:pPr>
            <a:r>
              <a:rPr lang="en-AU" sz="3200" dirty="0">
                <a:latin typeface="+mj-lt"/>
              </a:rPr>
              <a:t>Working with Children Checks </a:t>
            </a:r>
          </a:p>
          <a:p>
            <a:pPr lvl="1">
              <a:buClrTx/>
              <a:buNone/>
            </a:pPr>
            <a:endParaRPr lang="en-AU" sz="3200" dirty="0">
              <a:latin typeface="+mj-lt"/>
            </a:endParaRPr>
          </a:p>
          <a:p>
            <a:pPr lvl="1">
              <a:buClrTx/>
              <a:buNone/>
            </a:pPr>
            <a:r>
              <a:rPr lang="en-AU" sz="3200" dirty="0">
                <a:latin typeface="+mj-lt"/>
              </a:rPr>
              <a:t> </a:t>
            </a:r>
          </a:p>
        </p:txBody>
      </p:sp>
      <p:sp>
        <p:nvSpPr>
          <p:cNvPr id="4" name="Slide Number Placeholder 3"/>
          <p:cNvSpPr>
            <a:spLocks noGrp="1"/>
          </p:cNvSpPr>
          <p:nvPr>
            <p:ph type="sldNum" sz="quarter" idx="12"/>
          </p:nvPr>
        </p:nvSpPr>
        <p:spPr/>
        <p:txBody>
          <a:bodyPr/>
          <a:lstStyle/>
          <a:p>
            <a:fld id="{683A3396-DAF0-44C9-B3AE-A96742332DE3}" type="slidenum">
              <a:rPr lang="en-AU">
                <a:solidFill>
                  <a:prstClr val="white">
                    <a:tint val="75000"/>
                  </a:prstClr>
                </a:solidFill>
                <a:latin typeface="Cambria"/>
              </a:rPr>
              <a:pPr/>
              <a:t>10</a:t>
            </a:fld>
            <a:endParaRPr lang="en-AU" dirty="0">
              <a:solidFill>
                <a:prstClr val="white">
                  <a:tint val="75000"/>
                </a:prstClr>
              </a:solidFill>
              <a:latin typeface="Cambria"/>
            </a:endParaRPr>
          </a:p>
        </p:txBody>
      </p:sp>
    </p:spTree>
    <p:extLst>
      <p:ext uri="{BB962C8B-B14F-4D97-AF65-F5344CB8AC3E}">
        <p14:creationId xmlns:p14="http://schemas.microsoft.com/office/powerpoint/2010/main" val="572780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382000" cy="685800"/>
          </a:xfrm>
        </p:spPr>
        <p:txBody>
          <a:bodyPr>
            <a:noAutofit/>
          </a:bodyPr>
          <a:lstStyle/>
          <a:p>
            <a:br>
              <a:rPr lang="en-AU" b="1" dirty="0">
                <a:solidFill>
                  <a:schemeClr val="tx2"/>
                </a:solidFill>
              </a:rPr>
            </a:br>
            <a:r>
              <a:rPr lang="en-AU" b="1" dirty="0">
                <a:solidFill>
                  <a:schemeClr val="tx2"/>
                </a:solidFill>
              </a:rPr>
              <a:t>Certification and accreditation (optional)</a:t>
            </a:r>
          </a:p>
        </p:txBody>
      </p:sp>
      <p:sp>
        <p:nvSpPr>
          <p:cNvPr id="3" name="Content Placeholder 2"/>
          <p:cNvSpPr>
            <a:spLocks noGrp="1"/>
          </p:cNvSpPr>
          <p:nvPr>
            <p:ph idx="1"/>
          </p:nvPr>
        </p:nvSpPr>
        <p:spPr>
          <a:xfrm>
            <a:off x="1905000" y="2133600"/>
            <a:ext cx="8153400" cy="4343400"/>
          </a:xfrm>
        </p:spPr>
        <p:txBody>
          <a:bodyPr numCol="1">
            <a:noAutofit/>
          </a:bodyPr>
          <a:lstStyle/>
          <a:p>
            <a:pPr lvl="1">
              <a:spcAft>
                <a:spcPts val="3000"/>
              </a:spcAft>
              <a:buFont typeface="Arial"/>
              <a:buChar char="•"/>
            </a:pPr>
            <a:r>
              <a:rPr lang="en-AU" sz="3600" dirty="0">
                <a:latin typeface="+mj-lt"/>
              </a:rPr>
              <a:t>Tourism business accreditation</a:t>
            </a:r>
          </a:p>
          <a:p>
            <a:pPr lvl="1">
              <a:spcAft>
                <a:spcPts val="3000"/>
              </a:spcAft>
              <a:buFont typeface="Arial"/>
              <a:buChar char="•"/>
            </a:pPr>
            <a:r>
              <a:rPr lang="en-AU" sz="3600" dirty="0">
                <a:latin typeface="+mj-lt"/>
              </a:rPr>
              <a:t>Eco-tourism certification </a:t>
            </a:r>
          </a:p>
          <a:p>
            <a:pPr lvl="1">
              <a:spcAft>
                <a:spcPts val="3000"/>
              </a:spcAft>
              <a:buFont typeface="Arial"/>
              <a:buChar char="•"/>
            </a:pPr>
            <a:r>
              <a:rPr lang="en-AU" sz="3600" dirty="0">
                <a:latin typeface="+mj-lt"/>
              </a:rPr>
              <a:t>Tour guiding certification</a:t>
            </a:r>
          </a:p>
          <a:p>
            <a:pPr lvl="1">
              <a:spcAft>
                <a:spcPts val="3000"/>
              </a:spcAft>
              <a:buFont typeface="Arial"/>
              <a:buChar char="•"/>
            </a:pPr>
            <a:r>
              <a:rPr lang="en-AU" sz="3600" dirty="0">
                <a:latin typeface="+mj-lt"/>
              </a:rPr>
              <a:t>Supply Nation certification/registration</a:t>
            </a:r>
          </a:p>
        </p:txBody>
      </p:sp>
      <p:sp>
        <p:nvSpPr>
          <p:cNvPr id="4" name="Slide Number Placeholder 3"/>
          <p:cNvSpPr>
            <a:spLocks noGrp="1"/>
          </p:cNvSpPr>
          <p:nvPr>
            <p:ph type="sldNum" sz="quarter" idx="12"/>
          </p:nvPr>
        </p:nvSpPr>
        <p:spPr/>
        <p:txBody>
          <a:bodyPr/>
          <a:lstStyle/>
          <a:p>
            <a:fld id="{683A3396-DAF0-44C9-B3AE-A96742332DE3}" type="slidenum">
              <a:rPr lang="en-AU">
                <a:solidFill>
                  <a:prstClr val="white">
                    <a:tint val="75000"/>
                  </a:prstClr>
                </a:solidFill>
                <a:latin typeface="Cambria"/>
              </a:rPr>
              <a:pPr/>
              <a:t>11</a:t>
            </a:fld>
            <a:endParaRPr lang="en-AU" dirty="0">
              <a:solidFill>
                <a:prstClr val="white">
                  <a:tint val="75000"/>
                </a:prstClr>
              </a:solidFill>
              <a:latin typeface="Cambria"/>
            </a:endParaRPr>
          </a:p>
        </p:txBody>
      </p:sp>
      <p:pic>
        <p:nvPicPr>
          <p:cNvPr id="5" name="Picture 4" descr="advanced-certified.jpg"/>
          <p:cNvPicPr>
            <a:picLocks noChangeAspect="1"/>
          </p:cNvPicPr>
          <p:nvPr/>
        </p:nvPicPr>
        <p:blipFill>
          <a:blip r:embed="rId3"/>
          <a:stretch>
            <a:fillRect/>
          </a:stretch>
        </p:blipFill>
        <p:spPr>
          <a:xfrm>
            <a:off x="8229601" y="3733801"/>
            <a:ext cx="1769721" cy="996851"/>
          </a:xfrm>
          <a:prstGeom prst="rect">
            <a:avLst/>
          </a:prstGeom>
        </p:spPr>
      </p:pic>
      <p:pic>
        <p:nvPicPr>
          <p:cNvPr id="6" name="Picture 5" descr="ATB_TTTick_Logo FINAL.png"/>
          <p:cNvPicPr>
            <a:picLocks noChangeAspect="1"/>
          </p:cNvPicPr>
          <p:nvPr/>
        </p:nvPicPr>
        <p:blipFill>
          <a:blip r:embed="rId4"/>
          <a:stretch>
            <a:fillRect/>
          </a:stretch>
        </p:blipFill>
        <p:spPr>
          <a:xfrm>
            <a:off x="8610600" y="1295400"/>
            <a:ext cx="1657350" cy="2209800"/>
          </a:xfrm>
          <a:prstGeom prst="rect">
            <a:avLst/>
          </a:prstGeom>
        </p:spPr>
      </p:pic>
      <p:pic>
        <p:nvPicPr>
          <p:cNvPr id="7" name="Picture 6" descr="Image 2.jpg"/>
          <p:cNvPicPr>
            <a:picLocks noChangeAspect="1"/>
          </p:cNvPicPr>
          <p:nvPr/>
        </p:nvPicPr>
        <p:blipFill>
          <a:blip r:embed="rId5"/>
          <a:stretch>
            <a:fillRect/>
          </a:stretch>
        </p:blipFill>
        <p:spPr>
          <a:xfrm>
            <a:off x="8395519" y="5334000"/>
            <a:ext cx="748481" cy="1031240"/>
          </a:xfrm>
          <a:prstGeom prst="rect">
            <a:avLst/>
          </a:prstGeom>
        </p:spPr>
      </p:pic>
    </p:spTree>
    <p:extLst>
      <p:ext uri="{BB962C8B-B14F-4D97-AF65-F5344CB8AC3E}">
        <p14:creationId xmlns:p14="http://schemas.microsoft.com/office/powerpoint/2010/main" val="224077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normAutofit fontScale="90000"/>
          </a:bodyPr>
          <a:lstStyle/>
          <a:p>
            <a:br>
              <a:rPr lang="en-AU" sz="3556" b="1" dirty="0"/>
            </a:br>
            <a:r>
              <a:rPr lang="en-AU" sz="4000" b="1" dirty="0">
                <a:solidFill>
                  <a:schemeClr val="tx2"/>
                </a:solidFill>
              </a:rPr>
              <a:t>Indigenous Product development</a:t>
            </a:r>
            <a:br>
              <a:rPr lang="en-AU" sz="3556" b="1" dirty="0"/>
            </a:br>
            <a:r>
              <a:rPr lang="en-AU" sz="3556" b="1" dirty="0"/>
              <a:t> – what’s needed?</a:t>
            </a:r>
            <a:br>
              <a:rPr lang="en-AU" sz="5400" b="1" dirty="0"/>
            </a:br>
            <a:endParaRPr lang="en-AU" dirty="0"/>
          </a:p>
        </p:txBody>
      </p:sp>
      <p:graphicFrame>
        <p:nvGraphicFramePr>
          <p:cNvPr id="20" name="Content Placeholder 19"/>
          <p:cNvGraphicFramePr>
            <a:graphicFrameLocks noGrp="1"/>
          </p:cNvGraphicFramePr>
          <p:nvPr>
            <p:ph idx="1"/>
          </p:nvPr>
        </p:nvGraphicFramePr>
        <p:xfrm>
          <a:off x="1981200" y="1828801"/>
          <a:ext cx="81534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83A3396-DAF0-44C9-B3AE-A96742332DE3}" type="slidenum">
              <a:rPr lang="en-AU">
                <a:solidFill>
                  <a:prstClr val="white">
                    <a:tint val="75000"/>
                  </a:prstClr>
                </a:solidFill>
                <a:latin typeface="Cambria"/>
              </a:rPr>
              <a:pPr/>
              <a:t>2</a:t>
            </a:fld>
            <a:endParaRPr lang="en-AU" dirty="0">
              <a:solidFill>
                <a:prstClr val="white">
                  <a:tint val="75000"/>
                </a:prstClr>
              </a:solidFill>
              <a:latin typeface="Cambria"/>
            </a:endParaRPr>
          </a:p>
        </p:txBody>
      </p:sp>
    </p:spTree>
    <p:extLst>
      <p:ext uri="{BB962C8B-B14F-4D97-AF65-F5344CB8AC3E}">
        <p14:creationId xmlns:p14="http://schemas.microsoft.com/office/powerpoint/2010/main" val="260642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305800" cy="1828800"/>
          </a:xfrm>
        </p:spPr>
        <p:txBody>
          <a:bodyPr>
            <a:normAutofit/>
          </a:bodyPr>
          <a:lstStyle/>
          <a:p>
            <a:r>
              <a:rPr lang="en-AU" sz="4000" b="1" dirty="0">
                <a:solidFill>
                  <a:schemeClr val="tx2"/>
                </a:solidFill>
              </a:rPr>
              <a:t>Start up/investing in Cultural Tourism</a:t>
            </a:r>
          </a:p>
        </p:txBody>
      </p:sp>
      <p:sp>
        <p:nvSpPr>
          <p:cNvPr id="3" name="Content Placeholder 2"/>
          <p:cNvSpPr>
            <a:spLocks noGrp="1"/>
          </p:cNvSpPr>
          <p:nvPr>
            <p:ph idx="1"/>
          </p:nvPr>
        </p:nvSpPr>
        <p:spPr>
          <a:xfrm>
            <a:off x="2057400" y="990600"/>
            <a:ext cx="8229600" cy="5257800"/>
          </a:xfrm>
        </p:spPr>
        <p:txBody>
          <a:bodyPr numCol="1">
            <a:noAutofit/>
          </a:bodyPr>
          <a:lstStyle/>
          <a:p>
            <a:pPr>
              <a:buNone/>
            </a:pPr>
            <a:endParaRPr lang="en-AU" dirty="0"/>
          </a:p>
          <a:p>
            <a:pPr>
              <a:spcAft>
                <a:spcPts val="1200"/>
              </a:spcAft>
            </a:pPr>
            <a:r>
              <a:rPr lang="en-AU" dirty="0">
                <a:latin typeface="+mj-lt"/>
              </a:rPr>
              <a:t>Who are your Visitors?</a:t>
            </a:r>
          </a:p>
          <a:p>
            <a:pPr>
              <a:spcAft>
                <a:spcPts val="1200"/>
              </a:spcAft>
            </a:pPr>
            <a:r>
              <a:rPr lang="en-AU" b="1" dirty="0">
                <a:latin typeface="+mj-lt"/>
              </a:rPr>
              <a:t>Who are your stakeholders? Potential partners? Competition?</a:t>
            </a:r>
          </a:p>
          <a:p>
            <a:pPr>
              <a:spcAft>
                <a:spcPts val="1200"/>
              </a:spcAft>
            </a:pPr>
            <a:r>
              <a:rPr lang="en-AU" dirty="0">
                <a:latin typeface="+mj-lt"/>
              </a:rPr>
              <a:t>How will you sell your product?</a:t>
            </a:r>
          </a:p>
          <a:p>
            <a:pPr>
              <a:spcAft>
                <a:spcPts val="1200"/>
              </a:spcAft>
            </a:pPr>
            <a:r>
              <a:rPr lang="en-AU" dirty="0">
                <a:latin typeface="+mj-lt"/>
              </a:rPr>
              <a:t>How will you operate? </a:t>
            </a:r>
          </a:p>
          <a:p>
            <a:pPr>
              <a:spcAft>
                <a:spcPts val="1200"/>
              </a:spcAft>
            </a:pPr>
            <a:r>
              <a:rPr lang="en-AU" dirty="0">
                <a:latin typeface="+mj-lt"/>
              </a:rPr>
              <a:t>Costs? Capital investment? Fixed &amp; variable operational costs </a:t>
            </a:r>
          </a:p>
          <a:p>
            <a:pPr>
              <a:buClrTx/>
              <a:buNone/>
            </a:pPr>
            <a:endParaRPr lang="en-AU" sz="2400" b="1" dirty="0">
              <a:latin typeface="+mj-lt"/>
            </a:endParaRPr>
          </a:p>
        </p:txBody>
      </p:sp>
      <p:sp>
        <p:nvSpPr>
          <p:cNvPr id="4" name="Slide Number Placeholder 3"/>
          <p:cNvSpPr>
            <a:spLocks noGrp="1"/>
          </p:cNvSpPr>
          <p:nvPr>
            <p:ph type="sldNum" sz="quarter" idx="12"/>
          </p:nvPr>
        </p:nvSpPr>
        <p:spPr/>
        <p:txBody>
          <a:bodyPr/>
          <a:lstStyle/>
          <a:p>
            <a:fld id="{683A3396-DAF0-44C9-B3AE-A96742332DE3}" type="slidenum">
              <a:rPr lang="en-AU">
                <a:solidFill>
                  <a:prstClr val="white">
                    <a:tint val="75000"/>
                  </a:prstClr>
                </a:solidFill>
                <a:latin typeface="Cambria"/>
              </a:rPr>
              <a:pPr/>
              <a:t>3</a:t>
            </a:fld>
            <a:endParaRPr lang="en-AU" dirty="0">
              <a:solidFill>
                <a:prstClr val="white">
                  <a:tint val="75000"/>
                </a:prstClr>
              </a:solidFill>
              <a:latin typeface="Cambria"/>
            </a:endParaRPr>
          </a:p>
        </p:txBody>
      </p:sp>
    </p:spTree>
    <p:extLst>
      <p:ext uri="{BB962C8B-B14F-4D97-AF65-F5344CB8AC3E}">
        <p14:creationId xmlns:p14="http://schemas.microsoft.com/office/powerpoint/2010/main" val="384489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0719.JPG"/>
          <p:cNvPicPr>
            <a:picLocks noGrp="1" noChangeAspect="1"/>
          </p:cNvPicPr>
          <p:nvPr>
            <p:ph idx="1"/>
          </p:nvPr>
        </p:nvPicPr>
        <p:blipFill>
          <a:blip r:embed="rId3"/>
          <a:stretch>
            <a:fillRect/>
          </a:stretch>
        </p:blipFill>
        <p:spPr>
          <a:xfrm>
            <a:off x="4876801" y="2514601"/>
            <a:ext cx="2478617" cy="18589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ounded Rectangle 3"/>
          <p:cNvSpPr/>
          <p:nvPr/>
        </p:nvSpPr>
        <p:spPr>
          <a:xfrm>
            <a:off x="1828800" y="304800"/>
            <a:ext cx="2743200" cy="1676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a:solidFill>
                  <a:prstClr val="white"/>
                </a:solidFill>
                <a:latin typeface="Calibri"/>
              </a:rPr>
              <a:t>Tourism Operator </a:t>
            </a:r>
            <a:r>
              <a:rPr lang="en-AU" dirty="0">
                <a:solidFill>
                  <a:prstClr val="white"/>
                </a:solidFill>
                <a:latin typeface="Calibri"/>
              </a:rPr>
              <a:t>(Website , email,  phone, point of service)</a:t>
            </a:r>
          </a:p>
        </p:txBody>
      </p:sp>
      <p:sp>
        <p:nvSpPr>
          <p:cNvPr id="6" name="Rounded Rectangle 5"/>
          <p:cNvSpPr/>
          <p:nvPr/>
        </p:nvSpPr>
        <p:spPr>
          <a:xfrm>
            <a:off x="7010400" y="533400"/>
            <a:ext cx="2590800" cy="1371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a:solidFill>
                  <a:prstClr val="white"/>
                </a:solidFill>
                <a:latin typeface="Calibri"/>
              </a:rPr>
              <a:t>Visitor Center</a:t>
            </a:r>
          </a:p>
        </p:txBody>
      </p:sp>
      <p:sp>
        <p:nvSpPr>
          <p:cNvPr id="7" name="Rounded Rectangle 6"/>
          <p:cNvSpPr/>
          <p:nvPr/>
        </p:nvSpPr>
        <p:spPr>
          <a:xfrm>
            <a:off x="7924800" y="3962400"/>
            <a:ext cx="2438400" cy="1371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a:solidFill>
                  <a:prstClr val="white"/>
                </a:solidFill>
                <a:latin typeface="Calibri"/>
              </a:rPr>
              <a:t>On-line Tour Agent </a:t>
            </a:r>
          </a:p>
          <a:p>
            <a:pPr algn="ctr"/>
            <a:r>
              <a:rPr lang="en-AU" dirty="0">
                <a:solidFill>
                  <a:prstClr val="white"/>
                </a:solidFill>
                <a:latin typeface="Calibri"/>
              </a:rPr>
              <a:t>e.g. Red Balloon</a:t>
            </a:r>
          </a:p>
        </p:txBody>
      </p:sp>
      <p:sp>
        <p:nvSpPr>
          <p:cNvPr id="8" name="Rounded Rectangle 7"/>
          <p:cNvSpPr/>
          <p:nvPr/>
        </p:nvSpPr>
        <p:spPr>
          <a:xfrm>
            <a:off x="2057400" y="4114800"/>
            <a:ext cx="21336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a:solidFill>
                  <a:prstClr val="white"/>
                </a:solidFill>
                <a:latin typeface="Calibri"/>
              </a:rPr>
              <a:t>ITO (Inbound Tour Agents)</a:t>
            </a:r>
          </a:p>
        </p:txBody>
      </p:sp>
      <p:cxnSp>
        <p:nvCxnSpPr>
          <p:cNvPr id="15" name="Straight Arrow Connector 14"/>
          <p:cNvCxnSpPr/>
          <p:nvPr/>
        </p:nvCxnSpPr>
        <p:spPr>
          <a:xfrm rot="16200000" flipH="1">
            <a:off x="4610100" y="1943100"/>
            <a:ext cx="5334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6629400" y="1905000"/>
            <a:ext cx="7620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0800000">
            <a:off x="7239000" y="4495800"/>
            <a:ext cx="6096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4191000" y="4114800"/>
            <a:ext cx="5334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19600" y="5486400"/>
            <a:ext cx="3429000" cy="707886"/>
          </a:xfrm>
          <a:prstGeom prst="rect">
            <a:avLst/>
          </a:prstGeom>
          <a:noFill/>
        </p:spPr>
        <p:txBody>
          <a:bodyPr wrap="square" rtlCol="0">
            <a:spAutoFit/>
          </a:bodyPr>
          <a:lstStyle/>
          <a:p>
            <a:r>
              <a:rPr lang="en-AU" sz="4000" b="1" dirty="0">
                <a:solidFill>
                  <a:prstClr val="white"/>
                </a:solidFill>
                <a:latin typeface="Calibri"/>
              </a:rPr>
              <a:t>Tourism sales </a:t>
            </a:r>
          </a:p>
        </p:txBody>
      </p:sp>
      <p:sp>
        <p:nvSpPr>
          <p:cNvPr id="12" name="Rounded Rectangle 11"/>
          <p:cNvSpPr/>
          <p:nvPr/>
        </p:nvSpPr>
        <p:spPr>
          <a:xfrm>
            <a:off x="1981200" y="2590800"/>
            <a:ext cx="22098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a:solidFill>
                  <a:prstClr val="white"/>
                </a:solidFill>
                <a:latin typeface="Calibri"/>
              </a:rPr>
              <a:t>Wholesaler</a:t>
            </a:r>
          </a:p>
        </p:txBody>
      </p:sp>
      <p:cxnSp>
        <p:nvCxnSpPr>
          <p:cNvPr id="14" name="Straight Arrow Connector 13"/>
          <p:cNvCxnSpPr/>
          <p:nvPr/>
        </p:nvCxnSpPr>
        <p:spPr>
          <a:xfrm>
            <a:off x="4343400" y="3048000"/>
            <a:ext cx="3810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181600" y="533400"/>
            <a:ext cx="1143000" cy="13716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AU" dirty="0">
                <a:solidFill>
                  <a:prstClr val="white"/>
                </a:solidFill>
                <a:latin typeface="Calibri"/>
              </a:rPr>
              <a:t>Credit card service provider </a:t>
            </a:r>
          </a:p>
        </p:txBody>
      </p:sp>
      <p:cxnSp>
        <p:nvCxnSpPr>
          <p:cNvPr id="19" name="Straight Arrow Connector 18"/>
          <p:cNvCxnSpPr/>
          <p:nvPr/>
        </p:nvCxnSpPr>
        <p:spPr>
          <a:xfrm>
            <a:off x="4648200" y="914400"/>
            <a:ext cx="4572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4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8382000" cy="762000"/>
          </a:xfrm>
        </p:spPr>
        <p:txBody>
          <a:bodyPr>
            <a:normAutofit/>
          </a:bodyPr>
          <a:lstStyle/>
          <a:p>
            <a:r>
              <a:rPr lang="en-AU" dirty="0">
                <a:solidFill>
                  <a:schemeClr val="tx2"/>
                </a:solidFill>
              </a:rPr>
              <a:t>Selling Cultural Tourism products</a:t>
            </a:r>
          </a:p>
        </p:txBody>
      </p:sp>
      <p:sp>
        <p:nvSpPr>
          <p:cNvPr id="3" name="Content Placeholder 2"/>
          <p:cNvSpPr>
            <a:spLocks noGrp="1"/>
          </p:cNvSpPr>
          <p:nvPr>
            <p:ph idx="1"/>
          </p:nvPr>
        </p:nvSpPr>
        <p:spPr>
          <a:xfrm>
            <a:off x="1981200" y="1143000"/>
            <a:ext cx="8229600" cy="5257800"/>
          </a:xfrm>
        </p:spPr>
        <p:txBody>
          <a:bodyPr numCol="1">
            <a:noAutofit/>
          </a:bodyPr>
          <a:lstStyle/>
          <a:p>
            <a:pPr>
              <a:buNone/>
            </a:pPr>
            <a:endParaRPr lang="en-AU" sz="2000" dirty="0"/>
          </a:p>
          <a:p>
            <a:pPr>
              <a:spcAft>
                <a:spcPts val="1800"/>
              </a:spcAft>
            </a:pPr>
            <a:r>
              <a:rPr lang="en-AU" dirty="0">
                <a:latin typeface="+mj-lt"/>
              </a:rPr>
              <a:t>Sales – on-line, point of service or via agent for a commission</a:t>
            </a:r>
          </a:p>
          <a:p>
            <a:pPr>
              <a:spcAft>
                <a:spcPts val="1800"/>
              </a:spcAft>
            </a:pPr>
            <a:r>
              <a:rPr lang="en-AU" dirty="0">
                <a:latin typeface="+mj-lt"/>
              </a:rPr>
              <a:t>Commissions need to be built into ticket price</a:t>
            </a:r>
          </a:p>
          <a:p>
            <a:pPr lvl="1">
              <a:spcAft>
                <a:spcPts val="600"/>
              </a:spcAft>
            </a:pPr>
            <a:r>
              <a:rPr lang="en-AU" dirty="0">
                <a:latin typeface="+mj-lt"/>
              </a:rPr>
              <a:t>10% - 25% Visitor </a:t>
            </a:r>
            <a:r>
              <a:rPr lang="en-AU" dirty="0" err="1">
                <a:latin typeface="+mj-lt"/>
              </a:rPr>
              <a:t>Centers</a:t>
            </a:r>
            <a:endParaRPr lang="en-AU" dirty="0">
              <a:latin typeface="+mj-lt"/>
            </a:endParaRPr>
          </a:p>
          <a:p>
            <a:pPr lvl="1">
              <a:spcAft>
                <a:spcPts val="600"/>
              </a:spcAft>
            </a:pPr>
            <a:r>
              <a:rPr lang="en-AU" dirty="0">
                <a:latin typeface="+mj-lt"/>
              </a:rPr>
              <a:t>10 - 25% OTO</a:t>
            </a:r>
          </a:p>
          <a:p>
            <a:pPr lvl="1">
              <a:spcAft>
                <a:spcPts val="600"/>
              </a:spcAft>
            </a:pPr>
            <a:r>
              <a:rPr lang="en-AU" dirty="0">
                <a:latin typeface="+mj-lt"/>
              </a:rPr>
              <a:t>20% - 25% Wholesaler</a:t>
            </a:r>
          </a:p>
          <a:p>
            <a:pPr lvl="1">
              <a:spcAft>
                <a:spcPts val="600"/>
              </a:spcAft>
            </a:pPr>
            <a:r>
              <a:rPr lang="en-AU" dirty="0">
                <a:latin typeface="+mj-lt"/>
              </a:rPr>
              <a:t>25% - 30% ITO</a:t>
            </a:r>
          </a:p>
          <a:p>
            <a:pPr lvl="1">
              <a:spcAft>
                <a:spcPts val="600"/>
              </a:spcAft>
            </a:pPr>
            <a:r>
              <a:rPr lang="en-AU" dirty="0">
                <a:latin typeface="+mj-lt"/>
              </a:rPr>
              <a:t>Credit card surcharges </a:t>
            </a:r>
            <a:r>
              <a:rPr lang="en-AU" dirty="0" err="1">
                <a:latin typeface="+mj-lt"/>
              </a:rPr>
              <a:t>e.g</a:t>
            </a:r>
            <a:r>
              <a:rPr lang="en-AU" dirty="0">
                <a:latin typeface="+mj-lt"/>
              </a:rPr>
              <a:t> stripe  </a:t>
            </a:r>
          </a:p>
          <a:p>
            <a:pPr>
              <a:buClrTx/>
              <a:buNone/>
            </a:pPr>
            <a:endParaRPr lang="en-AU" sz="2400" b="1" dirty="0">
              <a:latin typeface="+mj-lt"/>
            </a:endParaRPr>
          </a:p>
        </p:txBody>
      </p:sp>
      <p:sp>
        <p:nvSpPr>
          <p:cNvPr id="4" name="Slide Number Placeholder 3"/>
          <p:cNvSpPr>
            <a:spLocks noGrp="1"/>
          </p:cNvSpPr>
          <p:nvPr>
            <p:ph type="sldNum" sz="quarter" idx="12"/>
          </p:nvPr>
        </p:nvSpPr>
        <p:spPr/>
        <p:txBody>
          <a:bodyPr/>
          <a:lstStyle/>
          <a:p>
            <a:fld id="{683A3396-DAF0-44C9-B3AE-A96742332DE3}" type="slidenum">
              <a:rPr lang="en-AU">
                <a:solidFill>
                  <a:prstClr val="white">
                    <a:tint val="75000"/>
                  </a:prstClr>
                </a:solidFill>
                <a:latin typeface="Cambria"/>
              </a:rPr>
              <a:pPr/>
              <a:t>5</a:t>
            </a:fld>
            <a:endParaRPr lang="en-AU" dirty="0">
              <a:solidFill>
                <a:prstClr val="white">
                  <a:tint val="75000"/>
                </a:prstClr>
              </a:solidFill>
              <a:latin typeface="Cambria"/>
            </a:endParaRPr>
          </a:p>
        </p:txBody>
      </p:sp>
    </p:spTree>
    <p:extLst>
      <p:ext uri="{BB962C8B-B14F-4D97-AF65-F5344CB8AC3E}">
        <p14:creationId xmlns:p14="http://schemas.microsoft.com/office/powerpoint/2010/main" val="40204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905000" y="1143000"/>
          <a:ext cx="8458200" cy="5151120"/>
        </p:xfrm>
        <a:graphic>
          <a:graphicData uri="http://schemas.openxmlformats.org/drawingml/2006/table">
            <a:tbl>
              <a:tblPr firstRow="1" bandRow="1">
                <a:tableStyleId>{6E25E649-3F16-4E02-A733-19D2CDBF48F0}</a:tableStyleId>
              </a:tblPr>
              <a:tblGrid>
                <a:gridCol w="14097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920240">
                  <a:extLst>
                    <a:ext uri="{9D8B030D-6E8A-4147-A177-3AD203B41FA5}">
                      <a16:colId xmlns:a16="http://schemas.microsoft.com/office/drawing/2014/main" val="20002"/>
                    </a:ext>
                  </a:extLst>
                </a:gridCol>
                <a:gridCol w="1127760">
                  <a:extLst>
                    <a:ext uri="{9D8B030D-6E8A-4147-A177-3AD203B41FA5}">
                      <a16:colId xmlns:a16="http://schemas.microsoft.com/office/drawing/2014/main" val="20003"/>
                    </a:ext>
                  </a:extLst>
                </a:gridCol>
                <a:gridCol w="140970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tblGrid>
              <a:tr h="396240">
                <a:tc>
                  <a:txBody>
                    <a:bodyPr/>
                    <a:lstStyle/>
                    <a:p>
                      <a:r>
                        <a:rPr lang="en-AU" dirty="0"/>
                        <a:t>PAX</a:t>
                      </a:r>
                    </a:p>
                  </a:txBody>
                  <a:tcPr/>
                </a:tc>
                <a:tc>
                  <a:txBody>
                    <a:bodyPr/>
                    <a:lstStyle/>
                    <a:p>
                      <a:r>
                        <a:rPr lang="en-AU" dirty="0"/>
                        <a:t>GST </a:t>
                      </a:r>
                    </a:p>
                  </a:txBody>
                  <a:tcPr/>
                </a:tc>
                <a:tc>
                  <a:txBody>
                    <a:bodyPr/>
                    <a:lstStyle/>
                    <a:p>
                      <a:r>
                        <a:rPr lang="en-AU" dirty="0"/>
                        <a:t>25% Commission </a:t>
                      </a:r>
                    </a:p>
                  </a:txBody>
                  <a:tcPr/>
                </a:tc>
                <a:tc>
                  <a:txBody>
                    <a:bodyPr/>
                    <a:lstStyle/>
                    <a:p>
                      <a:r>
                        <a:rPr lang="en-AU" dirty="0"/>
                        <a:t>Guide</a:t>
                      </a:r>
                    </a:p>
                  </a:txBody>
                  <a:tcPr/>
                </a:tc>
                <a:tc>
                  <a:txBody>
                    <a:bodyPr/>
                    <a:lstStyle/>
                    <a:p>
                      <a:r>
                        <a:rPr lang="en-AU" dirty="0"/>
                        <a:t>Catering </a:t>
                      </a:r>
                    </a:p>
                  </a:txBody>
                  <a:tcPr/>
                </a:tc>
                <a:tc>
                  <a:txBody>
                    <a:bodyPr/>
                    <a:lstStyle/>
                    <a:p>
                      <a:r>
                        <a:rPr lang="en-AU" dirty="0"/>
                        <a:t>After costs</a:t>
                      </a:r>
                    </a:p>
                  </a:txBody>
                  <a:tcPr/>
                </a:tc>
                <a:extLst>
                  <a:ext uri="{0D108BD9-81ED-4DB2-BD59-A6C34878D82A}">
                    <a16:rowId xmlns:a16="http://schemas.microsoft.com/office/drawing/2014/main" val="10000"/>
                  </a:ext>
                </a:extLst>
              </a:tr>
              <a:tr h="396240">
                <a:tc>
                  <a:txBody>
                    <a:bodyPr/>
                    <a:lstStyle/>
                    <a:p>
                      <a:r>
                        <a:rPr lang="en-AU" b="1" dirty="0"/>
                        <a:t>1</a:t>
                      </a:r>
                    </a:p>
                  </a:txBody>
                  <a:tcPr/>
                </a:tc>
                <a:tc>
                  <a:txBody>
                    <a:bodyPr/>
                    <a:lstStyle/>
                    <a:p>
                      <a:r>
                        <a:rPr lang="en-AU" dirty="0"/>
                        <a:t>5.00</a:t>
                      </a:r>
                    </a:p>
                  </a:txBody>
                  <a:tcPr/>
                </a:tc>
                <a:tc>
                  <a:txBody>
                    <a:bodyPr/>
                    <a:lstStyle/>
                    <a:p>
                      <a:r>
                        <a:rPr lang="en-AU" dirty="0"/>
                        <a:t>12.50</a:t>
                      </a:r>
                    </a:p>
                  </a:txBody>
                  <a:tcPr/>
                </a:tc>
                <a:tc>
                  <a:txBody>
                    <a:bodyPr/>
                    <a:lstStyle/>
                    <a:p>
                      <a:r>
                        <a:rPr lang="en-AU"/>
                        <a:t>90.00</a:t>
                      </a:r>
                      <a:endParaRPr lang="en-AU" dirty="0"/>
                    </a:p>
                  </a:txBody>
                  <a:tcPr/>
                </a:tc>
                <a:tc>
                  <a:txBody>
                    <a:bodyPr/>
                    <a:lstStyle/>
                    <a:p>
                      <a:r>
                        <a:rPr lang="en-AU" dirty="0"/>
                        <a:t>10.00</a:t>
                      </a:r>
                    </a:p>
                  </a:txBody>
                  <a:tcPr/>
                </a:tc>
                <a:tc>
                  <a:txBody>
                    <a:bodyPr/>
                    <a:lstStyle/>
                    <a:p>
                      <a:r>
                        <a:rPr lang="en-AU" dirty="0">
                          <a:solidFill>
                            <a:srgbClr val="FF0000"/>
                          </a:solidFill>
                        </a:rPr>
                        <a:t>- 62.50</a:t>
                      </a:r>
                    </a:p>
                  </a:txBody>
                  <a:tcPr/>
                </a:tc>
                <a:extLst>
                  <a:ext uri="{0D108BD9-81ED-4DB2-BD59-A6C34878D82A}">
                    <a16:rowId xmlns:a16="http://schemas.microsoft.com/office/drawing/2014/main" val="10001"/>
                  </a:ext>
                </a:extLst>
              </a:tr>
              <a:tr h="396240">
                <a:tc>
                  <a:txBody>
                    <a:bodyPr/>
                    <a:lstStyle/>
                    <a:p>
                      <a:r>
                        <a:rPr lang="en-AU" b="1" dirty="0"/>
                        <a:t>2</a:t>
                      </a:r>
                    </a:p>
                  </a:txBody>
                  <a:tcPr/>
                </a:tc>
                <a:tc>
                  <a:txBody>
                    <a:bodyPr/>
                    <a:lstStyle/>
                    <a:p>
                      <a:r>
                        <a:rPr lang="en-AU" dirty="0"/>
                        <a:t>10.00</a:t>
                      </a:r>
                    </a:p>
                  </a:txBody>
                  <a:tcPr/>
                </a:tc>
                <a:tc>
                  <a:txBody>
                    <a:bodyPr/>
                    <a:lstStyle/>
                    <a:p>
                      <a:r>
                        <a:rPr lang="en-AU" dirty="0"/>
                        <a:t>25.00</a:t>
                      </a:r>
                    </a:p>
                  </a:txBody>
                  <a:tcPr/>
                </a:tc>
                <a:tc>
                  <a:txBody>
                    <a:bodyPr/>
                    <a:lstStyle/>
                    <a:p>
                      <a:r>
                        <a:rPr lang="en-AU"/>
                        <a:t>90.00</a:t>
                      </a:r>
                      <a:endParaRPr lang="en-AU" dirty="0"/>
                    </a:p>
                  </a:txBody>
                  <a:tcPr/>
                </a:tc>
                <a:tc>
                  <a:txBody>
                    <a:bodyPr/>
                    <a:lstStyle/>
                    <a:p>
                      <a:r>
                        <a:rPr lang="en-AU" dirty="0"/>
                        <a:t>20.00</a:t>
                      </a:r>
                    </a:p>
                  </a:txBody>
                  <a:tcPr/>
                </a:tc>
                <a:tc>
                  <a:txBody>
                    <a:bodyPr/>
                    <a:lstStyle/>
                    <a:p>
                      <a:r>
                        <a:rPr lang="en-AU" dirty="0">
                          <a:solidFill>
                            <a:srgbClr val="FF0000"/>
                          </a:solidFill>
                        </a:rPr>
                        <a:t>-35.00</a:t>
                      </a:r>
                    </a:p>
                  </a:txBody>
                  <a:tcPr/>
                </a:tc>
                <a:extLst>
                  <a:ext uri="{0D108BD9-81ED-4DB2-BD59-A6C34878D82A}">
                    <a16:rowId xmlns:a16="http://schemas.microsoft.com/office/drawing/2014/main" val="10002"/>
                  </a:ext>
                </a:extLst>
              </a:tr>
              <a:tr h="396240">
                <a:tc>
                  <a:txBody>
                    <a:bodyPr/>
                    <a:lstStyle/>
                    <a:p>
                      <a:r>
                        <a:rPr lang="en-AU" b="1" dirty="0"/>
                        <a:t>3</a:t>
                      </a:r>
                    </a:p>
                  </a:txBody>
                  <a:tcPr/>
                </a:tc>
                <a:tc>
                  <a:txBody>
                    <a:bodyPr/>
                    <a:lstStyle/>
                    <a:p>
                      <a:r>
                        <a:rPr lang="en-AU" dirty="0"/>
                        <a:t>15.00</a:t>
                      </a:r>
                    </a:p>
                  </a:txBody>
                  <a:tcPr/>
                </a:tc>
                <a:tc>
                  <a:txBody>
                    <a:bodyPr/>
                    <a:lstStyle/>
                    <a:p>
                      <a:r>
                        <a:rPr lang="en-AU" dirty="0"/>
                        <a:t>37.50</a:t>
                      </a:r>
                    </a:p>
                  </a:txBody>
                  <a:tcPr/>
                </a:tc>
                <a:tc>
                  <a:txBody>
                    <a:bodyPr/>
                    <a:lstStyle/>
                    <a:p>
                      <a:r>
                        <a:rPr lang="en-AU" dirty="0"/>
                        <a:t>90.00</a:t>
                      </a:r>
                    </a:p>
                  </a:txBody>
                  <a:tcPr/>
                </a:tc>
                <a:tc>
                  <a:txBody>
                    <a:bodyPr/>
                    <a:lstStyle/>
                    <a:p>
                      <a:r>
                        <a:rPr lang="en-AU" dirty="0"/>
                        <a:t>30.00</a:t>
                      </a:r>
                    </a:p>
                  </a:txBody>
                  <a:tcPr/>
                </a:tc>
                <a:tc>
                  <a:txBody>
                    <a:bodyPr/>
                    <a:lstStyle/>
                    <a:p>
                      <a:r>
                        <a:rPr lang="en-AU" dirty="0">
                          <a:solidFill>
                            <a:srgbClr val="FF0000"/>
                          </a:solidFill>
                        </a:rPr>
                        <a:t>-7.50</a:t>
                      </a:r>
                    </a:p>
                  </a:txBody>
                  <a:tcPr/>
                </a:tc>
                <a:extLst>
                  <a:ext uri="{0D108BD9-81ED-4DB2-BD59-A6C34878D82A}">
                    <a16:rowId xmlns:a16="http://schemas.microsoft.com/office/drawing/2014/main" val="10003"/>
                  </a:ext>
                </a:extLst>
              </a:tr>
              <a:tr h="396240">
                <a:tc>
                  <a:txBody>
                    <a:bodyPr/>
                    <a:lstStyle/>
                    <a:p>
                      <a:r>
                        <a:rPr lang="en-AU" b="1" dirty="0"/>
                        <a:t>4</a:t>
                      </a:r>
                    </a:p>
                  </a:txBody>
                  <a:tcPr/>
                </a:tc>
                <a:tc>
                  <a:txBody>
                    <a:bodyPr/>
                    <a:lstStyle/>
                    <a:p>
                      <a:r>
                        <a:rPr lang="en-AU" dirty="0"/>
                        <a:t>20.00</a:t>
                      </a:r>
                    </a:p>
                  </a:txBody>
                  <a:tcPr/>
                </a:tc>
                <a:tc>
                  <a:txBody>
                    <a:bodyPr/>
                    <a:lstStyle/>
                    <a:p>
                      <a:r>
                        <a:rPr lang="en-AU" dirty="0"/>
                        <a:t>50.00</a:t>
                      </a:r>
                    </a:p>
                  </a:txBody>
                  <a:tcPr/>
                </a:tc>
                <a:tc>
                  <a:txBody>
                    <a:bodyPr/>
                    <a:lstStyle/>
                    <a:p>
                      <a:r>
                        <a:rPr lang="en-AU"/>
                        <a:t>90.00</a:t>
                      </a:r>
                      <a:endParaRPr lang="en-AU" dirty="0"/>
                    </a:p>
                  </a:txBody>
                  <a:tcPr/>
                </a:tc>
                <a:tc>
                  <a:txBody>
                    <a:bodyPr/>
                    <a:lstStyle/>
                    <a:p>
                      <a:r>
                        <a:rPr lang="en-AU" dirty="0"/>
                        <a:t>40.00</a:t>
                      </a:r>
                    </a:p>
                  </a:txBody>
                  <a:tcPr/>
                </a:tc>
                <a:tc>
                  <a:txBody>
                    <a:bodyPr/>
                    <a:lstStyle/>
                    <a:p>
                      <a:r>
                        <a:rPr lang="en-AU" dirty="0"/>
                        <a:t>0.00</a:t>
                      </a:r>
                    </a:p>
                  </a:txBody>
                  <a:tcPr/>
                </a:tc>
                <a:extLst>
                  <a:ext uri="{0D108BD9-81ED-4DB2-BD59-A6C34878D82A}">
                    <a16:rowId xmlns:a16="http://schemas.microsoft.com/office/drawing/2014/main" val="10004"/>
                  </a:ext>
                </a:extLst>
              </a:tr>
              <a:tr h="396240">
                <a:tc>
                  <a:txBody>
                    <a:bodyPr/>
                    <a:lstStyle/>
                    <a:p>
                      <a:r>
                        <a:rPr lang="en-AU" b="1" dirty="0"/>
                        <a:t>5</a:t>
                      </a:r>
                    </a:p>
                  </a:txBody>
                  <a:tcPr/>
                </a:tc>
                <a:tc>
                  <a:txBody>
                    <a:bodyPr/>
                    <a:lstStyle/>
                    <a:p>
                      <a:r>
                        <a:rPr lang="en-AU" b="1" dirty="0"/>
                        <a:t>25.00</a:t>
                      </a:r>
                    </a:p>
                  </a:txBody>
                  <a:tcPr/>
                </a:tc>
                <a:tc>
                  <a:txBody>
                    <a:bodyPr/>
                    <a:lstStyle/>
                    <a:p>
                      <a:r>
                        <a:rPr lang="en-AU" b="1" dirty="0"/>
                        <a:t>62.50</a:t>
                      </a:r>
                    </a:p>
                  </a:txBody>
                  <a:tcPr/>
                </a:tc>
                <a:tc>
                  <a:txBody>
                    <a:bodyPr/>
                    <a:lstStyle/>
                    <a:p>
                      <a:r>
                        <a:rPr lang="en-AU" b="1"/>
                        <a:t>90.00</a:t>
                      </a:r>
                      <a:endParaRPr lang="en-AU" b="1" dirty="0"/>
                    </a:p>
                  </a:txBody>
                  <a:tcPr/>
                </a:tc>
                <a:tc>
                  <a:txBody>
                    <a:bodyPr/>
                    <a:lstStyle/>
                    <a:p>
                      <a:r>
                        <a:rPr lang="en-AU" b="1" dirty="0"/>
                        <a:t>50.00</a:t>
                      </a:r>
                    </a:p>
                  </a:txBody>
                  <a:tcPr/>
                </a:tc>
                <a:tc>
                  <a:txBody>
                    <a:bodyPr/>
                    <a:lstStyle/>
                    <a:p>
                      <a:r>
                        <a:rPr lang="en-AU" b="1" dirty="0"/>
                        <a:t>22.50</a:t>
                      </a:r>
                    </a:p>
                  </a:txBody>
                  <a:tcPr/>
                </a:tc>
                <a:extLst>
                  <a:ext uri="{0D108BD9-81ED-4DB2-BD59-A6C34878D82A}">
                    <a16:rowId xmlns:a16="http://schemas.microsoft.com/office/drawing/2014/main" val="10005"/>
                  </a:ext>
                </a:extLst>
              </a:tr>
              <a:tr h="396240">
                <a:tc>
                  <a:txBody>
                    <a:bodyPr/>
                    <a:lstStyle/>
                    <a:p>
                      <a:r>
                        <a:rPr lang="en-AU" b="1" dirty="0"/>
                        <a:t>6</a:t>
                      </a:r>
                    </a:p>
                  </a:txBody>
                  <a:tcPr/>
                </a:tc>
                <a:tc>
                  <a:txBody>
                    <a:bodyPr/>
                    <a:lstStyle/>
                    <a:p>
                      <a:r>
                        <a:rPr lang="en-AU" dirty="0"/>
                        <a:t>30.00</a:t>
                      </a:r>
                    </a:p>
                  </a:txBody>
                  <a:tcPr/>
                </a:tc>
                <a:tc>
                  <a:txBody>
                    <a:bodyPr/>
                    <a:lstStyle/>
                    <a:p>
                      <a:r>
                        <a:rPr lang="en-AU" dirty="0"/>
                        <a:t>75.00</a:t>
                      </a:r>
                    </a:p>
                  </a:txBody>
                  <a:tcPr/>
                </a:tc>
                <a:tc>
                  <a:txBody>
                    <a:bodyPr/>
                    <a:lstStyle/>
                    <a:p>
                      <a:r>
                        <a:rPr lang="en-AU"/>
                        <a:t>90.00</a:t>
                      </a:r>
                      <a:endParaRPr lang="en-AU" dirty="0"/>
                    </a:p>
                  </a:txBody>
                  <a:tcPr/>
                </a:tc>
                <a:tc>
                  <a:txBody>
                    <a:bodyPr/>
                    <a:lstStyle/>
                    <a:p>
                      <a:r>
                        <a:rPr lang="en-AU" dirty="0"/>
                        <a:t>60.00</a:t>
                      </a:r>
                    </a:p>
                  </a:txBody>
                  <a:tcPr/>
                </a:tc>
                <a:tc>
                  <a:txBody>
                    <a:bodyPr/>
                    <a:lstStyle/>
                    <a:p>
                      <a:r>
                        <a:rPr lang="en-AU" dirty="0"/>
                        <a:t>45.00</a:t>
                      </a:r>
                    </a:p>
                  </a:txBody>
                  <a:tcPr/>
                </a:tc>
                <a:extLst>
                  <a:ext uri="{0D108BD9-81ED-4DB2-BD59-A6C34878D82A}">
                    <a16:rowId xmlns:a16="http://schemas.microsoft.com/office/drawing/2014/main" val="10006"/>
                  </a:ext>
                </a:extLst>
              </a:tr>
              <a:tr h="396240">
                <a:tc>
                  <a:txBody>
                    <a:bodyPr/>
                    <a:lstStyle/>
                    <a:p>
                      <a:r>
                        <a:rPr lang="en-AU" b="1" dirty="0"/>
                        <a:t>7</a:t>
                      </a:r>
                    </a:p>
                  </a:txBody>
                  <a:tcPr/>
                </a:tc>
                <a:tc>
                  <a:txBody>
                    <a:bodyPr/>
                    <a:lstStyle/>
                    <a:p>
                      <a:r>
                        <a:rPr lang="en-AU" dirty="0"/>
                        <a:t>35.00</a:t>
                      </a:r>
                    </a:p>
                  </a:txBody>
                  <a:tcPr/>
                </a:tc>
                <a:tc>
                  <a:txBody>
                    <a:bodyPr/>
                    <a:lstStyle/>
                    <a:p>
                      <a:r>
                        <a:rPr lang="en-AU" dirty="0"/>
                        <a:t>87.50</a:t>
                      </a:r>
                    </a:p>
                  </a:txBody>
                  <a:tcPr/>
                </a:tc>
                <a:tc>
                  <a:txBody>
                    <a:bodyPr/>
                    <a:lstStyle/>
                    <a:p>
                      <a:r>
                        <a:rPr lang="en-AU"/>
                        <a:t>90.00</a:t>
                      </a:r>
                      <a:endParaRPr lang="en-AU" dirty="0"/>
                    </a:p>
                  </a:txBody>
                  <a:tcPr/>
                </a:tc>
                <a:tc>
                  <a:txBody>
                    <a:bodyPr/>
                    <a:lstStyle/>
                    <a:p>
                      <a:r>
                        <a:rPr lang="en-AU" dirty="0"/>
                        <a:t>70.00</a:t>
                      </a:r>
                    </a:p>
                  </a:txBody>
                  <a:tcPr/>
                </a:tc>
                <a:tc>
                  <a:txBody>
                    <a:bodyPr/>
                    <a:lstStyle/>
                    <a:p>
                      <a:r>
                        <a:rPr lang="en-AU" dirty="0"/>
                        <a:t>67.50</a:t>
                      </a:r>
                    </a:p>
                  </a:txBody>
                  <a:tcPr/>
                </a:tc>
                <a:extLst>
                  <a:ext uri="{0D108BD9-81ED-4DB2-BD59-A6C34878D82A}">
                    <a16:rowId xmlns:a16="http://schemas.microsoft.com/office/drawing/2014/main" val="10007"/>
                  </a:ext>
                </a:extLst>
              </a:tr>
              <a:tr h="396240">
                <a:tc>
                  <a:txBody>
                    <a:bodyPr/>
                    <a:lstStyle/>
                    <a:p>
                      <a:r>
                        <a:rPr lang="en-AU" b="1" dirty="0"/>
                        <a:t>8</a:t>
                      </a:r>
                    </a:p>
                  </a:txBody>
                  <a:tcPr/>
                </a:tc>
                <a:tc>
                  <a:txBody>
                    <a:bodyPr/>
                    <a:lstStyle/>
                    <a:p>
                      <a:r>
                        <a:rPr lang="en-AU" dirty="0"/>
                        <a:t>40.00</a:t>
                      </a:r>
                    </a:p>
                  </a:txBody>
                  <a:tcPr/>
                </a:tc>
                <a:tc>
                  <a:txBody>
                    <a:bodyPr/>
                    <a:lstStyle/>
                    <a:p>
                      <a:r>
                        <a:rPr lang="en-AU" dirty="0"/>
                        <a:t>100.00</a:t>
                      </a:r>
                    </a:p>
                  </a:txBody>
                  <a:tcPr/>
                </a:tc>
                <a:tc>
                  <a:txBody>
                    <a:bodyPr/>
                    <a:lstStyle/>
                    <a:p>
                      <a:r>
                        <a:rPr lang="en-AU"/>
                        <a:t>90.00</a:t>
                      </a:r>
                      <a:endParaRPr lang="en-AU" dirty="0"/>
                    </a:p>
                  </a:txBody>
                  <a:tcPr/>
                </a:tc>
                <a:tc>
                  <a:txBody>
                    <a:bodyPr/>
                    <a:lstStyle/>
                    <a:p>
                      <a:r>
                        <a:rPr lang="en-AU" dirty="0"/>
                        <a:t>80.00</a:t>
                      </a:r>
                    </a:p>
                  </a:txBody>
                  <a:tcPr/>
                </a:tc>
                <a:tc>
                  <a:txBody>
                    <a:bodyPr/>
                    <a:lstStyle/>
                    <a:p>
                      <a:r>
                        <a:rPr lang="en-AU" dirty="0"/>
                        <a:t>90.00</a:t>
                      </a:r>
                    </a:p>
                  </a:txBody>
                  <a:tcPr/>
                </a:tc>
                <a:extLst>
                  <a:ext uri="{0D108BD9-81ED-4DB2-BD59-A6C34878D82A}">
                    <a16:rowId xmlns:a16="http://schemas.microsoft.com/office/drawing/2014/main" val="10008"/>
                  </a:ext>
                </a:extLst>
              </a:tr>
              <a:tr h="396240">
                <a:tc>
                  <a:txBody>
                    <a:bodyPr/>
                    <a:lstStyle/>
                    <a:p>
                      <a:r>
                        <a:rPr lang="en-AU" b="1" dirty="0"/>
                        <a:t>9</a:t>
                      </a:r>
                    </a:p>
                  </a:txBody>
                  <a:tcPr/>
                </a:tc>
                <a:tc>
                  <a:txBody>
                    <a:bodyPr/>
                    <a:lstStyle/>
                    <a:p>
                      <a:r>
                        <a:rPr lang="en-AU" dirty="0"/>
                        <a:t>45.00</a:t>
                      </a:r>
                    </a:p>
                  </a:txBody>
                  <a:tcPr/>
                </a:tc>
                <a:tc>
                  <a:txBody>
                    <a:bodyPr/>
                    <a:lstStyle/>
                    <a:p>
                      <a:r>
                        <a:rPr lang="en-AU" dirty="0"/>
                        <a:t>112.50</a:t>
                      </a:r>
                    </a:p>
                  </a:txBody>
                  <a:tcPr/>
                </a:tc>
                <a:tc>
                  <a:txBody>
                    <a:bodyPr/>
                    <a:lstStyle/>
                    <a:p>
                      <a:r>
                        <a:rPr lang="en-AU"/>
                        <a:t>90.00</a:t>
                      </a:r>
                      <a:endParaRPr lang="en-AU" dirty="0"/>
                    </a:p>
                  </a:txBody>
                  <a:tcPr/>
                </a:tc>
                <a:tc>
                  <a:txBody>
                    <a:bodyPr/>
                    <a:lstStyle/>
                    <a:p>
                      <a:r>
                        <a:rPr lang="en-AU" dirty="0"/>
                        <a:t>90.00</a:t>
                      </a:r>
                    </a:p>
                  </a:txBody>
                  <a:tcPr/>
                </a:tc>
                <a:tc>
                  <a:txBody>
                    <a:bodyPr/>
                    <a:lstStyle/>
                    <a:p>
                      <a:r>
                        <a:rPr lang="en-AU" dirty="0"/>
                        <a:t>112.50</a:t>
                      </a:r>
                    </a:p>
                  </a:txBody>
                  <a:tcPr/>
                </a:tc>
                <a:extLst>
                  <a:ext uri="{0D108BD9-81ED-4DB2-BD59-A6C34878D82A}">
                    <a16:rowId xmlns:a16="http://schemas.microsoft.com/office/drawing/2014/main" val="10009"/>
                  </a:ext>
                </a:extLst>
              </a:tr>
              <a:tr h="396240">
                <a:tc>
                  <a:txBody>
                    <a:bodyPr/>
                    <a:lstStyle/>
                    <a:p>
                      <a:r>
                        <a:rPr lang="en-AU" b="1" dirty="0"/>
                        <a:t>10</a:t>
                      </a:r>
                    </a:p>
                  </a:txBody>
                  <a:tcPr/>
                </a:tc>
                <a:tc>
                  <a:txBody>
                    <a:bodyPr/>
                    <a:lstStyle/>
                    <a:p>
                      <a:r>
                        <a:rPr lang="en-AU" dirty="0"/>
                        <a:t>50.00</a:t>
                      </a:r>
                    </a:p>
                  </a:txBody>
                  <a:tcPr/>
                </a:tc>
                <a:tc>
                  <a:txBody>
                    <a:bodyPr/>
                    <a:lstStyle/>
                    <a:p>
                      <a:r>
                        <a:rPr lang="en-AU" dirty="0"/>
                        <a:t>125.00</a:t>
                      </a:r>
                    </a:p>
                  </a:txBody>
                  <a:tcPr/>
                </a:tc>
                <a:tc>
                  <a:txBody>
                    <a:bodyPr/>
                    <a:lstStyle/>
                    <a:p>
                      <a:r>
                        <a:rPr lang="en-AU" dirty="0"/>
                        <a:t>90.00</a:t>
                      </a:r>
                    </a:p>
                  </a:txBody>
                  <a:tcPr/>
                </a:tc>
                <a:tc>
                  <a:txBody>
                    <a:bodyPr/>
                    <a:lstStyle/>
                    <a:p>
                      <a:r>
                        <a:rPr lang="en-AU" dirty="0"/>
                        <a:t>100.00</a:t>
                      </a:r>
                    </a:p>
                  </a:txBody>
                  <a:tcPr/>
                </a:tc>
                <a:tc>
                  <a:txBody>
                    <a:bodyPr/>
                    <a:lstStyle/>
                    <a:p>
                      <a:r>
                        <a:rPr lang="en-AU" dirty="0"/>
                        <a:t>135.00</a:t>
                      </a:r>
                    </a:p>
                  </a:txBody>
                  <a:tcPr/>
                </a:tc>
                <a:extLst>
                  <a:ext uri="{0D108BD9-81ED-4DB2-BD59-A6C34878D82A}">
                    <a16:rowId xmlns:a16="http://schemas.microsoft.com/office/drawing/2014/main" val="10010"/>
                  </a:ext>
                </a:extLst>
              </a:tr>
              <a:tr h="396240">
                <a:tc>
                  <a:txBody>
                    <a:bodyPr/>
                    <a:lstStyle/>
                    <a:p>
                      <a:r>
                        <a:rPr lang="en-AU" b="1" dirty="0"/>
                        <a:t>20</a:t>
                      </a:r>
                    </a:p>
                  </a:txBody>
                  <a:tcPr/>
                </a:tc>
                <a:tc>
                  <a:txBody>
                    <a:bodyPr/>
                    <a:lstStyle/>
                    <a:p>
                      <a:r>
                        <a:rPr lang="en-AU" dirty="0"/>
                        <a:t>100.00</a:t>
                      </a:r>
                    </a:p>
                  </a:txBody>
                  <a:tcPr/>
                </a:tc>
                <a:tc>
                  <a:txBody>
                    <a:bodyPr/>
                    <a:lstStyle/>
                    <a:p>
                      <a:r>
                        <a:rPr lang="en-AU" dirty="0"/>
                        <a:t>250.00</a:t>
                      </a:r>
                    </a:p>
                  </a:txBody>
                  <a:tcPr/>
                </a:tc>
                <a:tc>
                  <a:txBody>
                    <a:bodyPr/>
                    <a:lstStyle/>
                    <a:p>
                      <a:r>
                        <a:rPr lang="en-AU"/>
                        <a:t>90.00</a:t>
                      </a:r>
                      <a:endParaRPr lang="en-AU" dirty="0"/>
                    </a:p>
                  </a:txBody>
                  <a:tcPr/>
                </a:tc>
                <a:tc>
                  <a:txBody>
                    <a:bodyPr/>
                    <a:lstStyle/>
                    <a:p>
                      <a:r>
                        <a:rPr lang="en-AU" dirty="0"/>
                        <a:t>200.00</a:t>
                      </a:r>
                    </a:p>
                  </a:txBody>
                  <a:tcPr/>
                </a:tc>
                <a:tc>
                  <a:txBody>
                    <a:bodyPr/>
                    <a:lstStyle/>
                    <a:p>
                      <a:r>
                        <a:rPr lang="en-AU" dirty="0"/>
                        <a:t>360.00</a:t>
                      </a:r>
                    </a:p>
                  </a:txBody>
                  <a:tcPr/>
                </a:tc>
                <a:extLst>
                  <a:ext uri="{0D108BD9-81ED-4DB2-BD59-A6C34878D82A}">
                    <a16:rowId xmlns:a16="http://schemas.microsoft.com/office/drawing/2014/main" val="10011"/>
                  </a:ext>
                </a:extLst>
              </a:tr>
              <a:tr h="396240">
                <a:tc>
                  <a:txBody>
                    <a:bodyPr/>
                    <a:lstStyle/>
                    <a:p>
                      <a:r>
                        <a:rPr lang="en-AU" b="1" dirty="0"/>
                        <a:t>25</a:t>
                      </a:r>
                    </a:p>
                  </a:txBody>
                  <a:tcPr/>
                </a:tc>
                <a:tc>
                  <a:txBody>
                    <a:bodyPr/>
                    <a:lstStyle/>
                    <a:p>
                      <a:r>
                        <a:rPr lang="en-AU" dirty="0"/>
                        <a:t>125.00</a:t>
                      </a:r>
                    </a:p>
                  </a:txBody>
                  <a:tcPr/>
                </a:tc>
                <a:tc>
                  <a:txBody>
                    <a:bodyPr/>
                    <a:lstStyle/>
                    <a:p>
                      <a:r>
                        <a:rPr lang="en-AU" dirty="0"/>
                        <a:t>312.50</a:t>
                      </a:r>
                    </a:p>
                  </a:txBody>
                  <a:tcPr/>
                </a:tc>
                <a:tc>
                  <a:txBody>
                    <a:bodyPr/>
                    <a:lstStyle/>
                    <a:p>
                      <a:r>
                        <a:rPr lang="en-AU" dirty="0"/>
                        <a:t>90.00</a:t>
                      </a:r>
                    </a:p>
                  </a:txBody>
                  <a:tcPr/>
                </a:tc>
                <a:tc>
                  <a:txBody>
                    <a:bodyPr/>
                    <a:lstStyle/>
                    <a:p>
                      <a:r>
                        <a:rPr lang="en-AU" dirty="0"/>
                        <a:t>250.00</a:t>
                      </a:r>
                    </a:p>
                  </a:txBody>
                  <a:tcPr/>
                </a:tc>
                <a:tc>
                  <a:txBody>
                    <a:bodyPr/>
                    <a:lstStyle/>
                    <a:p>
                      <a:r>
                        <a:rPr lang="en-AU" dirty="0"/>
                        <a:t>472.50</a:t>
                      </a:r>
                    </a:p>
                  </a:txBody>
                  <a:tcPr/>
                </a:tc>
                <a:extLst>
                  <a:ext uri="{0D108BD9-81ED-4DB2-BD59-A6C34878D82A}">
                    <a16:rowId xmlns:a16="http://schemas.microsoft.com/office/drawing/2014/main" val="10012"/>
                  </a:ext>
                </a:extLst>
              </a:tr>
            </a:tbl>
          </a:graphicData>
        </a:graphic>
      </p:graphicFrame>
      <p:sp>
        <p:nvSpPr>
          <p:cNvPr id="8" name="TextBox 7"/>
          <p:cNvSpPr txBox="1"/>
          <p:nvPr/>
        </p:nvSpPr>
        <p:spPr>
          <a:xfrm>
            <a:off x="2819400" y="228600"/>
            <a:ext cx="6629400" cy="584776"/>
          </a:xfrm>
          <a:prstGeom prst="rect">
            <a:avLst/>
          </a:prstGeom>
          <a:noFill/>
        </p:spPr>
        <p:txBody>
          <a:bodyPr wrap="square" rtlCol="0">
            <a:spAutoFit/>
          </a:bodyPr>
          <a:lstStyle/>
          <a:p>
            <a:r>
              <a:rPr lang="en-AU" sz="3200" b="1" dirty="0">
                <a:solidFill>
                  <a:prstClr val="white"/>
                </a:solidFill>
                <a:latin typeface="Calibri"/>
              </a:rPr>
              <a:t>Tour Pricing  example  -  $50  a head</a:t>
            </a:r>
          </a:p>
        </p:txBody>
      </p:sp>
    </p:spTree>
    <p:extLst>
      <p:ext uri="{BB962C8B-B14F-4D97-AF65-F5344CB8AC3E}">
        <p14:creationId xmlns:p14="http://schemas.microsoft.com/office/powerpoint/2010/main" val="377691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8229600" cy="685800"/>
          </a:xfrm>
        </p:spPr>
        <p:txBody>
          <a:bodyPr>
            <a:noAutofit/>
          </a:bodyPr>
          <a:lstStyle/>
          <a:p>
            <a:r>
              <a:rPr lang="en-AU" b="1" dirty="0">
                <a:solidFill>
                  <a:schemeClr val="tx2"/>
                </a:solidFill>
              </a:rPr>
              <a:t>Cultural tourism – costs </a:t>
            </a:r>
          </a:p>
        </p:txBody>
      </p:sp>
      <p:sp>
        <p:nvSpPr>
          <p:cNvPr id="3" name="Content Placeholder 2"/>
          <p:cNvSpPr>
            <a:spLocks noGrp="1"/>
          </p:cNvSpPr>
          <p:nvPr>
            <p:ph idx="1"/>
          </p:nvPr>
        </p:nvSpPr>
        <p:spPr>
          <a:xfrm>
            <a:off x="1828800" y="1828800"/>
            <a:ext cx="8229600" cy="4267200"/>
          </a:xfrm>
        </p:spPr>
        <p:txBody>
          <a:bodyPr numCol="1">
            <a:noAutofit/>
          </a:bodyPr>
          <a:lstStyle/>
          <a:p>
            <a:pPr>
              <a:spcAft>
                <a:spcPts val="1200"/>
              </a:spcAft>
            </a:pPr>
            <a:r>
              <a:rPr lang="en-AU" sz="3600" dirty="0">
                <a:latin typeface="+mj-lt"/>
              </a:rPr>
              <a:t>Capital investment e.g. bus, office fit out</a:t>
            </a:r>
          </a:p>
          <a:p>
            <a:pPr>
              <a:spcAft>
                <a:spcPts val="1200"/>
              </a:spcAft>
            </a:pPr>
            <a:r>
              <a:rPr lang="en-AU" sz="3600" dirty="0">
                <a:latin typeface="+mj-lt"/>
              </a:rPr>
              <a:t>Marketing </a:t>
            </a:r>
          </a:p>
          <a:p>
            <a:pPr>
              <a:spcAft>
                <a:spcPts val="1200"/>
              </a:spcAft>
            </a:pPr>
            <a:r>
              <a:rPr lang="en-AU" sz="3600" dirty="0">
                <a:latin typeface="+mj-lt"/>
              </a:rPr>
              <a:t>Fixed operational costs  e.g. staff, rent, booking system, insurances </a:t>
            </a:r>
          </a:p>
          <a:p>
            <a:pPr>
              <a:spcAft>
                <a:spcPts val="1200"/>
              </a:spcAft>
            </a:pPr>
            <a:r>
              <a:rPr lang="en-AU" sz="3600" dirty="0">
                <a:latin typeface="+mj-lt"/>
              </a:rPr>
              <a:t>Variable costs e.g. catering, park entry</a:t>
            </a:r>
          </a:p>
          <a:p>
            <a:pPr>
              <a:buClrTx/>
              <a:buNone/>
            </a:pPr>
            <a:endParaRPr lang="en-AU" sz="2400" b="1" dirty="0">
              <a:latin typeface="+mj-lt"/>
            </a:endParaRPr>
          </a:p>
        </p:txBody>
      </p:sp>
      <p:sp>
        <p:nvSpPr>
          <p:cNvPr id="4" name="Slide Number Placeholder 3"/>
          <p:cNvSpPr>
            <a:spLocks noGrp="1"/>
          </p:cNvSpPr>
          <p:nvPr>
            <p:ph type="sldNum" sz="quarter" idx="12"/>
          </p:nvPr>
        </p:nvSpPr>
        <p:spPr/>
        <p:txBody>
          <a:bodyPr/>
          <a:lstStyle/>
          <a:p>
            <a:fld id="{683A3396-DAF0-44C9-B3AE-A96742332DE3}" type="slidenum">
              <a:rPr lang="en-AU">
                <a:solidFill>
                  <a:prstClr val="white">
                    <a:tint val="75000"/>
                  </a:prstClr>
                </a:solidFill>
                <a:latin typeface="Cambria"/>
              </a:rPr>
              <a:pPr/>
              <a:t>7</a:t>
            </a:fld>
            <a:endParaRPr lang="en-AU" dirty="0">
              <a:solidFill>
                <a:prstClr val="white">
                  <a:tint val="75000"/>
                </a:prstClr>
              </a:solidFill>
              <a:latin typeface="Cambria"/>
            </a:endParaRPr>
          </a:p>
        </p:txBody>
      </p:sp>
    </p:spTree>
    <p:extLst>
      <p:ext uri="{BB962C8B-B14F-4D97-AF65-F5344CB8AC3E}">
        <p14:creationId xmlns:p14="http://schemas.microsoft.com/office/powerpoint/2010/main" val="151186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8153400" cy="685800"/>
          </a:xfrm>
        </p:spPr>
        <p:txBody>
          <a:bodyPr>
            <a:noAutofit/>
          </a:bodyPr>
          <a:lstStyle/>
          <a:p>
            <a:r>
              <a:rPr lang="en-AU" b="1" dirty="0">
                <a:solidFill>
                  <a:schemeClr val="tx2"/>
                </a:solidFill>
              </a:rPr>
              <a:t>Cultural tourism -  operations</a:t>
            </a:r>
          </a:p>
        </p:txBody>
      </p:sp>
      <p:sp>
        <p:nvSpPr>
          <p:cNvPr id="3" name="Content Placeholder 2"/>
          <p:cNvSpPr>
            <a:spLocks noGrp="1"/>
          </p:cNvSpPr>
          <p:nvPr>
            <p:ph idx="1"/>
          </p:nvPr>
        </p:nvSpPr>
        <p:spPr>
          <a:xfrm>
            <a:off x="1828800" y="1676400"/>
            <a:ext cx="8229600" cy="4876800"/>
          </a:xfrm>
        </p:spPr>
        <p:txBody>
          <a:bodyPr numCol="1">
            <a:noAutofit/>
          </a:bodyPr>
          <a:lstStyle/>
          <a:p>
            <a:pPr>
              <a:spcAft>
                <a:spcPts val="600"/>
              </a:spcAft>
            </a:pPr>
            <a:r>
              <a:rPr lang="en-AU" sz="3600" dirty="0">
                <a:latin typeface="+mj-lt"/>
              </a:rPr>
              <a:t>Booking system</a:t>
            </a:r>
          </a:p>
          <a:p>
            <a:pPr>
              <a:spcAft>
                <a:spcPts val="600"/>
              </a:spcAft>
            </a:pPr>
            <a:r>
              <a:rPr lang="en-AU" sz="3600" dirty="0">
                <a:latin typeface="+mj-lt"/>
              </a:rPr>
              <a:t>Accounting system</a:t>
            </a:r>
          </a:p>
          <a:p>
            <a:pPr>
              <a:spcAft>
                <a:spcPts val="600"/>
              </a:spcAft>
            </a:pPr>
            <a:r>
              <a:rPr lang="en-AU" sz="3600" dirty="0">
                <a:latin typeface="+mj-lt"/>
              </a:rPr>
              <a:t>Human Resources </a:t>
            </a:r>
          </a:p>
          <a:p>
            <a:pPr lvl="1"/>
            <a:r>
              <a:rPr lang="en-AU" dirty="0">
                <a:latin typeface="+mj-lt"/>
              </a:rPr>
              <a:t> Guides</a:t>
            </a:r>
          </a:p>
          <a:p>
            <a:pPr lvl="1"/>
            <a:r>
              <a:rPr lang="en-AU" dirty="0">
                <a:latin typeface="+mj-lt"/>
              </a:rPr>
              <a:t> Reservations</a:t>
            </a:r>
          </a:p>
          <a:p>
            <a:pPr lvl="1"/>
            <a:r>
              <a:rPr lang="en-AU" dirty="0">
                <a:latin typeface="+mj-lt"/>
              </a:rPr>
              <a:t> Sales</a:t>
            </a:r>
          </a:p>
          <a:p>
            <a:pPr lvl="1"/>
            <a:r>
              <a:rPr lang="en-AU" dirty="0">
                <a:latin typeface="+mj-lt"/>
              </a:rPr>
              <a:t> Marketing</a:t>
            </a:r>
          </a:p>
          <a:p>
            <a:pPr lvl="1"/>
            <a:r>
              <a:rPr lang="en-AU" dirty="0">
                <a:latin typeface="+mj-lt"/>
              </a:rPr>
              <a:t> Book-keeper</a:t>
            </a:r>
          </a:p>
          <a:p>
            <a:pPr>
              <a:buClrTx/>
              <a:buNone/>
            </a:pPr>
            <a:endParaRPr lang="en-AU" sz="2400" b="1" dirty="0">
              <a:latin typeface="+mj-lt"/>
            </a:endParaRPr>
          </a:p>
        </p:txBody>
      </p:sp>
      <p:sp>
        <p:nvSpPr>
          <p:cNvPr id="4" name="Slide Number Placeholder 3"/>
          <p:cNvSpPr>
            <a:spLocks noGrp="1"/>
          </p:cNvSpPr>
          <p:nvPr>
            <p:ph type="sldNum" sz="quarter" idx="12"/>
          </p:nvPr>
        </p:nvSpPr>
        <p:spPr/>
        <p:txBody>
          <a:bodyPr/>
          <a:lstStyle/>
          <a:p>
            <a:fld id="{683A3396-DAF0-44C9-B3AE-A96742332DE3}" type="slidenum">
              <a:rPr lang="en-AU">
                <a:solidFill>
                  <a:prstClr val="white">
                    <a:tint val="75000"/>
                  </a:prstClr>
                </a:solidFill>
                <a:latin typeface="Cambria"/>
              </a:rPr>
              <a:pPr/>
              <a:t>8</a:t>
            </a:fld>
            <a:endParaRPr lang="en-AU" dirty="0">
              <a:solidFill>
                <a:prstClr val="white">
                  <a:tint val="75000"/>
                </a:prstClr>
              </a:solidFill>
              <a:latin typeface="Cambria"/>
            </a:endParaRPr>
          </a:p>
        </p:txBody>
      </p:sp>
      <p:pic>
        <p:nvPicPr>
          <p:cNvPr id="6" name="Picture 5" descr="IMG_5839.JPG"/>
          <p:cNvPicPr>
            <a:picLocks noChangeAspect="1"/>
          </p:cNvPicPr>
          <p:nvPr/>
        </p:nvPicPr>
        <p:blipFill>
          <a:blip r:embed="rId3"/>
          <a:stretch>
            <a:fillRect/>
          </a:stretch>
        </p:blipFill>
        <p:spPr>
          <a:xfrm>
            <a:off x="6248400" y="1727200"/>
            <a:ext cx="35433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1754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8153400" cy="685800"/>
          </a:xfrm>
        </p:spPr>
        <p:txBody>
          <a:bodyPr>
            <a:noAutofit/>
          </a:bodyPr>
          <a:lstStyle/>
          <a:p>
            <a:r>
              <a:rPr lang="en-AU" b="1" dirty="0">
                <a:solidFill>
                  <a:schemeClr val="tx2"/>
                </a:solidFill>
              </a:rPr>
              <a:t>Cultural tourism -  employment</a:t>
            </a:r>
          </a:p>
        </p:txBody>
      </p:sp>
      <p:sp>
        <p:nvSpPr>
          <p:cNvPr id="3" name="Content Placeholder 2"/>
          <p:cNvSpPr>
            <a:spLocks noGrp="1"/>
          </p:cNvSpPr>
          <p:nvPr>
            <p:ph idx="1"/>
          </p:nvPr>
        </p:nvSpPr>
        <p:spPr>
          <a:xfrm>
            <a:off x="1828800" y="1676400"/>
            <a:ext cx="8229600" cy="4800600"/>
          </a:xfrm>
        </p:spPr>
        <p:txBody>
          <a:bodyPr numCol="1">
            <a:noAutofit/>
          </a:bodyPr>
          <a:lstStyle/>
          <a:p>
            <a:pPr>
              <a:spcAft>
                <a:spcPts val="1800"/>
              </a:spcAft>
            </a:pPr>
            <a:r>
              <a:rPr lang="en-AU" dirty="0">
                <a:latin typeface="+mj-lt"/>
              </a:rPr>
              <a:t>Training</a:t>
            </a:r>
          </a:p>
          <a:p>
            <a:pPr lvl="1">
              <a:spcAft>
                <a:spcPts val="1800"/>
              </a:spcAft>
            </a:pPr>
            <a:r>
              <a:rPr lang="en-AU" sz="2400" dirty="0">
                <a:latin typeface="+mj-lt"/>
              </a:rPr>
              <a:t>Team building </a:t>
            </a:r>
          </a:p>
          <a:p>
            <a:pPr lvl="1">
              <a:spcAft>
                <a:spcPts val="1800"/>
              </a:spcAft>
            </a:pPr>
            <a:r>
              <a:rPr lang="en-AU" sz="2400" dirty="0">
                <a:latin typeface="+mj-lt"/>
              </a:rPr>
              <a:t>Skill development </a:t>
            </a:r>
          </a:p>
          <a:p>
            <a:pPr lvl="1">
              <a:spcAft>
                <a:spcPts val="1800"/>
              </a:spcAft>
            </a:pPr>
            <a:r>
              <a:rPr lang="en-AU" sz="2400" dirty="0">
                <a:latin typeface="+mj-lt"/>
              </a:rPr>
              <a:t>Empowerment</a:t>
            </a:r>
          </a:p>
          <a:p>
            <a:pPr>
              <a:spcAft>
                <a:spcPts val="1800"/>
              </a:spcAft>
            </a:pPr>
            <a:r>
              <a:rPr lang="en-AU" dirty="0">
                <a:latin typeface="+mj-lt"/>
              </a:rPr>
              <a:t>Casual </a:t>
            </a:r>
            <a:r>
              <a:rPr lang="en-AU" dirty="0" err="1">
                <a:latin typeface="+mj-lt"/>
              </a:rPr>
              <a:t>vs</a:t>
            </a:r>
            <a:r>
              <a:rPr lang="en-AU" dirty="0">
                <a:latin typeface="+mj-lt"/>
              </a:rPr>
              <a:t> Permanent</a:t>
            </a:r>
          </a:p>
          <a:p>
            <a:pPr>
              <a:spcAft>
                <a:spcPts val="1800"/>
              </a:spcAft>
            </a:pPr>
            <a:r>
              <a:rPr lang="en-AU" dirty="0">
                <a:latin typeface="+mj-lt"/>
              </a:rPr>
              <a:t>Succession planning </a:t>
            </a:r>
          </a:p>
          <a:p>
            <a:pPr>
              <a:buClrTx/>
              <a:buNone/>
            </a:pPr>
            <a:endParaRPr lang="en-AU" sz="2400" b="1" dirty="0">
              <a:latin typeface="+mj-lt"/>
            </a:endParaRPr>
          </a:p>
        </p:txBody>
      </p:sp>
      <p:sp>
        <p:nvSpPr>
          <p:cNvPr id="4" name="Slide Number Placeholder 3"/>
          <p:cNvSpPr>
            <a:spLocks noGrp="1"/>
          </p:cNvSpPr>
          <p:nvPr>
            <p:ph type="sldNum" sz="quarter" idx="12"/>
          </p:nvPr>
        </p:nvSpPr>
        <p:spPr/>
        <p:txBody>
          <a:bodyPr/>
          <a:lstStyle/>
          <a:p>
            <a:fld id="{683A3396-DAF0-44C9-B3AE-A96742332DE3}" type="slidenum">
              <a:rPr lang="en-AU">
                <a:solidFill>
                  <a:prstClr val="white">
                    <a:tint val="75000"/>
                  </a:prstClr>
                </a:solidFill>
                <a:latin typeface="Cambria"/>
              </a:rPr>
              <a:pPr/>
              <a:t>9</a:t>
            </a:fld>
            <a:endParaRPr lang="en-AU" dirty="0">
              <a:solidFill>
                <a:prstClr val="white">
                  <a:tint val="75000"/>
                </a:prstClr>
              </a:solidFill>
              <a:latin typeface="Cambria"/>
            </a:endParaRPr>
          </a:p>
        </p:txBody>
      </p:sp>
      <p:pic>
        <p:nvPicPr>
          <p:cNvPr id="7" name="Picture 6" descr="IMG_5839.JPG"/>
          <p:cNvPicPr>
            <a:picLocks noChangeAspect="1"/>
          </p:cNvPicPr>
          <p:nvPr/>
        </p:nvPicPr>
        <p:blipFill>
          <a:blip r:embed="rId3"/>
          <a:stretch>
            <a:fillRect/>
          </a:stretch>
        </p:blipFill>
        <p:spPr>
          <a:xfrm>
            <a:off x="6172200" y="2057400"/>
            <a:ext cx="36576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2107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July 18 DRAFT NSWLAL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291747C9996B41BFF90D55BA191901" ma:contentTypeVersion="13" ma:contentTypeDescription="Create a new document." ma:contentTypeScope="" ma:versionID="84b8a51c6af4d90fe7221247e798bad8">
  <xsd:schema xmlns:xsd="http://www.w3.org/2001/XMLSchema" xmlns:xs="http://www.w3.org/2001/XMLSchema" xmlns:p="http://schemas.microsoft.com/office/2006/metadata/properties" xmlns:ns2="105d461a-305d-4b72-9815-d3cc31b9783b" xmlns:ns3="920ec45e-032d-491c-b9d0-dd88a68b669f" targetNamespace="http://schemas.microsoft.com/office/2006/metadata/properties" ma:root="true" ma:fieldsID="2d184bf19798293aca95531d2adacb22" ns2:_="" ns3:_="">
    <xsd:import namespace="105d461a-305d-4b72-9815-d3cc31b9783b"/>
    <xsd:import namespace="920ec45e-032d-491c-b9d0-dd88a68b66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d461a-305d-4b72-9815-d3cc31b97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68e452-4fa8-46de-abc3-05fbe679722c"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0ec45e-032d-491c-b9d0-dd88a68b669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37a7f3-2d5e-4bf2-983b-b231976e9fdb}" ma:internalName="TaxCatchAll" ma:showField="CatchAllData" ma:web="920ec45e-032d-491c-b9d0-dd88a68b6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5d461a-305d-4b72-9815-d3cc31b9783b">
      <Terms xmlns="http://schemas.microsoft.com/office/infopath/2007/PartnerControls"/>
    </lcf76f155ced4ddcb4097134ff3c332f>
    <TaxCatchAll xmlns="920ec45e-032d-491c-b9d0-dd88a68b669f" xsi:nil="true"/>
  </documentManagement>
</p:properties>
</file>

<file path=customXml/itemProps1.xml><?xml version="1.0" encoding="utf-8"?>
<ds:datastoreItem xmlns:ds="http://schemas.openxmlformats.org/officeDocument/2006/customXml" ds:itemID="{26CCBD8F-9AC8-4B5B-AC49-D2099A04FC2B}"/>
</file>

<file path=customXml/itemProps2.xml><?xml version="1.0" encoding="utf-8"?>
<ds:datastoreItem xmlns:ds="http://schemas.openxmlformats.org/officeDocument/2006/customXml" ds:itemID="{33308F2F-D963-4730-84B1-E95886EF2558}"/>
</file>

<file path=customXml/itemProps3.xml><?xml version="1.0" encoding="utf-8"?>
<ds:datastoreItem xmlns:ds="http://schemas.openxmlformats.org/officeDocument/2006/customXml" ds:itemID="{947C02DC-19E4-4C79-9535-93CE2A018F48}"/>
</file>

<file path=docProps/app.xml><?xml version="1.0" encoding="utf-8"?>
<Properties xmlns="http://schemas.openxmlformats.org/officeDocument/2006/extended-properties" xmlns:vt="http://schemas.openxmlformats.org/officeDocument/2006/docPropsVTypes">
  <TotalTime>13</TotalTime>
  <Words>1911</Words>
  <Application>Microsoft Office PowerPoint</Application>
  <PresentationFormat>Widescreen</PresentationFormat>
  <Paragraphs>242</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Cambria</vt:lpstr>
      <vt:lpstr>Office Theme</vt:lpstr>
      <vt:lpstr>July 18 DRAFT NSWLALC</vt:lpstr>
      <vt:lpstr>PowerPoint Presentation</vt:lpstr>
      <vt:lpstr> Indigenous Product development  – what’s needed? </vt:lpstr>
      <vt:lpstr>Start up/investing in Cultural Tourism</vt:lpstr>
      <vt:lpstr>PowerPoint Presentation</vt:lpstr>
      <vt:lpstr>Selling Cultural Tourism products</vt:lpstr>
      <vt:lpstr>PowerPoint Presentation</vt:lpstr>
      <vt:lpstr>Cultural tourism – costs </vt:lpstr>
      <vt:lpstr>Cultural tourism -  operations</vt:lpstr>
      <vt:lpstr>Cultural tourism -  employment</vt:lpstr>
      <vt:lpstr>Insurances, licenses and registrations</vt:lpstr>
      <vt:lpstr> Certification and accreditation (optional)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Gary Gabbitas</dc:creator>
  <cp:lastModifiedBy>Gary Gabbitas</cp:lastModifiedBy>
  <cp:revision>7</cp:revision>
  <dcterms:created xsi:type="dcterms:W3CDTF">2018-04-13T01:59:29Z</dcterms:created>
  <dcterms:modified xsi:type="dcterms:W3CDTF">2018-04-13T02:13:00Z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0x0101003C291747C9996B41BFF90D55BA191901</vt:lpwstr>
  </property>
</Properties>
</file>