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Layouts/slideLayout6.xml" ContentType="application/vnd.openxmlformats-officedocument.presentationml.slideLayout+xml"/>
  <Override PartName="/ppt/notesSlides/notesSlide15.xml" ContentType="application/vnd.openxmlformats-officedocument.presentationml.notesSlide+xml"/>
  <Override PartName="/ppt/slideLayouts/slideLayout8.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0" autoAdjust="0"/>
    <p:restoredTop sz="94660"/>
  </p:normalViewPr>
  <p:slideViewPr>
    <p:cSldViewPr snapToGrid="0">
      <p:cViewPr varScale="1">
        <p:scale>
          <a:sx n="84" d="100"/>
          <a:sy n="84" d="100"/>
        </p:scale>
        <p:origin x="12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0B25F-B00E-4BA5-AE7C-DD0495F7F49A}" type="datetimeFigureOut">
              <a:rPr lang="en-AU" smtClean="0"/>
              <a:t>13/04/2018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B422E-CA15-4DFC-A837-6E047376EE20}" type="slidenum">
              <a:rPr lang="en-AU" smtClean="0"/>
              <a:t>‹#›</a:t>
            </a:fld>
            <a:endParaRPr lang="en-AU"/>
          </a:p>
        </p:txBody>
      </p:sp>
    </p:spTree>
    <p:extLst>
      <p:ext uri="{BB962C8B-B14F-4D97-AF65-F5344CB8AC3E}">
        <p14:creationId xmlns:p14="http://schemas.microsoft.com/office/powerpoint/2010/main" val="134686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spcAft>
                <a:spcPts val="1800"/>
              </a:spcAft>
              <a:buClrTx/>
            </a:pPr>
            <a:r>
              <a:rPr lang="en-AU" sz="1200" dirty="0"/>
              <a:t>What are the challenges and risks? How do you manage them?</a:t>
            </a:r>
            <a:endParaRPr lang="en-AU"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FE32F14-62F4-4226-ABC6-8A14CCE03FD0}" type="slidenum">
              <a:rPr lang="en-AU" smtClean="0"/>
              <a:pPr/>
              <a:t>1</a:t>
            </a:fld>
            <a:endParaRPr lang="en-AU" dirty="0"/>
          </a:p>
        </p:txBody>
      </p:sp>
    </p:spTree>
    <p:extLst>
      <p:ext uri="{BB962C8B-B14F-4D97-AF65-F5344CB8AC3E}">
        <p14:creationId xmlns:p14="http://schemas.microsoft.com/office/powerpoint/2010/main" val="3764557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Case study</a:t>
            </a:r>
            <a:r>
              <a:rPr lang="en-US" baseline="0" dirty="0"/>
              <a:t> : </a:t>
            </a:r>
            <a:r>
              <a:rPr lang="en-US" dirty="0"/>
              <a:t>Gagaal</a:t>
            </a:r>
            <a:r>
              <a:rPr lang="en-US" baseline="0" dirty="0"/>
              <a:t> Wanngaan National Park Tour – tour (risk management includes</a:t>
            </a:r>
          </a:p>
          <a:p>
            <a:pPr>
              <a:buFontTx/>
              <a:buChar char="-"/>
            </a:pPr>
            <a:r>
              <a:rPr lang="en-US" baseline="0" dirty="0"/>
              <a:t> Terms and conditions </a:t>
            </a:r>
          </a:p>
          <a:p>
            <a:pPr>
              <a:buFontTx/>
              <a:buNone/>
            </a:pPr>
            <a:r>
              <a:rPr lang="en-US" baseline="0" dirty="0"/>
              <a:t>- Booking questions</a:t>
            </a:r>
          </a:p>
          <a:p>
            <a:pPr>
              <a:buFontTx/>
              <a:buChar char="-"/>
            </a:pPr>
            <a:r>
              <a:rPr lang="en-US" baseline="0" dirty="0"/>
              <a:t> Pre-tour - walk track (fallen trees/dangerous limbs)</a:t>
            </a:r>
          </a:p>
          <a:p>
            <a:pPr>
              <a:buFontTx/>
              <a:buChar char="-"/>
            </a:pPr>
            <a:r>
              <a:rPr lang="en-US" baseline="0" dirty="0"/>
              <a:t> Low tide tours only </a:t>
            </a:r>
          </a:p>
          <a:p>
            <a:pPr>
              <a:buFontTx/>
              <a:buChar char="-"/>
            </a:pPr>
            <a:r>
              <a:rPr lang="en-US" baseline="0" dirty="0"/>
              <a:t> 4WD in case beach evacuation required</a:t>
            </a:r>
          </a:p>
          <a:p>
            <a:pPr>
              <a:buFontTx/>
              <a:buChar char="-"/>
            </a:pPr>
            <a:r>
              <a:rPr lang="en-US" baseline="0" dirty="0"/>
              <a:t> Guides hold first-aid certificates and carry a first aid kit</a:t>
            </a:r>
          </a:p>
          <a:p>
            <a:pPr>
              <a:buFontTx/>
              <a:buChar char="-"/>
            </a:pPr>
            <a:r>
              <a:rPr lang="en-US" baseline="0" dirty="0"/>
              <a:t> Tour route through bush via tracks </a:t>
            </a:r>
          </a:p>
          <a:p>
            <a:endParaRPr lang="en-US" baseline="0" dirty="0"/>
          </a:p>
          <a:p>
            <a:r>
              <a:rPr lang="en-US" baseline="0" dirty="0"/>
              <a:t>Photo: Unkya LALC Cultural Tours</a:t>
            </a:r>
          </a:p>
          <a:p>
            <a:r>
              <a:rPr lang="en-US" baseline="0" dirty="0"/>
              <a:t>Photo: credit: Kotahi Tourism</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10</a:t>
            </a:fld>
            <a:endParaRPr lang="en-US" dirty="0"/>
          </a:p>
        </p:txBody>
      </p:sp>
    </p:spTree>
    <p:extLst>
      <p:ext uri="{BB962C8B-B14F-4D97-AF65-F5344CB8AC3E}">
        <p14:creationId xmlns:p14="http://schemas.microsoft.com/office/powerpoint/2010/main" val="2552100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best way to manage bad reviews is not to get any!</a:t>
            </a:r>
            <a:r>
              <a:rPr lang="en-AU" baseline="0" dirty="0"/>
              <a:t>  How do you do that?</a:t>
            </a:r>
          </a:p>
          <a:p>
            <a:pPr marL="228600" indent="-228600">
              <a:buFontTx/>
              <a:buNone/>
            </a:pPr>
            <a:r>
              <a:rPr lang="en-AU" baseline="0" dirty="0"/>
              <a:t>1. Ensuring visitor expectations, needs and wants are met (or exceeded) – deliver on the promises you make in your marketing</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AU" baseline="0" dirty="0"/>
              <a:t>2. Have systems for inviting feedback/reviews – and a system for reviewing them. If you do get negative review and/or suggestions for improvement – consider actions to address issues to ensure this isn’t a ‘repeating complaint”. There’s lots of articles and advise on how to respond to bad review online, particularly on Trip Advisor, so have a read and plan a careful response. </a:t>
            </a:r>
          </a:p>
          <a:p>
            <a:pPr marL="228600" indent="-228600">
              <a:buFontTx/>
              <a:buNone/>
            </a:pPr>
            <a:r>
              <a:rPr lang="en-AU" baseline="0" dirty="0"/>
              <a:t>3. Your systems should include encouraging feedback from all (hopefully) satisfied visitors, so if there is a ‘bad review’ there’s enough great ones to balance it.</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AU" baseline="0" dirty="0"/>
              <a:t>4.</a:t>
            </a:r>
            <a:r>
              <a:rPr lang="en-AU" dirty="0"/>
              <a:t> 90% of excellent reviews</a:t>
            </a:r>
            <a:r>
              <a:rPr lang="en-AU" baseline="0" dirty="0"/>
              <a:t> </a:t>
            </a:r>
            <a:r>
              <a:rPr lang="en-AU" dirty="0"/>
              <a:t>mention a tour guide</a:t>
            </a:r>
            <a:r>
              <a:rPr lang="en-AU" baseline="0" dirty="0"/>
              <a:t> by name* - i</a:t>
            </a:r>
            <a:r>
              <a:rPr lang="en-AU" dirty="0"/>
              <a:t>nvest </a:t>
            </a:r>
            <a:r>
              <a:rPr lang="en-AU" baseline="0" dirty="0"/>
              <a:t>in Guide training and development (e.g. ‘How to get 100% excellent ratings for your tour’ workshop run for Dreamtime Southern X Guides) and empower Guides to be “world class’. Benchmarking is also important (next slide)</a:t>
            </a:r>
          </a:p>
          <a:p>
            <a:pPr marL="228600" indent="-228600">
              <a:buFontTx/>
              <a:buNone/>
            </a:pPr>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11</a:t>
            </a:fld>
            <a:endParaRPr lang="en-AU" dirty="0"/>
          </a:p>
        </p:txBody>
      </p:sp>
    </p:spTree>
    <p:extLst>
      <p:ext uri="{BB962C8B-B14F-4D97-AF65-F5344CB8AC3E}">
        <p14:creationId xmlns:p14="http://schemas.microsoft.com/office/powerpoint/2010/main" val="3197833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baseline="0" dirty="0">
                <a:solidFill>
                  <a:schemeClr val="tx1"/>
                </a:solidFill>
                <a:latin typeface="+mn-lt"/>
                <a:ea typeface="+mn-ea"/>
                <a:cs typeface="+mn-cs"/>
              </a:rPr>
              <a:t>A Cultural Tourism product in NSW is competing with Indigenous experiences in other parts of NSW, Australia and internationally, so it’s important to benchmark against these products. Know the competition – and pick up good ideas. </a:t>
            </a:r>
            <a:r>
              <a:rPr lang="en-AU" dirty="0"/>
              <a:t>Other benefit - </a:t>
            </a:r>
            <a:r>
              <a:rPr lang="en-AU" baseline="0" dirty="0"/>
              <a:t>gain e</a:t>
            </a:r>
            <a:r>
              <a:rPr lang="en-AU" dirty="0"/>
              <a:t>xperience </a:t>
            </a:r>
            <a:r>
              <a:rPr lang="en-AU" baseline="0" dirty="0"/>
              <a:t>from a visitor perspective (important for all front-line Tourism staff).</a:t>
            </a:r>
          </a:p>
          <a:p>
            <a:endParaRPr lang="en-AU" baseline="0" dirty="0"/>
          </a:p>
          <a:p>
            <a:r>
              <a:rPr lang="en-AU" baseline="0" dirty="0"/>
              <a:t>Anecdote: When ITCP (Indigenous Tourism Champion Program started, Tourism Australia organised a trip to NZ so emerging Champions could experience Indigenous product as an international visitor)</a:t>
            </a:r>
          </a:p>
          <a:p>
            <a:endParaRPr lang="en-AU" baseline="0" dirty="0"/>
          </a:p>
          <a:p>
            <a:endParaRPr lang="en-US" baseline="0" dirty="0"/>
          </a:p>
          <a:p>
            <a:r>
              <a:rPr lang="en-US" baseline="0" dirty="0"/>
              <a:t>Photo: Aunty Margret Campbell with visitors - Wyanga Malu Tour  (mini-coach tour)</a:t>
            </a:r>
          </a:p>
          <a:p>
            <a:r>
              <a:rPr lang="en-US" baseline="0" dirty="0"/>
              <a:t>Photo credit: Teowai Ratahi for Dreamtime Southern X</a:t>
            </a:r>
            <a:endParaRPr lang="en-US" dirty="0"/>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12</a:t>
            </a:fld>
            <a:endParaRPr lang="en-AU" dirty="0"/>
          </a:p>
        </p:txBody>
      </p:sp>
    </p:spTree>
    <p:extLst>
      <p:ext uri="{BB962C8B-B14F-4D97-AF65-F5344CB8AC3E}">
        <p14:creationId xmlns:p14="http://schemas.microsoft.com/office/powerpoint/2010/main" val="353389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1">
              <a:spcAft>
                <a:spcPts val="1800"/>
              </a:spcAft>
              <a:buClrTx/>
            </a:pPr>
            <a:r>
              <a:rPr lang="en-AU" sz="1200" kern="1200" baseline="0" dirty="0">
                <a:solidFill>
                  <a:schemeClr val="tx1"/>
                </a:solidFill>
                <a:latin typeface="+mn-lt"/>
                <a:ea typeface="+mn-ea"/>
                <a:cs typeface="+mn-cs"/>
              </a:rPr>
              <a:t>So how do you create a Cultural Tourism experience that’s excellent or ‘world-class”. As you’ll find (or find if you’ve already experienced Cultural tourism product) it’s all in how you look after your visitors (Manaakitanga) and </a:t>
            </a:r>
            <a:r>
              <a:rPr lang="en-US" sz="1200" b="0" kern="1200" baseline="0" dirty="0">
                <a:solidFill>
                  <a:schemeClr val="tx1"/>
                </a:solidFill>
                <a:latin typeface="+mn-lt"/>
                <a:ea typeface="+mn-ea"/>
                <a:cs typeface="+mn-cs"/>
              </a:rPr>
              <a:t>m</a:t>
            </a:r>
            <a:r>
              <a:rPr lang="en-US" sz="1200" b="0" kern="1200" dirty="0">
                <a:solidFill>
                  <a:schemeClr val="tx1"/>
                </a:solidFill>
                <a:latin typeface="+mn-lt"/>
                <a:ea typeface="+mn-ea"/>
                <a:cs typeface="+mn-cs"/>
              </a:rPr>
              <a:t>eeting your Visitors </a:t>
            </a:r>
            <a:r>
              <a:rPr lang="en-US" sz="1200" b="1" kern="1200" dirty="0">
                <a:solidFill>
                  <a:schemeClr val="tx1"/>
                </a:solidFill>
                <a:latin typeface="+mn-lt"/>
                <a:ea typeface="+mn-ea"/>
                <a:cs typeface="+mn-cs"/>
              </a:rPr>
              <a:t>Needs, Wants and Expectations.</a:t>
            </a:r>
          </a:p>
          <a:p>
            <a:pPr lvl="1">
              <a:spcAft>
                <a:spcPts val="1800"/>
              </a:spcAft>
              <a:buClrTx/>
            </a:pPr>
            <a:endParaRPr lang="en-US" sz="1200" b="0" kern="1200" dirty="0">
              <a:solidFill>
                <a:schemeClr val="tx1"/>
              </a:solidFill>
              <a:latin typeface="+mn-lt"/>
              <a:ea typeface="+mn-ea"/>
              <a:cs typeface="+mn-cs"/>
            </a:endParaRPr>
          </a:p>
          <a:p>
            <a:pPr lvl="1">
              <a:spcAft>
                <a:spcPts val="1800"/>
              </a:spcAft>
              <a:buClrTx/>
            </a:pPr>
            <a:r>
              <a:rPr lang="en-US" sz="1200" b="0" kern="1200" dirty="0">
                <a:solidFill>
                  <a:schemeClr val="tx1"/>
                </a:solidFill>
                <a:latin typeface="+mn-lt"/>
                <a:ea typeface="+mn-ea"/>
                <a:cs typeface="+mn-cs"/>
              </a:rPr>
              <a:t>Visitor Comfort</a:t>
            </a:r>
            <a:r>
              <a:rPr lang="en-US" sz="1200" b="0" kern="1200" baseline="0" dirty="0">
                <a:solidFill>
                  <a:schemeClr val="tx1"/>
                </a:solidFill>
                <a:latin typeface="+mn-lt"/>
                <a:ea typeface="+mn-ea"/>
                <a:cs typeface="+mn-cs"/>
              </a:rPr>
              <a:t> – e.g. Not too hot, too cold (Shelter)- not hungry, thirsty or needing a toilet</a:t>
            </a:r>
          </a:p>
          <a:p>
            <a:pPr lvl="1">
              <a:spcAft>
                <a:spcPts val="1800"/>
              </a:spcAft>
              <a:buClrTx/>
            </a:pPr>
            <a:r>
              <a:rPr lang="en-US" sz="1200" b="0" kern="1200" baseline="0" dirty="0">
                <a:solidFill>
                  <a:schemeClr val="tx1"/>
                </a:solidFill>
                <a:latin typeface="+mn-lt"/>
                <a:ea typeface="+mn-ea"/>
                <a:cs typeface="+mn-cs"/>
              </a:rPr>
              <a:t>Risk Management – keep them safe. e.g. safe equipment, route, road crossings, ‘stranger danger’, first aid</a:t>
            </a:r>
          </a:p>
          <a:p>
            <a:pPr lvl="1">
              <a:spcAft>
                <a:spcPts val="1800"/>
              </a:spcAft>
              <a:buClrTx/>
            </a:pPr>
            <a:r>
              <a:rPr lang="en-US" sz="1200" b="0" kern="1200" baseline="0" dirty="0">
                <a:solidFill>
                  <a:schemeClr val="tx1"/>
                </a:solidFill>
                <a:latin typeface="+mn-lt"/>
                <a:ea typeface="+mn-ea"/>
                <a:cs typeface="+mn-cs"/>
              </a:rPr>
              <a:t>Delivering on promises – provide the experience they are expecting from seeing your website or brochure – all inclusions, start and finish on time.</a:t>
            </a:r>
          </a:p>
          <a:p>
            <a:pPr lvl="1">
              <a:spcAft>
                <a:spcPts val="1800"/>
              </a:spcAft>
              <a:buClrTx/>
            </a:pPr>
            <a:r>
              <a:rPr lang="en-US" sz="1200" b="0" kern="1200" baseline="0" dirty="0">
                <a:solidFill>
                  <a:schemeClr val="tx1"/>
                </a:solidFill>
                <a:latin typeface="+mn-lt"/>
                <a:ea typeface="+mn-ea"/>
                <a:cs typeface="+mn-cs"/>
              </a:rPr>
              <a:t>Make it engaging ..(next slide)</a:t>
            </a:r>
            <a:endParaRPr lang="en-US" sz="1200" b="0" kern="1200" dirty="0">
              <a:solidFill>
                <a:schemeClr val="tx1"/>
              </a:solidFill>
              <a:latin typeface="+mn-lt"/>
              <a:ea typeface="+mn-ea"/>
              <a:cs typeface="+mn-cs"/>
            </a:endParaRPr>
          </a:p>
          <a:p>
            <a:pPr lvl="1">
              <a:spcAft>
                <a:spcPts val="1800"/>
              </a:spcAft>
              <a:buClrTx/>
            </a:pPr>
            <a:endParaRPr lang="en-US" sz="1200" b="1" kern="1200" dirty="0">
              <a:solidFill>
                <a:schemeClr val="tx1"/>
              </a:solidFill>
              <a:latin typeface="+mn-lt"/>
              <a:ea typeface="+mn-ea"/>
              <a:cs typeface="+mn-cs"/>
            </a:endParaRPr>
          </a:p>
          <a:p>
            <a:pPr lvl="1">
              <a:spcAft>
                <a:spcPts val="1800"/>
              </a:spcAft>
              <a:buClrTx/>
            </a:pPr>
            <a:endParaRPr lang="en-US" sz="1200" b="1" kern="1200" dirty="0">
              <a:solidFill>
                <a:schemeClr val="tx1"/>
              </a:solidFill>
              <a:latin typeface="+mn-lt"/>
              <a:ea typeface="+mn-ea"/>
              <a:cs typeface="+mn-cs"/>
            </a:endParaRPr>
          </a:p>
          <a:p>
            <a:pPr lvl="1">
              <a:spcAft>
                <a:spcPts val="1800"/>
              </a:spcAft>
              <a:buClrTx/>
            </a:pPr>
            <a:endParaRPr lang="en-AU" sz="3400" kern="1200" baseline="0" dirty="0">
              <a:solidFill>
                <a:schemeClr val="tx1"/>
              </a:solidFill>
              <a:latin typeface="+mn-lt"/>
              <a:ea typeface="+mn-ea"/>
              <a:cs typeface="+mn-cs"/>
            </a:endParaRPr>
          </a:p>
          <a:p>
            <a:pPr lvl="1">
              <a:spcAft>
                <a:spcPts val="1800"/>
              </a:spcAft>
              <a:buClrTx/>
            </a:pPr>
            <a:endParaRPr lang="en-AU" sz="3400" kern="1200" baseline="0" dirty="0">
              <a:solidFill>
                <a:schemeClr val="tx1"/>
              </a:solidFill>
              <a:latin typeface="+mn-lt"/>
              <a:ea typeface="+mn-ea"/>
              <a:cs typeface="+mn-cs"/>
            </a:endParaRPr>
          </a:p>
          <a:p>
            <a:pPr lvl="1">
              <a:spcAft>
                <a:spcPts val="1800"/>
              </a:spcAft>
              <a:buClrTx/>
            </a:pPr>
            <a:endParaRPr lang="en-AU" sz="34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FE32F14-62F4-4226-ABC6-8A14CCE03FD0}" type="slidenum">
              <a:rPr lang="en-AU" smtClean="0"/>
              <a:pPr/>
              <a:t>13</a:t>
            </a:fld>
            <a:endParaRPr lang="en-AU" dirty="0"/>
          </a:p>
        </p:txBody>
      </p:sp>
    </p:spTree>
    <p:extLst>
      <p:ext uri="{BB962C8B-B14F-4D97-AF65-F5344CB8AC3E}">
        <p14:creationId xmlns:p14="http://schemas.microsoft.com/office/powerpoint/2010/main" val="2961002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Interpretation</a:t>
            </a:r>
            <a:r>
              <a:rPr lang="en-US" baseline="0" dirty="0"/>
              <a:t> is a term you’ll hear a bit in the Cultural Tourism Industry. It was coined by an American – Freeman Tilden (quoted in the slide) who wrote the first book about interpretation in 1957. Essentially interpretation is  about how you tell your stories – the connection between visitors and your content or subject matter. If you’re operating a tourism product in a National Park you’ll need to supply an interpretation plan as part of your application for an eco-pass.</a:t>
            </a:r>
          </a:p>
          <a:p>
            <a:r>
              <a:rPr lang="en-US" baseline="0" dirty="0"/>
              <a:t>Also, if you’re applying for eco-tourism accreditation – even if you’re an accommodation provider.</a:t>
            </a:r>
          </a:p>
          <a:p>
            <a:endParaRPr lang="en-US" baseline="0" dirty="0"/>
          </a:p>
          <a:p>
            <a:r>
              <a:rPr lang="en-US" baseline="0" dirty="0"/>
              <a:t>Interpretation can be ‘Face to face’ (e.g. through cultural tours) – or maybe performance, cooking demonstration, multi-media, video, </a:t>
            </a:r>
            <a:r>
              <a:rPr lang="en-US" baseline="0" dirty="0" err="1"/>
              <a:t>ap</a:t>
            </a:r>
            <a:r>
              <a:rPr lang="en-US" baseline="0" dirty="0"/>
              <a:t> or signage (panels) – or a combination of any or many forms. Interpretation is a profession, there’s both national and international best practice standards in interpretation. Interpretation Australia is the Peak Body for interpretation in Australia and has good resources for members, and annual conferences – this year in Tasmania. </a:t>
            </a:r>
          </a:p>
          <a:p>
            <a:r>
              <a:rPr lang="en-US" baseline="0" dirty="0"/>
              <a:t>As Tilden describes though “the best…(quote). </a:t>
            </a:r>
          </a:p>
          <a:p>
            <a:endParaRPr lang="en-US" baseline="0" dirty="0"/>
          </a:p>
          <a:p>
            <a:r>
              <a:rPr lang="en-US" baseline="0" dirty="0"/>
              <a:t>Photo: Max Harrison III – Gulaga Creation Tour</a:t>
            </a:r>
          </a:p>
          <a:p>
            <a:r>
              <a:rPr lang="en-US" baseline="0" dirty="0"/>
              <a:t>Photo credit: Ngaran Ngaran Culture Awareness </a:t>
            </a:r>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14</a:t>
            </a:fld>
            <a:endParaRPr lang="en-US" dirty="0"/>
          </a:p>
        </p:txBody>
      </p:sp>
    </p:spTree>
    <p:extLst>
      <p:ext uri="{BB962C8B-B14F-4D97-AF65-F5344CB8AC3E}">
        <p14:creationId xmlns:p14="http://schemas.microsoft.com/office/powerpoint/2010/main" val="4214165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457200" marR="0" lvl="1" indent="0" algn="l" defTabSz="914400" rtl="0" eaLnBrk="1" fontAlgn="auto" latinLnBrk="0" hangingPunct="1">
              <a:lnSpc>
                <a:spcPct val="100000"/>
              </a:lnSpc>
              <a:spcBef>
                <a:spcPts val="0"/>
              </a:spcBef>
              <a:spcAft>
                <a:spcPts val="1800"/>
              </a:spcAft>
              <a:buClrTx/>
              <a:buSzTx/>
              <a:buFontTx/>
              <a:buNone/>
              <a:tabLst/>
              <a:defRPr/>
            </a:pPr>
            <a:r>
              <a:rPr lang="en-AU" sz="1200" kern="1200" dirty="0">
                <a:solidFill>
                  <a:schemeClr val="tx1"/>
                </a:solidFill>
                <a:latin typeface="+mn-lt"/>
                <a:ea typeface="+mn-ea"/>
                <a:cs typeface="+mn-cs"/>
              </a:rPr>
              <a:t>After at least 12 months operating in the Domestic market, Indigenous Tourism Operators have an opportunity to be</a:t>
            </a:r>
            <a:r>
              <a:rPr lang="en-AU" sz="1200" kern="1200" baseline="0" dirty="0">
                <a:solidFill>
                  <a:schemeClr val="tx1"/>
                </a:solidFill>
                <a:latin typeface="+mn-lt"/>
                <a:ea typeface="+mn-ea"/>
                <a:cs typeface="+mn-cs"/>
              </a:rPr>
              <a:t> listed as a ‘signature experience’ </a:t>
            </a:r>
            <a:r>
              <a:rPr lang="en-AU" sz="1200" kern="1200" dirty="0">
                <a:solidFill>
                  <a:schemeClr val="tx1"/>
                </a:solidFill>
                <a:latin typeface="+mn-lt"/>
                <a:ea typeface="+mn-ea"/>
                <a:cs typeface="+mn-cs"/>
              </a:rPr>
              <a:t>(formerly the Indigenous Tourism Champion</a:t>
            </a:r>
            <a:r>
              <a:rPr lang="en-AU" sz="1200" kern="1200" baseline="0" dirty="0">
                <a:solidFill>
                  <a:schemeClr val="tx1"/>
                </a:solidFill>
                <a:latin typeface="+mn-lt"/>
                <a:ea typeface="+mn-ea"/>
                <a:cs typeface="+mn-cs"/>
              </a:rPr>
              <a:t> </a:t>
            </a:r>
            <a:r>
              <a:rPr lang="en-AU" sz="1200" kern="1200" dirty="0">
                <a:solidFill>
                  <a:schemeClr val="tx1"/>
                </a:solidFill>
                <a:latin typeface="+mn-lt"/>
                <a:ea typeface="+mn-ea"/>
                <a:cs typeface="+mn-cs"/>
              </a:rPr>
              <a:t>Program.  (To be listed as</a:t>
            </a:r>
            <a:r>
              <a:rPr lang="en-AU" sz="1200" kern="1200" baseline="0" dirty="0">
                <a:solidFill>
                  <a:schemeClr val="tx1"/>
                </a:solidFill>
                <a:latin typeface="+mn-lt"/>
                <a:ea typeface="+mn-ea"/>
                <a:cs typeface="+mn-cs"/>
              </a:rPr>
              <a:t> a </a:t>
            </a:r>
            <a:r>
              <a:rPr lang="en-AU" sz="1200" kern="1200" dirty="0">
                <a:solidFill>
                  <a:schemeClr val="tx1"/>
                </a:solidFill>
                <a:latin typeface="+mn-lt"/>
                <a:ea typeface="+mn-ea"/>
                <a:cs typeface="+mn-cs"/>
              </a:rPr>
              <a:t>“’signature experience, your business needs to be export ready</a:t>
            </a:r>
            <a:r>
              <a:rPr lang="en-AU" sz="1200" kern="1200" baseline="0" dirty="0">
                <a:solidFill>
                  <a:schemeClr val="tx1"/>
                </a:solidFill>
                <a:latin typeface="+mn-lt"/>
                <a:ea typeface="+mn-ea"/>
                <a:cs typeface="+mn-cs"/>
              </a:rPr>
              <a:t> (we’ll go into that in more detail with checklist in next slide). </a:t>
            </a:r>
            <a:endParaRPr lang="en-AU" sz="1200" kern="1200" dirty="0">
              <a:solidFill>
                <a:schemeClr val="tx1"/>
              </a:solidFill>
              <a:latin typeface="+mn-lt"/>
              <a:ea typeface="+mn-ea"/>
              <a:cs typeface="+mn-cs"/>
            </a:endParaRPr>
          </a:p>
          <a:p>
            <a:pPr lvl="1">
              <a:spcAft>
                <a:spcPts val="1800"/>
              </a:spcAft>
              <a:buClrTx/>
            </a:pPr>
            <a:r>
              <a:rPr lang="en-AU" sz="1200" kern="1200" dirty="0">
                <a:solidFill>
                  <a:schemeClr val="tx1"/>
                </a:solidFill>
                <a:latin typeface="+mn-lt"/>
                <a:ea typeface="+mn-ea"/>
                <a:cs typeface="+mn-cs"/>
              </a:rPr>
              <a:t>Benefits </a:t>
            </a:r>
            <a:r>
              <a:rPr lang="en-AU" sz="1200" kern="1200" baseline="0" dirty="0">
                <a:solidFill>
                  <a:schemeClr val="tx1"/>
                </a:solidFill>
                <a:latin typeface="+mn-lt"/>
                <a:ea typeface="+mn-ea"/>
                <a:cs typeface="+mn-cs"/>
              </a:rPr>
              <a:t>of the program include:</a:t>
            </a:r>
          </a:p>
          <a:p>
            <a:pPr lvl="1">
              <a:spcAft>
                <a:spcPts val="1800"/>
              </a:spcAft>
              <a:buClrTx/>
            </a:pPr>
            <a:r>
              <a:rPr lang="en-AU" sz="1200" kern="1200" baseline="0" dirty="0">
                <a:solidFill>
                  <a:schemeClr val="tx1"/>
                </a:solidFill>
                <a:latin typeface="+mn-lt"/>
                <a:ea typeface="+mn-ea"/>
                <a:cs typeface="+mn-cs"/>
              </a:rPr>
              <a:t>- Tourism Australia promotion and a role within TA dedicated to promoting ITCP members to the Inbound Market. </a:t>
            </a:r>
          </a:p>
          <a:p>
            <a:pPr marL="457200" marR="0" lvl="1" indent="0" algn="l" defTabSz="914400" rtl="0" eaLnBrk="1" fontAlgn="auto" latinLnBrk="0" hangingPunct="1">
              <a:lnSpc>
                <a:spcPct val="100000"/>
              </a:lnSpc>
              <a:spcBef>
                <a:spcPts val="0"/>
              </a:spcBef>
              <a:spcAft>
                <a:spcPts val="1800"/>
              </a:spcAft>
              <a:buClrTx/>
              <a:buSzTx/>
              <a:buFontTx/>
              <a:buChar char="-"/>
              <a:tabLst/>
              <a:defRPr/>
            </a:pPr>
            <a:r>
              <a:rPr lang="en-AU" sz="1200" kern="1200" dirty="0">
                <a:solidFill>
                  <a:schemeClr val="tx1"/>
                </a:solidFill>
                <a:latin typeface="+mn-lt"/>
                <a:ea typeface="+mn-ea"/>
                <a:cs typeface="+mn-cs"/>
              </a:rPr>
              <a:t>Indigenous Business Australia </a:t>
            </a:r>
            <a:r>
              <a:rPr lang="en-AU" sz="1200" kern="1200" baseline="0" dirty="0">
                <a:solidFill>
                  <a:schemeClr val="tx1"/>
                </a:solidFill>
                <a:latin typeface="+mn-lt"/>
                <a:ea typeface="+mn-ea"/>
                <a:cs typeface="+mn-cs"/>
              </a:rPr>
              <a:t>support – some marketing and business development costs reimbursed </a:t>
            </a:r>
            <a:r>
              <a:rPr lang="en-AU" sz="1200" kern="1200" baseline="0" dirty="0" err="1">
                <a:solidFill>
                  <a:schemeClr val="tx1"/>
                </a:solidFill>
                <a:latin typeface="+mn-lt"/>
                <a:ea typeface="+mn-ea"/>
                <a:cs typeface="+mn-cs"/>
              </a:rPr>
              <a:t>e.g</a:t>
            </a:r>
            <a:r>
              <a:rPr lang="en-AU" sz="1200" kern="1200" baseline="0" dirty="0">
                <a:solidFill>
                  <a:schemeClr val="tx1"/>
                </a:solidFill>
                <a:latin typeface="+mn-lt"/>
                <a:ea typeface="+mn-ea"/>
                <a:cs typeface="+mn-cs"/>
              </a:rPr>
              <a:t> ATE – Australian Tourism Exchange (trade show). Financial support  also now available for emerging tourism operators (not yet export ready – and those who prefer not to go into the whole commission-based ITO &amp; Wholesaler market) </a:t>
            </a:r>
          </a:p>
          <a:p>
            <a:pPr marL="457200" marR="0" lvl="1" indent="0" algn="l" defTabSz="914400" rtl="0" eaLnBrk="1" fontAlgn="auto" latinLnBrk="0" hangingPunct="1">
              <a:lnSpc>
                <a:spcPct val="100000"/>
              </a:lnSpc>
              <a:spcBef>
                <a:spcPts val="0"/>
              </a:spcBef>
              <a:spcAft>
                <a:spcPts val="1800"/>
              </a:spcAft>
              <a:buClrTx/>
              <a:buSzTx/>
              <a:buFontTx/>
              <a:buNone/>
              <a:tabLst/>
              <a:defRPr/>
            </a:pPr>
            <a:endParaRPr lang="en-AU" sz="1200" kern="1200" baseline="0" dirty="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1800"/>
              </a:spcAft>
              <a:buClrTx/>
              <a:buSzTx/>
              <a:buFontTx/>
              <a:buNone/>
              <a:tabLst/>
              <a:defRPr/>
            </a:pPr>
            <a:r>
              <a:rPr lang="en-AU" sz="1200" kern="1200" baseline="0" dirty="0">
                <a:solidFill>
                  <a:schemeClr val="tx1"/>
                </a:solidFill>
                <a:latin typeface="+mn-lt"/>
                <a:ea typeface="+mn-ea"/>
                <a:cs typeface="+mn-cs"/>
              </a:rPr>
              <a:t>Being an </a:t>
            </a:r>
            <a:r>
              <a:rPr lang="en-AU" sz="1200" b="1" dirty="0">
                <a:solidFill>
                  <a:srgbClr val="EEECE1"/>
                </a:solidFill>
              </a:rPr>
              <a:t>Signature Experience</a:t>
            </a:r>
            <a:r>
              <a:rPr lang="en-AU" sz="1200" b="1" baseline="0" dirty="0">
                <a:solidFill>
                  <a:srgbClr val="EEECE1"/>
                </a:solidFill>
              </a:rPr>
              <a:t> </a:t>
            </a:r>
            <a:r>
              <a:rPr lang="en-AU" sz="1200" kern="1200" baseline="0" dirty="0">
                <a:solidFill>
                  <a:schemeClr val="tx1"/>
                </a:solidFill>
                <a:latin typeface="+mn-lt"/>
                <a:ea typeface="+mn-ea"/>
                <a:cs typeface="+mn-cs"/>
              </a:rPr>
              <a:t>may have quarterly reporting obligations and I’ve got a slide coming up that goes into more detail on what’s required.</a:t>
            </a:r>
          </a:p>
          <a:p>
            <a:pPr lvl="1">
              <a:spcAft>
                <a:spcPts val="1800"/>
              </a:spcAft>
              <a:buClrTx/>
            </a:pPr>
            <a:endParaRPr lang="en-AU" sz="1200" kern="1200" baseline="0" dirty="0">
              <a:solidFill>
                <a:schemeClr val="tx1"/>
              </a:solidFill>
              <a:latin typeface="+mn-lt"/>
              <a:ea typeface="+mn-ea"/>
              <a:cs typeface="+mn-cs"/>
            </a:endParaRPr>
          </a:p>
          <a:p>
            <a:pPr lvl="1">
              <a:spcAft>
                <a:spcPts val="1800"/>
              </a:spcAft>
              <a:buClrTx/>
            </a:pPr>
            <a:r>
              <a:rPr lang="en-AU" sz="1200" kern="1200" baseline="0" dirty="0">
                <a:solidFill>
                  <a:schemeClr val="tx1"/>
                </a:solidFill>
                <a:latin typeface="+mn-lt"/>
                <a:ea typeface="+mn-ea"/>
                <a:cs typeface="+mn-cs"/>
              </a:rPr>
              <a:t>Photo:  Tourism Champion Aunty Margret Campbell, Dreamtime Southern X Managing Director with Guide Joanne Timor</a:t>
            </a:r>
          </a:p>
          <a:p>
            <a:pPr lvl="1">
              <a:spcAft>
                <a:spcPts val="1800"/>
              </a:spcAft>
              <a:buClrTx/>
            </a:pPr>
            <a:r>
              <a:rPr lang="en-AU" sz="1200" kern="1200" baseline="0" dirty="0">
                <a:solidFill>
                  <a:schemeClr val="tx1"/>
                </a:solidFill>
                <a:latin typeface="+mn-lt"/>
                <a:ea typeface="+mn-ea"/>
                <a:cs typeface="+mn-cs"/>
              </a:rPr>
              <a:t>Photo credit: Kotahi Tourism</a:t>
            </a:r>
            <a:endParaRPr lang="en-AU"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FE32F14-62F4-4226-ABC6-8A14CCE03FD0}" type="slidenum">
              <a:rPr lang="en-AU" smtClean="0"/>
              <a:pPr/>
              <a:t>15</a:t>
            </a:fld>
            <a:endParaRPr lang="en-AU" dirty="0"/>
          </a:p>
        </p:txBody>
      </p:sp>
    </p:spTree>
    <p:extLst>
      <p:ext uri="{BB962C8B-B14F-4D97-AF65-F5344CB8AC3E}">
        <p14:creationId xmlns:p14="http://schemas.microsoft.com/office/powerpoint/2010/main" val="3684791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What does  “Export</a:t>
            </a:r>
            <a:r>
              <a:rPr lang="en-AU" baseline="0" dirty="0"/>
              <a:t> Readiness” look like?  Here’s some of the criteria.</a:t>
            </a:r>
          </a:p>
          <a:p>
            <a:r>
              <a:rPr lang="en-AU" baseline="0" dirty="0"/>
              <a:t> Note:  ‘Rate Sheets’ – like an info sheet for Agents with net rates (not retails as you’d have on your website or a brochure).</a:t>
            </a:r>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16</a:t>
            </a:fld>
            <a:endParaRPr lang="en-AU" dirty="0"/>
          </a:p>
        </p:txBody>
      </p:sp>
    </p:spTree>
    <p:extLst>
      <p:ext uri="{BB962C8B-B14F-4D97-AF65-F5344CB8AC3E}">
        <p14:creationId xmlns:p14="http://schemas.microsoft.com/office/powerpoint/2010/main" val="418478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1200" dirty="0"/>
              <a:t>Quarterly</a:t>
            </a:r>
            <a:r>
              <a:rPr lang="en-AU" sz="1200" baseline="0" dirty="0"/>
              <a:t> reporting was one of the requirements of participation in the former </a:t>
            </a:r>
            <a:r>
              <a:rPr lang="en-AU" sz="1200" dirty="0"/>
              <a:t>Indigenous</a:t>
            </a:r>
            <a:r>
              <a:rPr lang="en-AU" sz="1200" baseline="0" dirty="0"/>
              <a:t> Tourism Champions Program (ITCP)  </a:t>
            </a:r>
            <a:r>
              <a:rPr lang="en-AU" sz="1200" kern="1200" baseline="0" dirty="0">
                <a:solidFill>
                  <a:schemeClr val="tx1"/>
                </a:solidFill>
                <a:latin typeface="+mn-lt"/>
                <a:ea typeface="+mn-ea"/>
                <a:cs typeface="+mn-cs"/>
              </a:rPr>
              <a:t>– visitor number, visitor breakdown, annual &amp; previous quarter comparisons. </a:t>
            </a:r>
            <a:r>
              <a:rPr lang="en-AU" sz="1200" baseline="0" dirty="0"/>
              <a:t>EBIT – earnings before interest and taxes. And it’s still to be confirmed but most probably is still required by TA and/or IBA. It’s important to make sure you’re capturing the information that you’ll need to report on from day one e.g. on booking form or in a visitor survey</a:t>
            </a:r>
            <a:endParaRPr lang="en-AU" sz="1200"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17</a:t>
            </a:fld>
            <a:endParaRPr lang="en-AU" dirty="0"/>
          </a:p>
        </p:txBody>
      </p:sp>
    </p:spTree>
    <p:extLst>
      <p:ext uri="{BB962C8B-B14F-4D97-AF65-F5344CB8AC3E}">
        <p14:creationId xmlns:p14="http://schemas.microsoft.com/office/powerpoint/2010/main" val="1957827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A final point on Cultural Tourism – before you make any big decisions, we suggest you take the Destination NSW test – ‘Are you suited to Tourism?”</a:t>
            </a:r>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 (Hand-out - </a:t>
            </a:r>
            <a:r>
              <a:rPr lang="en-US" sz="1200" kern="1200" baseline="0" dirty="0">
                <a:solidFill>
                  <a:schemeClr val="tx1"/>
                </a:solidFill>
                <a:latin typeface="+mn-lt"/>
                <a:ea typeface="+mn-ea"/>
                <a:cs typeface="+mn-cs"/>
              </a:rPr>
              <a:t>if time allows, take a few minutes to complete test)</a:t>
            </a:r>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Test from: </a:t>
            </a:r>
            <a:r>
              <a:rPr lang="en-US" sz="1200" kern="1200" baseline="0" dirty="0">
                <a:solidFill>
                  <a:schemeClr val="tx1"/>
                </a:solidFill>
                <a:latin typeface="+mn-lt"/>
                <a:ea typeface="+mn-ea"/>
                <a:cs typeface="+mn-cs"/>
              </a:rPr>
              <a:t>http://www.destinationnsw.com.au/wp-content/uploads/2014/03/Tourism-Business-Toolkit-VOL1-Chapter6.pdf)</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Photo: Tribal Warrior Association – Rodney, Rodd Island, Sydney Harbour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Photo credit: Alfonso </a:t>
            </a:r>
            <a:r>
              <a:rPr lang="en-US" sz="1200" kern="1200" baseline="0" dirty="0" err="1">
                <a:solidFill>
                  <a:schemeClr val="tx1"/>
                </a:solidFill>
                <a:latin typeface="+mn-lt"/>
                <a:ea typeface="+mn-ea"/>
                <a:cs typeface="+mn-cs"/>
              </a:rPr>
              <a:t>Calero</a:t>
            </a:r>
            <a:endParaRPr lang="en-US" sz="1200" kern="1200" baseline="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18</a:t>
            </a:fld>
            <a:endParaRPr lang="en-AU" dirty="0"/>
          </a:p>
        </p:txBody>
      </p:sp>
    </p:spTree>
    <p:extLst>
      <p:ext uri="{BB962C8B-B14F-4D97-AF65-F5344CB8AC3E}">
        <p14:creationId xmlns:p14="http://schemas.microsoft.com/office/powerpoint/2010/main" val="1525370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spcAft>
                <a:spcPts val="1800"/>
              </a:spcAft>
              <a:buClrTx/>
            </a:pPr>
            <a:r>
              <a:rPr lang="en-AU" sz="1200" dirty="0"/>
              <a:t>Two of the key challenges for Indigenous Tourism providers are related</a:t>
            </a:r>
            <a:r>
              <a:rPr lang="en-AU" sz="1200" baseline="0" dirty="0"/>
              <a:t> to </a:t>
            </a:r>
            <a:r>
              <a:rPr lang="en-AU" sz="1200" dirty="0"/>
              <a:t>Cultural Intellectual</a:t>
            </a:r>
            <a:r>
              <a:rPr lang="en-AU" sz="1200" baseline="0" dirty="0"/>
              <a:t> Property. </a:t>
            </a:r>
          </a:p>
          <a:p>
            <a:pPr lvl="1">
              <a:spcAft>
                <a:spcPts val="1800"/>
              </a:spcAft>
              <a:buClrTx/>
            </a:pPr>
            <a:r>
              <a:rPr lang="en-AU" sz="1200" baseline="0" dirty="0"/>
              <a:t>Both making sure you have permission to share stories, and protecting them against having others used them as your cultural experience. (Cultural expression). Indigenous Lawyer Terry </a:t>
            </a:r>
            <a:r>
              <a:rPr lang="en-AU" sz="1200" baseline="0" dirty="0" err="1"/>
              <a:t>Janke</a:t>
            </a:r>
            <a:r>
              <a:rPr lang="en-AU" sz="1200" baseline="0" dirty="0"/>
              <a:t> is a world-leader in Cultural Intellectual Property, and experienced in working with Indigenous Tourism operators. She’s developed some great free resources that we recommend you check out – there’s a link in your resource kit.  (next slide)</a:t>
            </a:r>
          </a:p>
          <a:p>
            <a:pPr lvl="1">
              <a:spcAft>
                <a:spcPts val="1800"/>
              </a:spcAft>
              <a:buClrTx/>
            </a:pPr>
            <a:endParaRPr lang="en-AU" sz="3600" kern="1200" baseline="0" dirty="0">
              <a:solidFill>
                <a:schemeClr val="tx1"/>
              </a:solidFill>
              <a:latin typeface="+mn-lt"/>
              <a:ea typeface="+mn-ea"/>
              <a:cs typeface="+mn-cs"/>
            </a:endParaRPr>
          </a:p>
          <a:p>
            <a:pPr lvl="1">
              <a:spcAft>
                <a:spcPts val="1800"/>
              </a:spcAft>
              <a:buClrTx/>
            </a:pPr>
            <a:endParaRPr lang="en-AU" sz="3400" kern="120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2</a:t>
            </a:fld>
            <a:endParaRPr lang="en-AU" dirty="0"/>
          </a:p>
        </p:txBody>
      </p:sp>
    </p:spTree>
    <p:extLst>
      <p:ext uri="{BB962C8B-B14F-4D97-AF65-F5344CB8AC3E}">
        <p14:creationId xmlns:p14="http://schemas.microsoft.com/office/powerpoint/2010/main" val="1736624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of course you need to </a:t>
            </a:r>
            <a:r>
              <a:rPr lang="en-US" baseline="0" dirty="0"/>
              <a:t>make sure you have permission to share stories. When we asked UNKYA LALC CEP “</a:t>
            </a:r>
            <a:r>
              <a:rPr lang="en-US" dirty="0"/>
              <a:t>What</a:t>
            </a:r>
            <a:r>
              <a:rPr lang="en-US" baseline="0" dirty="0"/>
              <a:t> advice do you have for NSW LALC members thinking of investing in Cultural Tours?” this was top of her list.  </a:t>
            </a:r>
          </a:p>
          <a:p>
            <a:endParaRPr lang="en-US" baseline="0" dirty="0"/>
          </a:p>
          <a:p>
            <a:r>
              <a:rPr lang="en-US" sz="1200" kern="1200" dirty="0">
                <a:solidFill>
                  <a:schemeClr val="tx1"/>
                </a:solidFill>
                <a:latin typeface="+mn-lt"/>
                <a:ea typeface="+mn-ea"/>
                <a:cs typeface="+mn-cs"/>
              </a:rPr>
              <a:t>·        “ When working with Cultural Heritage ensure that you seek the permission of the right people”</a:t>
            </a:r>
          </a:p>
          <a:p>
            <a:pPr lvl="1">
              <a:spcAft>
                <a:spcPts val="1800"/>
              </a:spcAft>
              <a:buClrTx/>
            </a:pPr>
            <a:endParaRPr lang="en-AU" sz="3400" kern="1200" baseline="0" dirty="0">
              <a:solidFill>
                <a:schemeClr val="tx1"/>
              </a:solidFill>
              <a:latin typeface="+mn-lt"/>
              <a:ea typeface="+mn-ea"/>
              <a:cs typeface="+mn-cs"/>
            </a:endParaRPr>
          </a:p>
          <a:p>
            <a:pPr lvl="1">
              <a:spcAft>
                <a:spcPts val="1800"/>
              </a:spcAft>
              <a:buClrTx/>
            </a:pPr>
            <a:endParaRPr lang="en-AU" sz="34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3</a:t>
            </a:fld>
            <a:endParaRPr lang="en-US"/>
          </a:p>
        </p:txBody>
      </p:sp>
    </p:spTree>
    <p:extLst>
      <p:ext uri="{BB962C8B-B14F-4D97-AF65-F5344CB8AC3E}">
        <p14:creationId xmlns:p14="http://schemas.microsoft.com/office/powerpoint/2010/main" val="226551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1">
              <a:spcAft>
                <a:spcPts val="1800"/>
              </a:spcAft>
              <a:buClrTx/>
            </a:pPr>
            <a:endParaRPr lang="en-AU" sz="3600" baseline="0" dirty="0"/>
          </a:p>
          <a:p>
            <a:pPr lvl="1">
              <a:spcAft>
                <a:spcPts val="1800"/>
              </a:spcAft>
              <a:buClrTx/>
            </a:pPr>
            <a:r>
              <a:rPr lang="en-AU" sz="1200" kern="1200" baseline="0" dirty="0">
                <a:solidFill>
                  <a:schemeClr val="tx1"/>
                </a:solidFill>
                <a:latin typeface="+mn-lt"/>
                <a:ea typeface="+mn-ea"/>
                <a:cs typeface="+mn-cs"/>
              </a:rPr>
              <a:t>Community and family will have expectations – money coming into the community; family will hit you up for a loan; lots of visitors; jobs for everyone…</a:t>
            </a:r>
          </a:p>
          <a:p>
            <a:pPr lvl="1">
              <a:spcAft>
                <a:spcPts val="1800"/>
              </a:spcAft>
              <a:buClrTx/>
            </a:pPr>
            <a:endParaRPr lang="en-AU" sz="1200" kern="1200" baseline="0" dirty="0">
              <a:solidFill>
                <a:schemeClr val="tx1"/>
              </a:solidFill>
              <a:latin typeface="+mn-lt"/>
              <a:ea typeface="+mn-ea"/>
              <a:cs typeface="+mn-cs"/>
            </a:endParaRPr>
          </a:p>
          <a:p>
            <a:pPr lvl="1">
              <a:spcAft>
                <a:spcPts val="1800"/>
              </a:spcAft>
              <a:buClrTx/>
            </a:pPr>
            <a:r>
              <a:rPr lang="en-AU" sz="1200" kern="1200" baseline="0" dirty="0">
                <a:solidFill>
                  <a:schemeClr val="tx1"/>
                </a:solidFill>
                <a:latin typeface="+mn-lt"/>
                <a:ea typeface="+mn-ea"/>
                <a:cs typeface="+mn-cs"/>
              </a:rPr>
              <a:t>Visitor expectations are that the experience will be as described and that they will be treated well.</a:t>
            </a:r>
          </a:p>
          <a:p>
            <a:pPr lvl="1">
              <a:spcAft>
                <a:spcPts val="1800"/>
              </a:spcAft>
              <a:buClrTx/>
            </a:pPr>
            <a:endParaRPr lang="en-AU" sz="1200" kern="1200" baseline="0" dirty="0">
              <a:solidFill>
                <a:schemeClr val="tx1"/>
              </a:solidFill>
              <a:latin typeface="+mn-lt"/>
              <a:ea typeface="+mn-ea"/>
              <a:cs typeface="+mn-cs"/>
            </a:endParaRPr>
          </a:p>
          <a:p>
            <a:pPr lvl="1">
              <a:spcAft>
                <a:spcPts val="1800"/>
              </a:spcAft>
              <a:buClrTx/>
            </a:pPr>
            <a:r>
              <a:rPr lang="en-AU" sz="1200" kern="1200" baseline="0" dirty="0">
                <a:solidFill>
                  <a:schemeClr val="tx1"/>
                </a:solidFill>
                <a:latin typeface="+mn-lt"/>
                <a:ea typeface="+mn-ea"/>
                <a:cs typeface="+mn-cs"/>
              </a:rPr>
              <a:t>Racism is an issue all Indigenous people have to face, and it’s no different in tourism. </a:t>
            </a:r>
            <a:r>
              <a:rPr lang="en-AU" sz="1200" kern="1200" baseline="0" dirty="0" err="1">
                <a:solidFill>
                  <a:schemeClr val="tx1"/>
                </a:solidFill>
                <a:latin typeface="+mn-lt"/>
                <a:ea typeface="+mn-ea"/>
                <a:cs typeface="+mn-cs"/>
              </a:rPr>
              <a:t>e.g</a:t>
            </a:r>
            <a:r>
              <a:rPr lang="en-AU" sz="1200" kern="1200" baseline="0" dirty="0">
                <a:solidFill>
                  <a:schemeClr val="tx1"/>
                </a:solidFill>
                <a:latin typeface="+mn-lt"/>
                <a:ea typeface="+mn-ea"/>
                <a:cs typeface="+mn-cs"/>
              </a:rPr>
              <a:t> expectations we’ll be late E.g. “The Racial Time Keeper” – easiest to manage this though if you’re organised and don’t let it happen. Be early  - it puts visitors offside (and you) on the back foot if you’re late or arrive after they do.</a:t>
            </a:r>
          </a:p>
          <a:p>
            <a:pPr lvl="1">
              <a:spcAft>
                <a:spcPts val="1800"/>
              </a:spcAft>
              <a:buClrTx/>
            </a:pPr>
            <a:endParaRPr lang="en-AU" sz="1200" kern="1200" baseline="0" dirty="0">
              <a:solidFill>
                <a:schemeClr val="tx1"/>
              </a:solidFill>
              <a:latin typeface="+mn-lt"/>
              <a:ea typeface="+mn-ea"/>
              <a:cs typeface="+mn-cs"/>
            </a:endParaRPr>
          </a:p>
          <a:p>
            <a:pPr lvl="1">
              <a:spcAft>
                <a:spcPts val="1800"/>
              </a:spcAft>
              <a:buClrTx/>
            </a:pPr>
            <a:r>
              <a:rPr lang="en-AU" sz="1200" kern="1200" baseline="0" dirty="0">
                <a:solidFill>
                  <a:schemeClr val="tx1"/>
                </a:solidFill>
                <a:latin typeface="+mn-lt"/>
                <a:ea typeface="+mn-ea"/>
                <a:cs typeface="+mn-cs"/>
              </a:rPr>
              <a:t>Also our stories challenge the colonial narrative. Preparedness – contextualisation of your stories with the colonial narrative – this allows the people telling stories (guides) to be authentic and confident,  giving clarity and balance to their stories.</a:t>
            </a:r>
          </a:p>
          <a:p>
            <a:pPr lvl="1">
              <a:spcAft>
                <a:spcPts val="1800"/>
              </a:spcAft>
              <a:buClrTx/>
            </a:pPr>
            <a:endParaRPr lang="en-AU" sz="1200" kern="120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4</a:t>
            </a:fld>
            <a:endParaRPr lang="en-AU" dirty="0"/>
          </a:p>
        </p:txBody>
      </p:sp>
    </p:spTree>
    <p:extLst>
      <p:ext uri="{BB962C8B-B14F-4D97-AF65-F5344CB8AC3E}">
        <p14:creationId xmlns:p14="http://schemas.microsoft.com/office/powerpoint/2010/main" val="214649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With any Cultural Tourism business (actually – any business!), there are risks. Here’s a few of the real risks for Tourism Operator</a:t>
            </a:r>
            <a:r>
              <a:rPr lang="en-AU" baseline="0" dirty="0"/>
              <a:t>s. You need to have a risk management plan in place for each of your products, as well as for your business.  e.g. For school group bookings, you’ll need to provide teachers with a specific risk management plan for the tour or experience they are booking. Let’s break them down and look at risk management… </a:t>
            </a:r>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5</a:t>
            </a:fld>
            <a:endParaRPr lang="en-AU" dirty="0"/>
          </a:p>
        </p:txBody>
      </p:sp>
    </p:spTree>
    <p:extLst>
      <p:ext uri="{BB962C8B-B14F-4D97-AF65-F5344CB8AC3E}">
        <p14:creationId xmlns:p14="http://schemas.microsoft.com/office/powerpoint/2010/main" val="1590448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a:t>Not getting enough</a:t>
            </a:r>
            <a:r>
              <a:rPr lang="en-AU" b="1" baseline="0" dirty="0"/>
              <a:t> bookings to cover costs </a:t>
            </a:r>
            <a:r>
              <a:rPr lang="en-AU" baseline="0" dirty="0"/>
              <a:t>- </a:t>
            </a:r>
            <a:r>
              <a:rPr lang="en-AU" dirty="0"/>
              <a:t>There could any number of factors that</a:t>
            </a:r>
            <a:r>
              <a:rPr lang="en-AU" baseline="0" dirty="0"/>
              <a:t> result in not getting enough bookings to cover costs.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1. Marketing – are you doing it ‘right’? Knowing your visitors and targeting marketing and promotion accordingly is vital. E.g. if your market is back packers, brochures in 5 star hotels aren’t going to reach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2. Your product needs to be excellent – be clear about what what ‘excellent’ looks like and have quality control systems in place e.g.  review visitor feedback and act on it; benchmarking against other operators, staff training and development all contribute to ensuring product excellence.</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3. Scheduled departures can be ‘pressure points’ for a tourism business. Without scheduled departures, you won’t meet the ‘Indigenous Tourism Champion’ export ready criteria (and if you’re an Indigenous Tourism Operator not in the program, you not only miss out on the free marketing and promotion provided by Tourism Australia, but you’re competing against ‘Champions”). You don’t have to operate daily and there’s some days of the week/periods of the year when bookings will always be slow. Schedule wisely.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Examples – Poihākena tours – monthly departures; timing aligns with relevant events (e.g. history week); DSX daily departures – block out if no bookings and/or Guides undertake ‘concierge meet &amp; greet” and drop off brochures if no one on tour.</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4. For exclusive tours you need to look carefully at the minimum numbers/pricing combination (next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6</a:t>
            </a:fld>
            <a:endParaRPr lang="en-AU" dirty="0"/>
          </a:p>
        </p:txBody>
      </p:sp>
    </p:spTree>
    <p:extLst>
      <p:ext uri="{BB962C8B-B14F-4D97-AF65-F5344CB8AC3E}">
        <p14:creationId xmlns:p14="http://schemas.microsoft.com/office/powerpoint/2010/main" val="2510230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Going back to our example of $50 per head, group numbers</a:t>
            </a:r>
            <a:r>
              <a:rPr lang="en-AU" baseline="0" dirty="0"/>
              <a:t> over </a:t>
            </a:r>
            <a:r>
              <a:rPr lang="en-AU" dirty="0"/>
              <a:t> 5 will cover costs (just,</a:t>
            </a:r>
            <a:r>
              <a:rPr lang="en-AU" baseline="0" dirty="0"/>
              <a:t> but</a:t>
            </a:r>
            <a:r>
              <a:rPr lang="en-AU" dirty="0"/>
              <a:t> if you set the ‘minimum’ at 15, it’ll take</a:t>
            </a:r>
            <a:r>
              <a:rPr lang="en-AU" baseline="0" dirty="0"/>
              <a:t> the pressure off the costs of running a tour. </a:t>
            </a:r>
          </a:p>
          <a:p>
            <a:r>
              <a:rPr lang="en-AU" baseline="0" dirty="0"/>
              <a:t>Note: you don’t have to be rigid in your implementation of minimum numbers e.g. If not commissionable, apply a discount for community groups</a:t>
            </a:r>
            <a:endParaRPr lang="en-AU" dirty="0"/>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7</a:t>
            </a:fld>
            <a:endParaRPr lang="en-AU" dirty="0"/>
          </a:p>
        </p:txBody>
      </p:sp>
    </p:spTree>
    <p:extLst>
      <p:ext uri="{BB962C8B-B14F-4D97-AF65-F5344CB8AC3E}">
        <p14:creationId xmlns:p14="http://schemas.microsoft.com/office/powerpoint/2010/main" val="271065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aseline="0" dirty="0"/>
              <a:t>There’ll be specific product hazards and risks that will need management plans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t> e.g. Accommodation/activity  in fire-prone area – fire management plan, evacuation plans </a:t>
            </a:r>
          </a:p>
          <a:p>
            <a:r>
              <a:rPr lang="en-AU" dirty="0"/>
              <a:t>For</a:t>
            </a:r>
            <a:r>
              <a:rPr lang="en-AU" baseline="0" dirty="0"/>
              <a:t> example (next slide)</a:t>
            </a:r>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8</a:t>
            </a:fld>
            <a:endParaRPr lang="en-AU" dirty="0"/>
          </a:p>
        </p:txBody>
      </p:sp>
    </p:spTree>
    <p:extLst>
      <p:ext uri="{BB962C8B-B14F-4D97-AF65-F5344CB8AC3E}">
        <p14:creationId xmlns:p14="http://schemas.microsoft.com/office/powerpoint/2010/main" val="3514067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Booking system</a:t>
            </a:r>
          </a:p>
          <a:p>
            <a:r>
              <a:rPr lang="en-AU" dirty="0"/>
              <a:t>- Set up</a:t>
            </a:r>
            <a:r>
              <a:rPr lang="en-AU" baseline="0" dirty="0"/>
              <a:t> terms and conditions that are accepted as part of the booking process. </a:t>
            </a:r>
          </a:p>
          <a:p>
            <a:pPr>
              <a:buFontTx/>
              <a:buChar char="-"/>
            </a:pPr>
            <a:r>
              <a:rPr lang="en-AU" baseline="0" dirty="0"/>
              <a:t>Booking system captures special needs and/or medical conditions that Guides need to be aware of – and operational procedures ensure that guides have access to this information. EG Booking system produces  manifest that includes ‘special needs’/medical conditions’</a:t>
            </a:r>
          </a:p>
          <a:p>
            <a:pPr>
              <a:buFontTx/>
              <a:buChar char="-"/>
            </a:pPr>
            <a:endParaRPr lang="en-AU" baseline="0" dirty="0"/>
          </a:p>
          <a:p>
            <a:r>
              <a:rPr lang="en-AU" dirty="0"/>
              <a:t>(Refer also to insurance ,</a:t>
            </a:r>
            <a:r>
              <a:rPr lang="en-AU" baseline="0" dirty="0"/>
              <a:t> licenses)</a:t>
            </a:r>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9</a:t>
            </a:fld>
            <a:endParaRPr lang="en-AU" dirty="0"/>
          </a:p>
        </p:txBody>
      </p:sp>
    </p:spTree>
    <p:extLst>
      <p:ext uri="{BB962C8B-B14F-4D97-AF65-F5344CB8AC3E}">
        <p14:creationId xmlns:p14="http://schemas.microsoft.com/office/powerpoint/2010/main" val="3852788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B11F1BF0-FE06-4A67-AC55-264165B3D3C2}" type="datetime6">
              <a:rPr lang="en-US" smtClean="0"/>
              <a:pPr/>
              <a:t>April 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925372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0A641B-9CC3-48C9-B48F-166034284417}" type="datetime6">
              <a:rPr lang="en-US" smtClean="0"/>
              <a:pPr/>
              <a:t>April 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4270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63881918-0D6B-4B4A-8FF5-40CF6B6A13F1}" type="datetime6">
              <a:rPr lang="en-US" smtClean="0"/>
              <a:pPr/>
              <a:t>April 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820527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2451F100-2211-43C8-B983-9C199DE5E685}" type="datetime6">
              <a:rPr lang="en-US" smtClean="0"/>
              <a:pPr/>
              <a:t>April 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171904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3B4F6209-F141-4D9B-AFC7-906D83ADDE56}" type="datetime6">
              <a:rPr lang="en-US" smtClean="0"/>
              <a:pPr/>
              <a:t>April 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91654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C37BE434-0F10-4968-AF26-8A8615B9CB1D}" type="datetime6">
              <a:rPr lang="en-US" smtClean="0"/>
              <a:pPr/>
              <a:t>April 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924035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B07079F9-B776-41AA-8FA7-BB06EDEF8452}" type="datetime6">
              <a:rPr lang="en-US" smtClean="0"/>
              <a:pPr/>
              <a:t>April 18</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38565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F8CC46F5-FA44-4780-B1EE-C7E9F31C0CD9}" type="datetime6">
              <a:rPr lang="en-US" smtClean="0"/>
              <a:pPr/>
              <a:t>April 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935095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E1924-2E32-42F9-BA58-2C43D8C477ED}" type="datetime6">
              <a:rPr lang="en-US" smtClean="0"/>
              <a:pPr/>
              <a:t>April 18</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96078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74D67F8-B867-4C33-901B-B05B6F40F34F}" type="datetime6">
              <a:rPr lang="en-US" smtClean="0"/>
              <a:pPr/>
              <a:t>April 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649224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9F6E235D-6668-44CC-B158-DD78008CE9EA}" type="datetime6">
              <a:rPr lang="en-US" smtClean="0"/>
              <a:pPr/>
              <a:t>April 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265908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46601-F55C-F543-B7C9-4DAC6F7ACDD8}" type="datetimeFigureOut">
              <a:rPr lang="en-US" smtClean="0"/>
              <a:pPr/>
              <a:t>4/13/2018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44D07-FBC5-4543-801A-02B0EDCAE5CB}" type="slidenum">
              <a:rPr lang="en-US" smtClean="0"/>
              <a:pPr/>
              <a:t>‹#›</a:t>
            </a:fld>
            <a:endParaRPr lang="en-US"/>
          </a:p>
        </p:txBody>
      </p:sp>
    </p:spTree>
    <p:extLst>
      <p:ext uri="{BB962C8B-B14F-4D97-AF65-F5344CB8AC3E}">
        <p14:creationId xmlns:p14="http://schemas.microsoft.com/office/powerpoint/2010/main" val="380940223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8534400" cy="3581400"/>
          </a:xfrm>
        </p:spPr>
        <p:txBody>
          <a:bodyPr>
            <a:normAutofit fontScale="90000"/>
          </a:bodyPr>
          <a:lstStyle/>
          <a:p>
            <a:br>
              <a:rPr lang="en-AU" b="1" dirty="0"/>
            </a:br>
            <a:br>
              <a:rPr lang="en-AU" b="1" dirty="0"/>
            </a:br>
            <a:br>
              <a:rPr lang="en-AU" b="1" dirty="0"/>
            </a:br>
            <a:br>
              <a:rPr lang="en-AU" b="1" dirty="0"/>
            </a:br>
            <a:r>
              <a:rPr lang="en-AU" b="1" dirty="0"/>
              <a:t>Cultural Tourism – Challenges and Risks </a:t>
            </a:r>
            <a:br>
              <a:rPr lang="en-AU" b="1" dirty="0"/>
            </a:br>
            <a:endParaRPr lang="en-AU" b="1" dirty="0"/>
          </a:p>
        </p:txBody>
      </p:sp>
      <p:sp>
        <p:nvSpPr>
          <p:cNvPr id="4" name="Slide Number Placeholder 3"/>
          <p:cNvSpPr>
            <a:spLocks noGrp="1"/>
          </p:cNvSpPr>
          <p:nvPr>
            <p:ph type="sldNum" sz="quarter" idx="12"/>
          </p:nvPr>
        </p:nvSpPr>
        <p:spPr/>
        <p:txBody>
          <a:bodyPr/>
          <a:lstStyle/>
          <a:p>
            <a:fld id="{683A3396-DAF0-44C9-B3AE-A96742332DE3}" type="slidenum">
              <a:rPr lang="en-AU" smtClean="0"/>
              <a:pPr/>
              <a:t>1</a:t>
            </a:fld>
            <a:endParaRPr lang="en-AU" dirty="0"/>
          </a:p>
        </p:txBody>
      </p:sp>
    </p:spTree>
    <p:extLst>
      <p:ext uri="{BB962C8B-B14F-4D97-AF65-F5344CB8AC3E}">
        <p14:creationId xmlns:p14="http://schemas.microsoft.com/office/powerpoint/2010/main" val="3844894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4570" y="6228009"/>
            <a:ext cx="5889064" cy="369332"/>
          </a:xfrm>
          <a:prstGeom prst="rect">
            <a:avLst/>
          </a:prstGeom>
          <a:noFill/>
        </p:spPr>
        <p:txBody>
          <a:bodyPr wrap="square" rtlCol="0">
            <a:spAutoFit/>
          </a:bodyPr>
          <a:lstStyle/>
          <a:p>
            <a:r>
              <a:rPr lang="en-US" dirty="0"/>
              <a:t> </a:t>
            </a:r>
          </a:p>
        </p:txBody>
      </p:sp>
      <p:pic>
        <p:nvPicPr>
          <p:cNvPr id="6" name="Picture 5" descr="IMG_6815.JPG"/>
          <p:cNvPicPr>
            <a:picLocks noChangeAspect="1"/>
          </p:cNvPicPr>
          <p:nvPr/>
        </p:nvPicPr>
        <p:blipFill>
          <a:blip r:embed="rId3"/>
          <a:stretch>
            <a:fillRect/>
          </a:stretch>
        </p:blipFill>
        <p:spPr>
          <a:xfrm>
            <a:off x="1524000" y="0"/>
            <a:ext cx="9144000" cy="6858000"/>
          </a:xfrm>
          <a:prstGeom prst="rect">
            <a:avLst/>
          </a:prstGeom>
        </p:spPr>
      </p:pic>
      <p:sp>
        <p:nvSpPr>
          <p:cNvPr id="7" name="TextBox 6"/>
          <p:cNvSpPr txBox="1"/>
          <p:nvPr/>
        </p:nvSpPr>
        <p:spPr>
          <a:xfrm>
            <a:off x="2286000" y="5867401"/>
            <a:ext cx="7848600" cy="1200329"/>
          </a:xfrm>
          <a:prstGeom prst="rect">
            <a:avLst/>
          </a:prstGeom>
          <a:noFill/>
        </p:spPr>
        <p:txBody>
          <a:bodyPr wrap="square" rtlCol="0">
            <a:spAutoFit/>
          </a:bodyPr>
          <a:lstStyle/>
          <a:p>
            <a:r>
              <a:rPr lang="en-US" sz="3600" b="1" dirty="0">
                <a:solidFill>
                  <a:srgbClr val="000000"/>
                </a:solidFill>
              </a:rPr>
              <a:t>Gagaal Wanngaan National Park Tour </a:t>
            </a:r>
          </a:p>
        </p:txBody>
      </p:sp>
    </p:spTree>
    <p:extLst>
      <p:ext uri="{BB962C8B-B14F-4D97-AF65-F5344CB8AC3E}">
        <p14:creationId xmlns:p14="http://schemas.microsoft.com/office/powerpoint/2010/main" val="3289377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362200" y="1752600"/>
          <a:ext cx="7620000" cy="438912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7854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400" dirty="0"/>
                        <a:t>Risk  examples</a:t>
                      </a:r>
                    </a:p>
                    <a:p>
                      <a:endParaRPr lang="en-AU" sz="2400" dirty="0"/>
                    </a:p>
                  </a:txBody>
                  <a:tcPr/>
                </a:tc>
                <a:tc>
                  <a:txBody>
                    <a:bodyPr/>
                    <a:lstStyle/>
                    <a:p>
                      <a:r>
                        <a:rPr lang="en-AU" sz="2400" dirty="0"/>
                        <a:t>Risk Management examples </a:t>
                      </a:r>
                    </a:p>
                  </a:txBody>
                  <a:tcPr/>
                </a:tc>
                <a:extLst>
                  <a:ext uri="{0D108BD9-81ED-4DB2-BD59-A6C34878D82A}">
                    <a16:rowId xmlns:a16="http://schemas.microsoft.com/office/drawing/2014/main" val="10000"/>
                  </a:ext>
                </a:extLst>
              </a:tr>
              <a:tr h="787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400" dirty="0"/>
                        <a:t>Bad reviews on Trip Advisor/social</a:t>
                      </a:r>
                      <a:r>
                        <a:rPr lang="en-AU" sz="2400" baseline="0" dirty="0"/>
                        <a:t> media</a:t>
                      </a:r>
                      <a:endParaRPr lang="en-AU" sz="2400" dirty="0"/>
                    </a:p>
                  </a:txBody>
                  <a:tcPr/>
                </a:tc>
                <a:tc>
                  <a:txBody>
                    <a:bodyPr/>
                    <a:lstStyle/>
                    <a:p>
                      <a:r>
                        <a:rPr lang="en-AU" sz="2400" baseline="0" dirty="0"/>
                        <a:t>Deliver on promises </a:t>
                      </a:r>
                      <a:endParaRPr lang="en-AU" sz="2400" dirty="0"/>
                    </a:p>
                  </a:txBody>
                  <a:tcPr/>
                </a:tc>
                <a:extLst>
                  <a:ext uri="{0D108BD9-81ED-4DB2-BD59-A6C34878D82A}">
                    <a16:rowId xmlns:a16="http://schemas.microsoft.com/office/drawing/2014/main" val="10001"/>
                  </a:ext>
                </a:extLst>
              </a:tr>
              <a:tr h="785479">
                <a:tc>
                  <a:txBody>
                    <a:bodyPr/>
                    <a:lstStyle/>
                    <a:p>
                      <a:endParaRPr lang="en-AU" dirty="0"/>
                    </a:p>
                  </a:txBody>
                  <a:tcPr/>
                </a:tc>
                <a:tc>
                  <a:txBody>
                    <a:bodyPr/>
                    <a:lstStyle/>
                    <a:p>
                      <a:r>
                        <a:rPr lang="en-AU" sz="2400" baseline="0" dirty="0"/>
                        <a:t>Review and act on visitor feedback</a:t>
                      </a:r>
                      <a:endParaRPr lang="en-AU" sz="2400" dirty="0"/>
                    </a:p>
                  </a:txBody>
                  <a:tcPr/>
                </a:tc>
                <a:extLst>
                  <a:ext uri="{0D108BD9-81ED-4DB2-BD59-A6C34878D82A}">
                    <a16:rowId xmlns:a16="http://schemas.microsoft.com/office/drawing/2014/main" val="10002"/>
                  </a:ext>
                </a:extLst>
              </a:tr>
              <a:tr h="785479">
                <a:tc>
                  <a:txBody>
                    <a:bodyPr/>
                    <a:lstStyle/>
                    <a:p>
                      <a:endParaRPr lang="en-AU" dirty="0"/>
                    </a:p>
                  </a:txBody>
                  <a:tcPr/>
                </a:tc>
                <a:tc>
                  <a:txBody>
                    <a:bodyPr/>
                    <a:lstStyle/>
                    <a:p>
                      <a:r>
                        <a:rPr lang="en-AU" sz="2400" dirty="0"/>
                        <a:t>Encourage feedback from satisfied visitors</a:t>
                      </a:r>
                      <a:r>
                        <a:rPr lang="en-AU" sz="2400" baseline="0" dirty="0"/>
                        <a:t> </a:t>
                      </a:r>
                      <a:endParaRPr lang="en-AU" sz="2400" dirty="0"/>
                    </a:p>
                  </a:txBody>
                  <a:tcPr/>
                </a:tc>
                <a:extLst>
                  <a:ext uri="{0D108BD9-81ED-4DB2-BD59-A6C34878D82A}">
                    <a16:rowId xmlns:a16="http://schemas.microsoft.com/office/drawing/2014/main" val="10003"/>
                  </a:ext>
                </a:extLst>
              </a:tr>
              <a:tr h="1047305">
                <a:tc>
                  <a:txBody>
                    <a:bodyPr/>
                    <a:lstStyle/>
                    <a:p>
                      <a:endParaRPr lang="en-AU"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400" dirty="0"/>
                        <a:t>Guide</a:t>
                      </a:r>
                      <a:r>
                        <a:rPr lang="en-AU" sz="2400" baseline="0" dirty="0"/>
                        <a:t> training and development</a:t>
                      </a:r>
                      <a:endParaRPr lang="en-AU" sz="2400" dirty="0"/>
                    </a:p>
                    <a:p>
                      <a:endParaRPr lang="en-AU" dirty="0"/>
                    </a:p>
                  </a:txBody>
                  <a:tcPr/>
                </a:tc>
                <a:extLst>
                  <a:ext uri="{0D108BD9-81ED-4DB2-BD59-A6C34878D82A}">
                    <a16:rowId xmlns:a16="http://schemas.microsoft.com/office/drawing/2014/main" val="10004"/>
                  </a:ext>
                </a:extLst>
              </a:tr>
            </a:tbl>
          </a:graphicData>
        </a:graphic>
      </p:graphicFrame>
      <p:pic>
        <p:nvPicPr>
          <p:cNvPr id="4" name="Picture 3" descr="search.jpg"/>
          <p:cNvPicPr>
            <a:picLocks noChangeAspect="1"/>
          </p:cNvPicPr>
          <p:nvPr/>
        </p:nvPicPr>
        <p:blipFill>
          <a:blip r:embed="rId3"/>
          <a:stretch>
            <a:fillRect/>
          </a:stretch>
        </p:blipFill>
        <p:spPr>
          <a:xfrm rot="20340000">
            <a:off x="6302627" y="435227"/>
            <a:ext cx="893492" cy="893492"/>
          </a:xfrm>
          <a:prstGeom prst="rect">
            <a:avLst/>
          </a:prstGeom>
        </p:spPr>
      </p:pic>
      <p:pic>
        <p:nvPicPr>
          <p:cNvPr id="6" name="Picture 5" descr="images.jpg"/>
          <p:cNvPicPr>
            <a:picLocks noChangeAspect="1"/>
          </p:cNvPicPr>
          <p:nvPr/>
        </p:nvPicPr>
        <p:blipFill>
          <a:blip r:embed="rId4"/>
          <a:stretch>
            <a:fillRect/>
          </a:stretch>
        </p:blipFill>
        <p:spPr>
          <a:xfrm rot="1200000">
            <a:off x="8368263" y="443463"/>
            <a:ext cx="984421" cy="984421"/>
          </a:xfrm>
          <a:prstGeom prst="rect">
            <a:avLst/>
          </a:prstGeom>
        </p:spPr>
      </p:pic>
      <p:pic>
        <p:nvPicPr>
          <p:cNvPr id="7" name="Picture 6" descr="RevUs_green.jpg"/>
          <p:cNvPicPr>
            <a:picLocks noChangeAspect="1"/>
          </p:cNvPicPr>
          <p:nvPr/>
        </p:nvPicPr>
        <p:blipFill>
          <a:blip r:embed="rId5"/>
          <a:stretch>
            <a:fillRect/>
          </a:stretch>
        </p:blipFill>
        <p:spPr>
          <a:xfrm>
            <a:off x="2514600" y="304800"/>
            <a:ext cx="1371600" cy="1143000"/>
          </a:xfrm>
          <a:prstGeom prst="rect">
            <a:avLst/>
          </a:prstGeom>
        </p:spPr>
      </p:pic>
      <p:pic>
        <p:nvPicPr>
          <p:cNvPr id="9" name="Picture 8" descr="images.png"/>
          <p:cNvPicPr>
            <a:picLocks noChangeAspect="1"/>
          </p:cNvPicPr>
          <p:nvPr/>
        </p:nvPicPr>
        <p:blipFill>
          <a:blip r:embed="rId6"/>
          <a:stretch>
            <a:fillRect/>
          </a:stretch>
        </p:blipFill>
        <p:spPr>
          <a:xfrm rot="600000">
            <a:off x="4487530" y="525493"/>
            <a:ext cx="861598" cy="857769"/>
          </a:xfrm>
          <a:prstGeom prst="rect">
            <a:avLst/>
          </a:prstGeom>
        </p:spPr>
      </p:pic>
    </p:spTree>
    <p:extLst>
      <p:ext uri="{BB962C8B-B14F-4D97-AF65-F5344CB8AC3E}">
        <p14:creationId xmlns:p14="http://schemas.microsoft.com/office/powerpoint/2010/main" val="4043620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yanga Malu_bridge and rock art best quality.jpg"/>
          <p:cNvPicPr>
            <a:picLocks noChangeAspect="1"/>
          </p:cNvPicPr>
          <p:nvPr/>
        </p:nvPicPr>
        <p:blipFill>
          <a:blip r:embed="rId3"/>
          <a:stretch>
            <a:fillRect/>
          </a:stretch>
        </p:blipFill>
        <p:spPr>
          <a:xfrm>
            <a:off x="1524000" y="0"/>
            <a:ext cx="9144000" cy="5131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429000" y="5638801"/>
            <a:ext cx="6324600" cy="646331"/>
          </a:xfrm>
          <a:prstGeom prst="rect">
            <a:avLst/>
          </a:prstGeom>
          <a:noFill/>
        </p:spPr>
        <p:txBody>
          <a:bodyPr wrap="square" rtlCol="0">
            <a:spAutoFit/>
          </a:bodyPr>
          <a:lstStyle/>
          <a:p>
            <a:r>
              <a:rPr lang="en-AU" sz="3600" b="1" dirty="0"/>
              <a:t>          Be a visitor!</a:t>
            </a:r>
          </a:p>
        </p:txBody>
      </p:sp>
    </p:spTree>
    <p:extLst>
      <p:ext uri="{BB962C8B-B14F-4D97-AF65-F5344CB8AC3E}">
        <p14:creationId xmlns:p14="http://schemas.microsoft.com/office/powerpoint/2010/main" val="1738020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04800"/>
            <a:ext cx="7162800" cy="1447800"/>
          </a:xfrm>
        </p:spPr>
        <p:txBody>
          <a:bodyPr>
            <a:normAutofit/>
          </a:bodyPr>
          <a:lstStyle/>
          <a:p>
            <a:br>
              <a:rPr lang="en-AU" sz="4000" dirty="0"/>
            </a:br>
            <a:endParaRPr lang="en-AU" b="1" dirty="0"/>
          </a:p>
        </p:txBody>
      </p:sp>
      <p:sp>
        <p:nvSpPr>
          <p:cNvPr id="3" name="Content Placeholder 2"/>
          <p:cNvSpPr>
            <a:spLocks noGrp="1"/>
          </p:cNvSpPr>
          <p:nvPr>
            <p:ph idx="1"/>
          </p:nvPr>
        </p:nvSpPr>
        <p:spPr>
          <a:xfrm>
            <a:off x="1828800" y="1676400"/>
            <a:ext cx="8229600" cy="4495800"/>
          </a:xfrm>
        </p:spPr>
        <p:txBody>
          <a:bodyPr numCol="1">
            <a:noAutofit/>
          </a:bodyPr>
          <a:lstStyle/>
          <a:p>
            <a:pPr marL="514350" indent="-514350">
              <a:buNone/>
            </a:pPr>
            <a:r>
              <a:rPr lang="en-AU" b="1" dirty="0">
                <a:latin typeface="+mj-lt"/>
              </a:rPr>
              <a:t>Hospitality - taking care of visitors</a:t>
            </a:r>
          </a:p>
          <a:p>
            <a:pPr marL="514350" indent="-514350">
              <a:buFontTx/>
              <a:buChar char="-"/>
            </a:pPr>
            <a:r>
              <a:rPr lang="en-AU" dirty="0">
                <a:latin typeface="+mj-lt"/>
              </a:rPr>
              <a:t>Visitor comfort</a:t>
            </a:r>
          </a:p>
          <a:p>
            <a:pPr marL="514350" indent="-514350">
              <a:buFontTx/>
              <a:buChar char="-"/>
            </a:pPr>
            <a:r>
              <a:rPr lang="en-AU" dirty="0">
                <a:latin typeface="+mj-lt"/>
              </a:rPr>
              <a:t>Risk management</a:t>
            </a:r>
          </a:p>
          <a:p>
            <a:pPr marL="514350" indent="-514350">
              <a:buFontTx/>
              <a:buChar char="-"/>
            </a:pPr>
            <a:r>
              <a:rPr lang="en-AU" dirty="0">
                <a:latin typeface="+mj-lt"/>
              </a:rPr>
              <a:t>Delivering on promises</a:t>
            </a:r>
          </a:p>
          <a:p>
            <a:pPr marL="514350" indent="-514350">
              <a:buFontTx/>
              <a:buChar char="-"/>
            </a:pPr>
            <a:r>
              <a:rPr lang="en-AU" dirty="0">
                <a:latin typeface="+mj-lt"/>
              </a:rPr>
              <a:t>Engaging Interpretation </a:t>
            </a:r>
          </a:p>
          <a:p>
            <a:pPr>
              <a:buClrTx/>
            </a:pPr>
            <a:endParaRPr lang="en-AU" sz="2200" dirty="0">
              <a:latin typeface="+mj-lt"/>
            </a:endParaRPr>
          </a:p>
        </p:txBody>
      </p:sp>
      <p:sp>
        <p:nvSpPr>
          <p:cNvPr id="4" name="Slide Number Placeholder 3"/>
          <p:cNvSpPr>
            <a:spLocks noGrp="1"/>
          </p:cNvSpPr>
          <p:nvPr>
            <p:ph type="sldNum" sz="quarter" idx="12"/>
          </p:nvPr>
        </p:nvSpPr>
        <p:spPr/>
        <p:txBody>
          <a:bodyPr/>
          <a:lstStyle/>
          <a:p>
            <a:fld id="{683A3396-DAF0-44C9-B3AE-A96742332DE3}" type="slidenum">
              <a:rPr lang="en-AU" smtClean="0"/>
              <a:pPr/>
              <a:t>13</a:t>
            </a:fld>
            <a:endParaRPr lang="en-AU" dirty="0"/>
          </a:p>
        </p:txBody>
      </p:sp>
      <p:sp>
        <p:nvSpPr>
          <p:cNvPr id="6" name="TextBox 5"/>
          <p:cNvSpPr txBox="1"/>
          <p:nvPr/>
        </p:nvSpPr>
        <p:spPr>
          <a:xfrm>
            <a:off x="1905000" y="457201"/>
            <a:ext cx="8229600" cy="769441"/>
          </a:xfrm>
          <a:prstGeom prst="rect">
            <a:avLst/>
          </a:prstGeom>
          <a:noFill/>
        </p:spPr>
        <p:txBody>
          <a:bodyPr wrap="square" rtlCol="0">
            <a:spAutoFit/>
          </a:bodyPr>
          <a:lstStyle/>
          <a:p>
            <a:r>
              <a:rPr lang="en-AU" sz="4400" b="1" dirty="0">
                <a:solidFill>
                  <a:schemeClr val="tx2"/>
                </a:solidFill>
                <a:latin typeface="+mj-lt"/>
              </a:rPr>
              <a:t>Creating an ‘excellent’ experience </a:t>
            </a:r>
          </a:p>
        </p:txBody>
      </p:sp>
      <p:pic>
        <p:nvPicPr>
          <p:cNvPr id="7" name="Picture 6" descr="IMG_3824.JPG"/>
          <p:cNvPicPr>
            <a:picLocks noChangeAspect="1"/>
          </p:cNvPicPr>
          <p:nvPr/>
        </p:nvPicPr>
        <p:blipFill>
          <a:blip r:embed="rId3"/>
          <a:srcRect b="17647"/>
          <a:stretch>
            <a:fillRect/>
          </a:stretch>
        </p:blipFill>
        <p:spPr>
          <a:xfrm>
            <a:off x="6781800" y="3810000"/>
            <a:ext cx="34544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7980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laga sunrise.jpg"/>
          <p:cNvPicPr>
            <a:picLocks noChangeAspect="1"/>
          </p:cNvPicPr>
          <p:nvPr/>
        </p:nvPicPr>
        <p:blipFill>
          <a:blip r:embed="rId3"/>
          <a:stretch>
            <a:fillRect/>
          </a:stretch>
        </p:blipFill>
        <p:spPr>
          <a:xfrm>
            <a:off x="2133602" y="120547"/>
            <a:ext cx="7696199" cy="6508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716203" y="375781"/>
            <a:ext cx="6116518"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i="1" dirty="0"/>
              <a:t>“The best interpretation comes from the </a:t>
            </a:r>
            <a:r>
              <a:rPr lang="en-US" sz="2400" b="1" i="1" dirty="0"/>
              <a:t>heart </a:t>
            </a:r>
            <a:r>
              <a:rPr lang="en-US" sz="2400" i="1" dirty="0"/>
              <a:t>and is laced with imagination, creativity, inspiration, relevance and personal commitment.” Tilden</a:t>
            </a:r>
          </a:p>
        </p:txBody>
      </p:sp>
    </p:spTree>
    <p:extLst>
      <p:ext uri="{BB962C8B-B14F-4D97-AF65-F5344CB8AC3E}">
        <p14:creationId xmlns:p14="http://schemas.microsoft.com/office/powerpoint/2010/main" val="3202407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382000" cy="685800"/>
          </a:xfrm>
        </p:spPr>
        <p:txBody>
          <a:bodyPr wrap="none">
            <a:noAutofit/>
          </a:bodyPr>
          <a:lstStyle/>
          <a:p>
            <a:r>
              <a:rPr lang="en-AU" sz="3600" b="1" dirty="0">
                <a:solidFill>
                  <a:srgbClr val="EEECE1"/>
                </a:solidFill>
              </a:rPr>
              <a:t>Indigenous Tourism – Signature Experiences</a:t>
            </a:r>
          </a:p>
        </p:txBody>
      </p:sp>
      <p:sp>
        <p:nvSpPr>
          <p:cNvPr id="3" name="Content Placeholder 2"/>
          <p:cNvSpPr>
            <a:spLocks noGrp="1"/>
          </p:cNvSpPr>
          <p:nvPr>
            <p:ph idx="1"/>
          </p:nvPr>
        </p:nvSpPr>
        <p:spPr>
          <a:xfrm>
            <a:off x="1828800" y="1676400"/>
            <a:ext cx="8229600" cy="4495800"/>
          </a:xfrm>
        </p:spPr>
        <p:txBody>
          <a:bodyPr numCol="1">
            <a:noAutofit/>
          </a:bodyPr>
          <a:lstStyle/>
          <a:p>
            <a:pPr>
              <a:spcAft>
                <a:spcPts val="1200"/>
              </a:spcAft>
            </a:pPr>
            <a:r>
              <a:rPr lang="en-AU" dirty="0">
                <a:latin typeface="+mj-lt"/>
              </a:rPr>
              <a:t>Criteria  - export readiness</a:t>
            </a:r>
          </a:p>
          <a:p>
            <a:pPr>
              <a:spcAft>
                <a:spcPts val="1200"/>
              </a:spcAft>
            </a:pPr>
            <a:r>
              <a:rPr lang="en-AU" dirty="0">
                <a:latin typeface="+mj-lt"/>
              </a:rPr>
              <a:t>Financial support - IBA</a:t>
            </a:r>
          </a:p>
          <a:p>
            <a:pPr>
              <a:spcAft>
                <a:spcPts val="1200"/>
              </a:spcAft>
            </a:pPr>
            <a:r>
              <a:rPr lang="en-AU" dirty="0">
                <a:latin typeface="+mj-lt"/>
              </a:rPr>
              <a:t>Tourism Australia promotion</a:t>
            </a:r>
          </a:p>
          <a:p>
            <a:pPr>
              <a:spcAft>
                <a:spcPts val="1200"/>
              </a:spcAft>
            </a:pPr>
            <a:r>
              <a:rPr lang="en-AU" dirty="0">
                <a:latin typeface="+mj-lt"/>
              </a:rPr>
              <a:t>Obligations              </a:t>
            </a:r>
          </a:p>
        </p:txBody>
      </p:sp>
      <p:sp>
        <p:nvSpPr>
          <p:cNvPr id="4" name="Slide Number Placeholder 3"/>
          <p:cNvSpPr>
            <a:spLocks noGrp="1"/>
          </p:cNvSpPr>
          <p:nvPr>
            <p:ph type="sldNum" sz="quarter" idx="12"/>
          </p:nvPr>
        </p:nvSpPr>
        <p:spPr/>
        <p:txBody>
          <a:bodyPr/>
          <a:lstStyle/>
          <a:p>
            <a:fld id="{683A3396-DAF0-44C9-B3AE-A96742332DE3}" type="slidenum">
              <a:rPr lang="en-AU" smtClean="0"/>
              <a:pPr/>
              <a:t>15</a:t>
            </a:fld>
            <a:endParaRPr lang="en-AU" dirty="0"/>
          </a:p>
        </p:txBody>
      </p:sp>
      <p:pic>
        <p:nvPicPr>
          <p:cNvPr id="7" name="Picture 6" descr="IMG_5817.JPG"/>
          <p:cNvPicPr>
            <a:picLocks noChangeAspect="1"/>
          </p:cNvPicPr>
          <p:nvPr/>
        </p:nvPicPr>
        <p:blipFill>
          <a:blip r:embed="rId3">
            <a:lum bright="15000"/>
          </a:blip>
          <a:srcRect l="9434" r="18868"/>
          <a:stretch>
            <a:fillRect/>
          </a:stretch>
        </p:blipFill>
        <p:spPr>
          <a:xfrm>
            <a:off x="7467600" y="3048000"/>
            <a:ext cx="28956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051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2209800" y="228601"/>
          <a:ext cx="8001000" cy="6172200"/>
        </p:xfrm>
        <a:graphic>
          <a:graphicData uri="http://schemas.openxmlformats.org/drawingml/2006/table">
            <a:tbl>
              <a:tblPr firstRow="1" bandRow="1">
                <a:tableStyleId>{6E25E649-3F16-4E02-A733-19D2CDBF48F0}</a:tableStyleId>
              </a:tblPr>
              <a:tblGrid>
                <a:gridCol w="6619010">
                  <a:extLst>
                    <a:ext uri="{9D8B030D-6E8A-4147-A177-3AD203B41FA5}">
                      <a16:colId xmlns:a16="http://schemas.microsoft.com/office/drawing/2014/main" val="20000"/>
                    </a:ext>
                  </a:extLst>
                </a:gridCol>
                <a:gridCol w="1381990">
                  <a:extLst>
                    <a:ext uri="{9D8B030D-6E8A-4147-A177-3AD203B41FA5}">
                      <a16:colId xmlns:a16="http://schemas.microsoft.com/office/drawing/2014/main" val="20001"/>
                    </a:ext>
                  </a:extLst>
                </a:gridCol>
              </a:tblGrid>
              <a:tr h="685800">
                <a:tc>
                  <a:txBody>
                    <a:bodyPr/>
                    <a:lstStyle/>
                    <a:p>
                      <a:r>
                        <a:rPr lang="en-AU" sz="2400" dirty="0"/>
                        <a:t>Export Readiness Checklist</a:t>
                      </a:r>
                    </a:p>
                  </a:txBody>
                  <a:tcPr/>
                </a:tc>
                <a:tc>
                  <a:txBody>
                    <a:bodyPr/>
                    <a:lstStyle/>
                    <a:p>
                      <a:endParaRPr lang="en-AU"/>
                    </a:p>
                  </a:txBody>
                  <a:tcPr/>
                </a:tc>
                <a:extLst>
                  <a:ext uri="{0D108BD9-81ED-4DB2-BD59-A6C34878D82A}">
                    <a16:rowId xmlns:a16="http://schemas.microsoft.com/office/drawing/2014/main" val="10000"/>
                  </a:ext>
                </a:extLst>
              </a:tr>
              <a:tr h="685800">
                <a:tc>
                  <a:txBody>
                    <a:bodyPr/>
                    <a:lstStyle/>
                    <a:p>
                      <a:r>
                        <a:rPr lang="en-AU" dirty="0"/>
                        <a:t>Booking system + provision for response</a:t>
                      </a:r>
                      <a:r>
                        <a:rPr lang="en-AU" baseline="0" dirty="0"/>
                        <a:t> to enquiries and booking requests within 24 hours </a:t>
                      </a:r>
                      <a:endParaRPr lang="en-AU" dirty="0"/>
                    </a:p>
                  </a:txBody>
                  <a:tcPr/>
                </a:tc>
                <a:tc>
                  <a:txBody>
                    <a:bodyPr/>
                    <a:lstStyle/>
                    <a:p>
                      <a:r>
                        <a:rPr lang="en-AU" dirty="0">
                          <a:latin typeface="Zapf Dingbats"/>
                          <a:ea typeface="Zapf Dingbats"/>
                          <a:cs typeface="Zapf Dingbats"/>
                        </a:rPr>
                        <a:t>✔</a:t>
                      </a:r>
                      <a:endParaRPr lang="en-AU" dirty="0"/>
                    </a:p>
                  </a:txBody>
                  <a:tcPr/>
                </a:tc>
                <a:extLst>
                  <a:ext uri="{0D108BD9-81ED-4DB2-BD59-A6C34878D82A}">
                    <a16:rowId xmlns:a16="http://schemas.microsoft.com/office/drawing/2014/main" val="10001"/>
                  </a:ext>
                </a:extLst>
              </a:tr>
              <a:tr h="685800">
                <a:tc>
                  <a:txBody>
                    <a:bodyPr/>
                    <a:lstStyle/>
                    <a:p>
                      <a:r>
                        <a:rPr lang="en-AU" dirty="0"/>
                        <a:t>Scheduled departures</a:t>
                      </a:r>
                    </a:p>
                  </a:txBody>
                  <a:tcPr/>
                </a:tc>
                <a:tc>
                  <a:txBody>
                    <a:bodyPr/>
                    <a:lstStyle/>
                    <a:p>
                      <a:r>
                        <a:rPr lang="en-AU" dirty="0">
                          <a:latin typeface="Zapf Dingbats"/>
                          <a:ea typeface="Zapf Dingbats"/>
                          <a:cs typeface="Zapf Dingbats"/>
                        </a:rPr>
                        <a:t>✔</a:t>
                      </a:r>
                      <a:endParaRPr lang="en-AU" dirty="0"/>
                    </a:p>
                  </a:txBody>
                  <a:tcPr/>
                </a:tc>
                <a:extLst>
                  <a:ext uri="{0D108BD9-81ED-4DB2-BD59-A6C34878D82A}">
                    <a16:rowId xmlns:a16="http://schemas.microsoft.com/office/drawing/2014/main" val="10002"/>
                  </a:ext>
                </a:extLst>
              </a:tr>
              <a:tr h="685800">
                <a:tc>
                  <a:txBody>
                    <a:bodyPr/>
                    <a:lstStyle/>
                    <a:p>
                      <a:r>
                        <a:rPr lang="en-AU" baseline="0" dirty="0"/>
                        <a:t>Rate Sheets </a:t>
                      </a:r>
                      <a:endParaRPr lang="en-AU" dirty="0"/>
                    </a:p>
                  </a:txBody>
                  <a:tcPr/>
                </a:tc>
                <a:tc>
                  <a:txBody>
                    <a:bodyPr/>
                    <a:lstStyle/>
                    <a:p>
                      <a:r>
                        <a:rPr lang="en-AU" dirty="0">
                          <a:latin typeface="Zapf Dingbats"/>
                          <a:ea typeface="Zapf Dingbats"/>
                          <a:cs typeface="Zapf Dingbats"/>
                        </a:rPr>
                        <a:t>✔</a:t>
                      </a:r>
                      <a:endParaRPr lang="en-AU" dirty="0"/>
                    </a:p>
                  </a:txBody>
                  <a:tcPr/>
                </a:tc>
                <a:extLst>
                  <a:ext uri="{0D108BD9-81ED-4DB2-BD59-A6C34878D82A}">
                    <a16:rowId xmlns:a16="http://schemas.microsoft.com/office/drawing/2014/main" val="10003"/>
                  </a:ext>
                </a:extLst>
              </a:tr>
              <a:tr h="685800">
                <a:tc>
                  <a:txBody>
                    <a:bodyPr/>
                    <a:lstStyle/>
                    <a:p>
                      <a:r>
                        <a:rPr lang="en-AU" dirty="0"/>
                        <a:t>Marketing plan</a:t>
                      </a:r>
                    </a:p>
                  </a:txBody>
                  <a:tcPr/>
                </a:tc>
                <a:tc>
                  <a:txBody>
                    <a:bodyPr/>
                    <a:lstStyle/>
                    <a:p>
                      <a:r>
                        <a:rPr lang="en-AU" dirty="0">
                          <a:latin typeface="Zapf Dingbats"/>
                          <a:ea typeface="Zapf Dingbats"/>
                          <a:cs typeface="Zapf Dingbats"/>
                        </a:rPr>
                        <a:t>✔</a:t>
                      </a:r>
                      <a:endParaRPr lang="en-AU" dirty="0"/>
                    </a:p>
                  </a:txBody>
                  <a:tcPr/>
                </a:tc>
                <a:extLst>
                  <a:ext uri="{0D108BD9-81ED-4DB2-BD59-A6C34878D82A}">
                    <a16:rowId xmlns:a16="http://schemas.microsoft.com/office/drawing/2014/main" val="10004"/>
                  </a:ext>
                </a:extLst>
              </a:tr>
              <a:tr h="685800">
                <a:tc>
                  <a:txBody>
                    <a:bodyPr/>
                    <a:lstStyle/>
                    <a:p>
                      <a:r>
                        <a:rPr lang="en-AU" dirty="0"/>
                        <a:t>Operations manuals (policies &amp; procedures)</a:t>
                      </a:r>
                    </a:p>
                  </a:txBody>
                  <a:tcPr/>
                </a:tc>
                <a:tc>
                  <a:txBody>
                    <a:bodyPr/>
                    <a:lstStyle/>
                    <a:p>
                      <a:r>
                        <a:rPr lang="en-AU" dirty="0">
                          <a:latin typeface="Zapf Dingbats"/>
                          <a:ea typeface="Zapf Dingbats"/>
                          <a:cs typeface="Zapf Dingbats"/>
                        </a:rPr>
                        <a:t>✔</a:t>
                      </a:r>
                      <a:endParaRPr lang="en-AU" dirty="0"/>
                    </a:p>
                  </a:txBody>
                  <a:tcPr/>
                </a:tc>
                <a:extLst>
                  <a:ext uri="{0D108BD9-81ED-4DB2-BD59-A6C34878D82A}">
                    <a16:rowId xmlns:a16="http://schemas.microsoft.com/office/drawing/2014/main" val="10005"/>
                  </a:ext>
                </a:extLst>
              </a:tr>
              <a:tr h="685800">
                <a:tc>
                  <a:txBody>
                    <a:bodyPr/>
                    <a:lstStyle/>
                    <a:p>
                      <a:r>
                        <a:rPr lang="en-AU" dirty="0"/>
                        <a:t>Risk Management Plan</a:t>
                      </a:r>
                    </a:p>
                  </a:txBody>
                  <a:tcPr/>
                </a:tc>
                <a:tc>
                  <a:txBody>
                    <a:bodyPr/>
                    <a:lstStyle/>
                    <a:p>
                      <a:r>
                        <a:rPr lang="en-AU" dirty="0">
                          <a:latin typeface="Zapf Dingbats"/>
                          <a:ea typeface="Zapf Dingbats"/>
                          <a:cs typeface="Zapf Dingbats"/>
                        </a:rPr>
                        <a:t>✔</a:t>
                      </a:r>
                      <a:endParaRPr lang="en-AU" dirty="0"/>
                    </a:p>
                  </a:txBody>
                  <a:tcPr/>
                </a:tc>
                <a:extLst>
                  <a:ext uri="{0D108BD9-81ED-4DB2-BD59-A6C34878D82A}">
                    <a16:rowId xmlns:a16="http://schemas.microsoft.com/office/drawing/2014/main" val="10006"/>
                  </a:ext>
                </a:extLst>
              </a:tr>
              <a:tr h="685800">
                <a:tc>
                  <a:txBody>
                    <a:bodyPr/>
                    <a:lstStyle/>
                    <a:p>
                      <a:r>
                        <a:rPr lang="en-AU" dirty="0"/>
                        <a:t>Licenses and insurance </a:t>
                      </a:r>
                    </a:p>
                  </a:txBody>
                  <a:tcPr/>
                </a:tc>
                <a:tc>
                  <a:txBody>
                    <a:bodyPr/>
                    <a:lstStyle/>
                    <a:p>
                      <a:r>
                        <a:rPr lang="en-AU" dirty="0">
                          <a:latin typeface="Zapf Dingbats"/>
                          <a:ea typeface="Zapf Dingbats"/>
                          <a:cs typeface="Zapf Dingbats"/>
                        </a:rPr>
                        <a:t>✔</a:t>
                      </a:r>
                      <a:endParaRPr lang="en-AU" dirty="0"/>
                    </a:p>
                  </a:txBody>
                  <a:tcPr/>
                </a:tc>
                <a:extLst>
                  <a:ext uri="{0D108BD9-81ED-4DB2-BD59-A6C34878D82A}">
                    <a16:rowId xmlns:a16="http://schemas.microsoft.com/office/drawing/2014/main" val="10007"/>
                  </a:ext>
                </a:extLst>
              </a:tr>
              <a:tr h="685800">
                <a:tc>
                  <a:txBody>
                    <a:bodyPr/>
                    <a:lstStyle/>
                    <a:p>
                      <a:r>
                        <a:rPr lang="en-AU" dirty="0"/>
                        <a:t>Minimum one year in operations  - domestic sales </a:t>
                      </a:r>
                    </a:p>
                  </a:txBody>
                  <a:tcPr/>
                </a:tc>
                <a:tc>
                  <a:txBody>
                    <a:bodyPr/>
                    <a:lstStyle/>
                    <a:p>
                      <a:r>
                        <a:rPr lang="en-AU" dirty="0">
                          <a:latin typeface="Zapf Dingbats"/>
                          <a:ea typeface="Zapf Dingbats"/>
                          <a:cs typeface="Zapf Dingbats"/>
                        </a:rPr>
                        <a:t>✔</a:t>
                      </a:r>
                      <a:endParaRPr lang="en-AU"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36889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8077200" cy="411162"/>
          </a:xfrm>
        </p:spPr>
        <p:txBody>
          <a:bodyPr>
            <a:normAutofit fontScale="90000"/>
          </a:bodyPr>
          <a:lstStyle/>
          <a:p>
            <a:r>
              <a:rPr lang="en-AU" sz="3600" b="1" dirty="0"/>
              <a:t>Example of quarterly reporting  </a:t>
            </a:r>
          </a:p>
        </p:txBody>
      </p:sp>
      <p:graphicFrame>
        <p:nvGraphicFramePr>
          <p:cNvPr id="7" name="Table 6"/>
          <p:cNvGraphicFramePr>
            <a:graphicFrameLocks noGrp="1"/>
          </p:cNvGraphicFramePr>
          <p:nvPr/>
        </p:nvGraphicFramePr>
        <p:xfrm>
          <a:off x="1981200" y="990600"/>
          <a:ext cx="8305800" cy="5677159"/>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536469">
                  <a:extLst>
                    <a:ext uri="{9D8B030D-6E8A-4147-A177-3AD203B41FA5}">
                      <a16:colId xmlns:a16="http://schemas.microsoft.com/office/drawing/2014/main" val="20003"/>
                    </a:ext>
                  </a:extLst>
                </a:gridCol>
                <a:gridCol w="1359131">
                  <a:extLst>
                    <a:ext uri="{9D8B030D-6E8A-4147-A177-3AD203B41FA5}">
                      <a16:colId xmlns:a16="http://schemas.microsoft.com/office/drawing/2014/main" val="20004"/>
                    </a:ext>
                  </a:extLst>
                </a:gridCol>
              </a:tblGrid>
              <a:tr h="748322">
                <a:tc>
                  <a:txBody>
                    <a:bodyPr/>
                    <a:lstStyle/>
                    <a:p>
                      <a:r>
                        <a:rPr lang="en-AU" dirty="0"/>
                        <a:t>Business Profitability </a:t>
                      </a:r>
                    </a:p>
                  </a:txBody>
                  <a:tcPr/>
                </a:tc>
                <a:tc>
                  <a:txBody>
                    <a:bodyPr/>
                    <a:lstStyle/>
                    <a:p>
                      <a:r>
                        <a:rPr lang="en-AU" dirty="0"/>
                        <a:t>Current</a:t>
                      </a:r>
                      <a:r>
                        <a:rPr lang="en-AU" baseline="0" dirty="0"/>
                        <a:t> Q2 </a:t>
                      </a:r>
                    </a:p>
                    <a:p>
                      <a:r>
                        <a:rPr lang="en-AU" baseline="0" dirty="0"/>
                        <a:t>Oct-Dec 17</a:t>
                      </a:r>
                      <a:endParaRPr lang="en-AU"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Prior Year </a:t>
                      </a:r>
                      <a:r>
                        <a:rPr lang="en-AU" baseline="0" dirty="0"/>
                        <a:t>Q2 </a:t>
                      </a:r>
                    </a:p>
                    <a:p>
                      <a:pPr marL="0" marR="0" indent="0" algn="l" defTabSz="457200" rtl="0" eaLnBrk="1" fontAlgn="auto" latinLnBrk="0" hangingPunct="1">
                        <a:lnSpc>
                          <a:spcPct val="100000"/>
                        </a:lnSpc>
                        <a:spcBef>
                          <a:spcPts val="0"/>
                        </a:spcBef>
                        <a:spcAft>
                          <a:spcPts val="0"/>
                        </a:spcAft>
                        <a:buClrTx/>
                        <a:buSzTx/>
                        <a:buFontTx/>
                        <a:buNone/>
                        <a:tabLst/>
                        <a:defRPr/>
                      </a:pPr>
                      <a:r>
                        <a:rPr lang="en-AU" baseline="0" dirty="0"/>
                        <a:t>Oct-Dec 16</a:t>
                      </a:r>
                      <a:endParaRPr lang="en-AU" dirty="0"/>
                    </a:p>
                  </a:txBody>
                  <a:tcPr/>
                </a:tc>
                <a:tc>
                  <a:txBody>
                    <a:bodyPr/>
                    <a:lstStyle/>
                    <a:p>
                      <a:r>
                        <a:rPr lang="en-AU" dirty="0"/>
                        <a:t>FY July  17</a:t>
                      </a:r>
                    </a:p>
                    <a:p>
                      <a:r>
                        <a:rPr lang="en-AU" dirty="0"/>
                        <a:t>- June 18</a:t>
                      </a:r>
                    </a:p>
                  </a:txBody>
                  <a:tcPr/>
                </a:tc>
                <a:tc>
                  <a:txBody>
                    <a:bodyPr/>
                    <a:lstStyle/>
                    <a:p>
                      <a:r>
                        <a:rPr lang="en-AU" dirty="0"/>
                        <a:t>FY July  16</a:t>
                      </a:r>
                    </a:p>
                    <a:p>
                      <a:r>
                        <a:rPr lang="en-AU" dirty="0"/>
                        <a:t>- June 17</a:t>
                      </a:r>
                    </a:p>
                  </a:txBody>
                  <a:tcPr/>
                </a:tc>
                <a:extLst>
                  <a:ext uri="{0D108BD9-81ED-4DB2-BD59-A6C34878D82A}">
                    <a16:rowId xmlns:a16="http://schemas.microsoft.com/office/drawing/2014/main" val="10000"/>
                  </a:ext>
                </a:extLst>
              </a:tr>
              <a:tr h="439072">
                <a:tc>
                  <a:txBody>
                    <a:bodyPr/>
                    <a:lstStyle/>
                    <a:p>
                      <a:r>
                        <a:rPr lang="en-AU" b="1" dirty="0"/>
                        <a:t>Total revenue </a:t>
                      </a:r>
                    </a:p>
                  </a:txBody>
                  <a:tcPr/>
                </a:tc>
                <a:tc>
                  <a:txBody>
                    <a:bodyPr/>
                    <a:lstStyle/>
                    <a:p>
                      <a:r>
                        <a:rPr lang="en-AU" b="0" dirty="0"/>
                        <a:t>$</a:t>
                      </a:r>
                    </a:p>
                  </a:txBody>
                  <a:tcPr/>
                </a:tc>
                <a:tc>
                  <a:txBody>
                    <a:bodyPr/>
                    <a:lstStyle/>
                    <a:p>
                      <a:r>
                        <a:rPr lang="en-AU" b="0" dirty="0"/>
                        <a:t>$</a:t>
                      </a:r>
                    </a:p>
                  </a:txBody>
                  <a:tcPr/>
                </a:tc>
                <a:tc>
                  <a:txBody>
                    <a:bodyPr/>
                    <a:lstStyle/>
                    <a:p>
                      <a:r>
                        <a:rPr lang="en-AU" b="0" dirty="0"/>
                        <a:t>$</a:t>
                      </a:r>
                    </a:p>
                  </a:txBody>
                  <a:tcPr/>
                </a:tc>
                <a:tc>
                  <a:txBody>
                    <a:bodyPr/>
                    <a:lstStyle/>
                    <a:p>
                      <a:r>
                        <a:rPr lang="en-AU" b="0" dirty="0"/>
                        <a:t>$</a:t>
                      </a:r>
                    </a:p>
                  </a:txBody>
                  <a:tcPr/>
                </a:tc>
                <a:extLst>
                  <a:ext uri="{0D108BD9-81ED-4DB2-BD59-A6C34878D82A}">
                    <a16:rowId xmlns:a16="http://schemas.microsoft.com/office/drawing/2014/main" val="10001"/>
                  </a:ext>
                </a:extLst>
              </a:tr>
              <a:tr h="662112">
                <a:tc>
                  <a:txBody>
                    <a:bodyPr/>
                    <a:lstStyle/>
                    <a:p>
                      <a:r>
                        <a:rPr lang="en-AU" b="1" dirty="0"/>
                        <a:t>Total Profit</a:t>
                      </a:r>
                      <a:r>
                        <a:rPr lang="en-AU" b="1" baseline="0" dirty="0"/>
                        <a:t> (EBIT)</a:t>
                      </a:r>
                      <a:endParaRPr lang="en-AU" b="1" dirty="0"/>
                    </a:p>
                  </a:txBody>
                  <a:tcPr/>
                </a:tc>
                <a:tc>
                  <a:txBody>
                    <a:bodyPr/>
                    <a:lstStyle/>
                    <a:p>
                      <a:r>
                        <a:rPr lang="en-AU" b="0" dirty="0"/>
                        <a:t>$</a:t>
                      </a:r>
                    </a:p>
                  </a:txBody>
                  <a:tcPr/>
                </a:tc>
                <a:tc>
                  <a:txBody>
                    <a:bodyPr/>
                    <a:lstStyle/>
                    <a:p>
                      <a:r>
                        <a:rPr lang="en-AU" b="0" dirty="0"/>
                        <a:t>$</a:t>
                      </a:r>
                    </a:p>
                  </a:txBody>
                  <a:tcPr/>
                </a:tc>
                <a:tc>
                  <a:txBody>
                    <a:bodyPr/>
                    <a:lstStyle/>
                    <a:p>
                      <a:r>
                        <a:rPr lang="en-AU" b="0" dirty="0"/>
                        <a:t>$</a:t>
                      </a:r>
                    </a:p>
                  </a:txBody>
                  <a:tcPr/>
                </a:tc>
                <a:tc>
                  <a:txBody>
                    <a:bodyPr/>
                    <a:lstStyle/>
                    <a:p>
                      <a:endParaRPr lang="en-AU" b="0" dirty="0"/>
                    </a:p>
                  </a:txBody>
                  <a:tcPr/>
                </a:tc>
                <a:extLst>
                  <a:ext uri="{0D108BD9-81ED-4DB2-BD59-A6C34878D82A}">
                    <a16:rowId xmlns:a16="http://schemas.microsoft.com/office/drawing/2014/main" val="10002"/>
                  </a:ext>
                </a:extLst>
              </a:tr>
              <a:tr h="945875">
                <a:tc>
                  <a:txBody>
                    <a:bodyPr/>
                    <a:lstStyle/>
                    <a:p>
                      <a:r>
                        <a:rPr lang="en-AU" b="1" dirty="0"/>
                        <a:t>Any comments/explanations</a:t>
                      </a:r>
                    </a:p>
                  </a:txBody>
                  <a:tcPr/>
                </a:tc>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10003"/>
                  </a:ext>
                </a:extLst>
              </a:tr>
              <a:tr h="748322">
                <a:tc>
                  <a:txBody>
                    <a:bodyPr/>
                    <a:lstStyle/>
                    <a:p>
                      <a:r>
                        <a:rPr lang="en-AU" b="1" dirty="0">
                          <a:solidFill>
                            <a:schemeClr val="tx1"/>
                          </a:solidFill>
                        </a:rPr>
                        <a:t>Tourism Numbers</a:t>
                      </a:r>
                    </a:p>
                  </a:txBody>
                  <a:tcPr>
                    <a:solidFill>
                      <a:schemeClr val="accent1"/>
                    </a:solidFill>
                  </a:tcPr>
                </a:tc>
                <a:tc>
                  <a:txBody>
                    <a:bodyPr/>
                    <a:lstStyle/>
                    <a:p>
                      <a:r>
                        <a:rPr lang="en-AU" dirty="0">
                          <a:solidFill>
                            <a:schemeClr val="tx1"/>
                          </a:solidFill>
                        </a:rPr>
                        <a:t>Current</a:t>
                      </a:r>
                      <a:r>
                        <a:rPr lang="en-AU" baseline="0" dirty="0">
                          <a:solidFill>
                            <a:schemeClr val="tx1"/>
                          </a:solidFill>
                        </a:rPr>
                        <a:t> Q2 Oct-Dec 17</a:t>
                      </a:r>
                      <a:endParaRPr lang="en-AU" dirty="0">
                        <a:solidFill>
                          <a:schemeClr val="tx1"/>
                        </a:solidFill>
                      </a:endParaRPr>
                    </a:p>
                  </a:txBody>
                  <a:tcPr>
                    <a:solidFill>
                      <a:schemeClr val="accent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solidFill>
                            <a:schemeClr val="tx1"/>
                          </a:solidFill>
                        </a:rPr>
                        <a:t>Prior Year </a:t>
                      </a:r>
                      <a:r>
                        <a:rPr lang="en-AU" baseline="0" dirty="0">
                          <a:solidFill>
                            <a:schemeClr val="tx1"/>
                          </a:solidFill>
                        </a:rPr>
                        <a:t>Q2 Oct-Dec 17</a:t>
                      </a:r>
                      <a:endParaRPr lang="en-AU" dirty="0">
                        <a:solidFill>
                          <a:schemeClr val="tx1"/>
                        </a:solidFill>
                      </a:endParaRPr>
                    </a:p>
                  </a:txBody>
                  <a:tcPr>
                    <a:solidFill>
                      <a:schemeClr val="accent1"/>
                    </a:solidFill>
                  </a:tcPr>
                </a:tc>
                <a:tc>
                  <a:txBody>
                    <a:bodyPr/>
                    <a:lstStyle/>
                    <a:p>
                      <a:r>
                        <a:rPr lang="en-AU" dirty="0">
                          <a:solidFill>
                            <a:schemeClr val="tx1"/>
                          </a:solidFill>
                        </a:rPr>
                        <a:t>FY July  17</a:t>
                      </a:r>
                    </a:p>
                    <a:p>
                      <a:r>
                        <a:rPr lang="en-AU" dirty="0">
                          <a:solidFill>
                            <a:schemeClr val="tx1"/>
                          </a:solidFill>
                        </a:rPr>
                        <a:t>- June 18</a:t>
                      </a:r>
                    </a:p>
                  </a:txBody>
                  <a:tcPr>
                    <a:solidFill>
                      <a:schemeClr val="accent1"/>
                    </a:solidFill>
                  </a:tcPr>
                </a:tc>
                <a:tc>
                  <a:txBody>
                    <a:bodyPr/>
                    <a:lstStyle/>
                    <a:p>
                      <a:r>
                        <a:rPr lang="en-AU" dirty="0">
                          <a:solidFill>
                            <a:schemeClr val="tx1"/>
                          </a:solidFill>
                        </a:rPr>
                        <a:t>FY July  16</a:t>
                      </a:r>
                    </a:p>
                    <a:p>
                      <a:r>
                        <a:rPr lang="en-AU" dirty="0">
                          <a:solidFill>
                            <a:schemeClr val="tx1"/>
                          </a:solidFill>
                        </a:rPr>
                        <a:t>- June 17</a:t>
                      </a:r>
                    </a:p>
                  </a:txBody>
                  <a:tcPr>
                    <a:solidFill>
                      <a:schemeClr val="accent1"/>
                    </a:solidFill>
                  </a:tcPr>
                </a:tc>
                <a:extLst>
                  <a:ext uri="{0D108BD9-81ED-4DB2-BD59-A6C34878D82A}">
                    <a16:rowId xmlns:a16="http://schemas.microsoft.com/office/drawing/2014/main" val="10004"/>
                  </a:ext>
                </a:extLst>
              </a:tr>
              <a:tr h="439072">
                <a:tc>
                  <a:txBody>
                    <a:bodyPr/>
                    <a:lstStyle/>
                    <a:p>
                      <a:r>
                        <a:rPr lang="en-AU" b="1" dirty="0"/>
                        <a:t>Total visitors</a:t>
                      </a:r>
                    </a:p>
                  </a:txBody>
                  <a:tcPr/>
                </a:tc>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10005"/>
                  </a:ext>
                </a:extLst>
              </a:tr>
              <a:tr h="629077">
                <a:tc>
                  <a:txBody>
                    <a:bodyPr/>
                    <a:lstStyle/>
                    <a:p>
                      <a:r>
                        <a:rPr lang="en-AU" b="1" dirty="0"/>
                        <a:t>Breakdown Domestic Visitors </a:t>
                      </a:r>
                    </a:p>
                  </a:txBody>
                  <a:tcPr/>
                </a:tc>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10006"/>
                  </a:ext>
                </a:extLst>
              </a:tr>
              <a:tr h="722148">
                <a:tc>
                  <a:txBody>
                    <a:bodyPr/>
                    <a:lstStyle/>
                    <a:p>
                      <a:r>
                        <a:rPr lang="en-AU" b="1" dirty="0"/>
                        <a:t>Breakdown International Visitors</a:t>
                      </a:r>
                    </a:p>
                  </a:txBody>
                  <a:tcPr/>
                </a:tc>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38026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chemeClr val="tx2"/>
                </a:solidFill>
              </a:rPr>
              <a:t>Are you suited to tourism?</a:t>
            </a:r>
          </a:p>
        </p:txBody>
      </p:sp>
      <p:pic>
        <p:nvPicPr>
          <p:cNvPr id="4" name="Content Placeholder 3" descr="_MG_4034M&amp;H.jpg"/>
          <p:cNvPicPr>
            <a:picLocks noGrp="1" noChangeAspect="1"/>
          </p:cNvPicPr>
          <p:nvPr>
            <p:ph idx="1"/>
          </p:nvPr>
        </p:nvPicPr>
        <p:blipFill>
          <a:blip r:embed="rId3"/>
          <a:srcRect l="-10610" r="-10610"/>
          <a:stretch>
            <a:fillRect/>
          </a:stretch>
        </p:blipFill>
        <p:spPr/>
      </p:pic>
    </p:spTree>
    <p:extLst>
      <p:ext uri="{BB962C8B-B14F-4D97-AF65-F5344CB8AC3E}">
        <p14:creationId xmlns:p14="http://schemas.microsoft.com/office/powerpoint/2010/main" val="3339416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143000"/>
          </a:xfrm>
        </p:spPr>
        <p:txBody>
          <a:bodyPr>
            <a:normAutofit/>
          </a:bodyPr>
          <a:lstStyle/>
          <a:p>
            <a:r>
              <a:rPr lang="en-AU" b="1" dirty="0">
                <a:solidFill>
                  <a:schemeClr val="tx2"/>
                </a:solidFill>
              </a:rPr>
              <a:t>Challenges of Indigenous Tourism</a:t>
            </a:r>
            <a:endParaRPr lang="en-AU" dirty="0">
              <a:solidFill>
                <a:schemeClr val="tx2"/>
              </a:solidFill>
            </a:endParaRPr>
          </a:p>
        </p:txBody>
      </p:sp>
      <p:sp>
        <p:nvSpPr>
          <p:cNvPr id="3" name="Content Placeholder 2"/>
          <p:cNvSpPr>
            <a:spLocks noGrp="1"/>
          </p:cNvSpPr>
          <p:nvPr>
            <p:ph idx="1"/>
          </p:nvPr>
        </p:nvSpPr>
        <p:spPr>
          <a:xfrm>
            <a:off x="2057400" y="2057400"/>
            <a:ext cx="8229600" cy="4236720"/>
          </a:xfrm>
        </p:spPr>
        <p:txBody>
          <a:bodyPr>
            <a:normAutofit/>
          </a:bodyPr>
          <a:lstStyle/>
          <a:p>
            <a:pPr>
              <a:buNone/>
            </a:pPr>
            <a:endParaRPr lang="en-AU" dirty="0"/>
          </a:p>
          <a:p>
            <a:pPr>
              <a:spcAft>
                <a:spcPts val="600"/>
              </a:spcAft>
            </a:pPr>
            <a:r>
              <a:rPr lang="en-AU" sz="3600" dirty="0">
                <a:latin typeface="+mj-lt"/>
              </a:rPr>
              <a:t>Cultural Intellectual Property (IP)</a:t>
            </a:r>
          </a:p>
          <a:p>
            <a:pPr>
              <a:spcAft>
                <a:spcPts val="600"/>
              </a:spcAft>
              <a:buNone/>
            </a:pPr>
            <a:r>
              <a:rPr lang="en-AU" sz="3600" dirty="0">
                <a:latin typeface="+mj-lt"/>
              </a:rPr>
              <a:t> 	(Permission to share stories) </a:t>
            </a:r>
          </a:p>
        </p:txBody>
      </p:sp>
      <p:sp>
        <p:nvSpPr>
          <p:cNvPr id="4" name="Slide Number Placeholder 3"/>
          <p:cNvSpPr>
            <a:spLocks noGrp="1"/>
          </p:cNvSpPr>
          <p:nvPr>
            <p:ph type="sldNum" sz="quarter" idx="12"/>
          </p:nvPr>
        </p:nvSpPr>
        <p:spPr/>
        <p:txBody>
          <a:bodyPr/>
          <a:lstStyle/>
          <a:p>
            <a:fld id="{683A3396-DAF0-44C9-B3AE-A96742332DE3}" type="slidenum">
              <a:rPr lang="en-AU" smtClean="0"/>
              <a:pPr/>
              <a:t>2</a:t>
            </a:fld>
            <a:endParaRPr lang="en-AU" dirty="0"/>
          </a:p>
        </p:txBody>
      </p:sp>
    </p:spTree>
    <p:extLst>
      <p:ext uri="{BB962C8B-B14F-4D97-AF65-F5344CB8AC3E}">
        <p14:creationId xmlns:p14="http://schemas.microsoft.com/office/powerpoint/2010/main" val="3097262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UNKYA </a:t>
            </a:r>
            <a:r>
              <a:rPr lang="en-US" sz="2400" dirty="0" err="1"/>
              <a:t>Lalc</a:t>
            </a:r>
            <a:r>
              <a:rPr lang="en-US" sz="2400" dirty="0"/>
              <a:t> </a:t>
            </a:r>
          </a:p>
          <a:p>
            <a:pPr algn="ctr"/>
            <a:r>
              <a:rPr lang="en-US" sz="2400" dirty="0"/>
              <a:t> CEO, Michele Donovan.</a:t>
            </a:r>
          </a:p>
        </p:txBody>
      </p:sp>
      <p:sp>
        <p:nvSpPr>
          <p:cNvPr id="4" name="Oval Callout 3"/>
          <p:cNvSpPr/>
          <p:nvPr/>
        </p:nvSpPr>
        <p:spPr>
          <a:xfrm>
            <a:off x="1905000" y="381000"/>
            <a:ext cx="8229600" cy="4648200"/>
          </a:xfrm>
          <a:prstGeom prst="wedgeEllipseCallout">
            <a:avLst>
              <a:gd name="adj1" fmla="val -43580"/>
              <a:gd name="adj2" fmla="val 44368"/>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2800" dirty="0">
                <a:solidFill>
                  <a:schemeClr val="bg1"/>
                </a:solidFill>
              </a:rPr>
              <a:t>When working with Cultural Heritage ensure that you seek the permission of the right people.</a:t>
            </a:r>
          </a:p>
          <a:p>
            <a:pPr>
              <a:spcAft>
                <a:spcPts val="600"/>
              </a:spcAft>
            </a:pPr>
            <a:endParaRPr lang="en-US" sz="2800" dirty="0">
              <a:solidFill>
                <a:srgbClr val="000000"/>
              </a:solidFill>
            </a:endParaRPr>
          </a:p>
        </p:txBody>
      </p:sp>
      <p:pic>
        <p:nvPicPr>
          <p:cNvPr id="6" name="Picture 5" descr="LOGO.jpg"/>
          <p:cNvPicPr>
            <a:picLocks noChangeAspect="1"/>
          </p:cNvPicPr>
          <p:nvPr/>
        </p:nvPicPr>
        <p:blipFill>
          <a:blip r:embed="rId3"/>
          <a:stretch>
            <a:fillRect/>
          </a:stretch>
        </p:blipFill>
        <p:spPr>
          <a:xfrm>
            <a:off x="9296161" y="5715001"/>
            <a:ext cx="533639" cy="685800"/>
          </a:xfrm>
          <a:prstGeom prst="rect">
            <a:avLst/>
          </a:prstGeom>
        </p:spPr>
      </p:pic>
    </p:spTree>
    <p:extLst>
      <p:ext uri="{BB962C8B-B14F-4D97-AF65-F5344CB8AC3E}">
        <p14:creationId xmlns:p14="http://schemas.microsoft.com/office/powerpoint/2010/main" val="185546499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chemeClr val="tx2"/>
                </a:solidFill>
              </a:rPr>
              <a:t>Challenges of Indigenous Tourism</a:t>
            </a:r>
            <a:endParaRPr lang="en-AU" dirty="0">
              <a:solidFill>
                <a:schemeClr val="tx2"/>
              </a:solidFill>
            </a:endParaRPr>
          </a:p>
        </p:txBody>
      </p:sp>
      <p:sp>
        <p:nvSpPr>
          <p:cNvPr id="3" name="Content Placeholder 2"/>
          <p:cNvSpPr>
            <a:spLocks noGrp="1"/>
          </p:cNvSpPr>
          <p:nvPr>
            <p:ph idx="1"/>
          </p:nvPr>
        </p:nvSpPr>
        <p:spPr>
          <a:xfrm>
            <a:off x="2057400" y="1295400"/>
            <a:ext cx="8229600" cy="4236720"/>
          </a:xfrm>
        </p:spPr>
        <p:txBody>
          <a:bodyPr>
            <a:normAutofit/>
          </a:bodyPr>
          <a:lstStyle/>
          <a:p>
            <a:pPr>
              <a:buNone/>
            </a:pPr>
            <a:endParaRPr lang="en-AU" dirty="0"/>
          </a:p>
          <a:p>
            <a:pPr>
              <a:spcAft>
                <a:spcPts val="600"/>
              </a:spcAft>
            </a:pPr>
            <a:r>
              <a:rPr lang="en-AU" sz="3600" dirty="0">
                <a:latin typeface="+mj-lt"/>
              </a:rPr>
              <a:t>Managing expectations </a:t>
            </a:r>
          </a:p>
          <a:p>
            <a:pPr lvl="1">
              <a:spcAft>
                <a:spcPts val="600"/>
              </a:spcAft>
              <a:buNone/>
            </a:pPr>
            <a:r>
              <a:rPr lang="en-AU" sz="3200" dirty="0">
                <a:latin typeface="+mj-lt"/>
              </a:rPr>
              <a:t>- Community, family and visitors</a:t>
            </a:r>
          </a:p>
          <a:p>
            <a:pPr lvl="1">
              <a:spcAft>
                <a:spcPts val="600"/>
              </a:spcAft>
              <a:buNone/>
            </a:pPr>
            <a:r>
              <a:rPr lang="en-AU" sz="3200" dirty="0">
                <a:latin typeface="+mj-lt"/>
              </a:rPr>
              <a:t>-  Racism</a:t>
            </a:r>
          </a:p>
          <a:p>
            <a:pPr lvl="1">
              <a:spcAft>
                <a:spcPts val="600"/>
              </a:spcAft>
              <a:buNone/>
            </a:pPr>
            <a:r>
              <a:rPr lang="en-AU" dirty="0">
                <a:latin typeface="+mj-lt"/>
              </a:rPr>
              <a:t> </a:t>
            </a:r>
          </a:p>
        </p:txBody>
      </p:sp>
      <p:sp>
        <p:nvSpPr>
          <p:cNvPr id="4" name="Slide Number Placeholder 3"/>
          <p:cNvSpPr>
            <a:spLocks noGrp="1"/>
          </p:cNvSpPr>
          <p:nvPr>
            <p:ph type="sldNum" sz="quarter" idx="12"/>
          </p:nvPr>
        </p:nvSpPr>
        <p:spPr/>
        <p:txBody>
          <a:bodyPr/>
          <a:lstStyle/>
          <a:p>
            <a:fld id="{683A3396-DAF0-44C9-B3AE-A96742332DE3}" type="slidenum">
              <a:rPr lang="en-AU" smtClean="0"/>
              <a:pPr/>
              <a:t>4</a:t>
            </a:fld>
            <a:endParaRPr lang="en-AU" dirty="0"/>
          </a:p>
        </p:txBody>
      </p:sp>
    </p:spTree>
    <p:extLst>
      <p:ext uri="{BB962C8B-B14F-4D97-AF65-F5344CB8AC3E}">
        <p14:creationId xmlns:p14="http://schemas.microsoft.com/office/powerpoint/2010/main" val="4179229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81200" y="533402"/>
          <a:ext cx="8305800" cy="5761340"/>
        </p:xfrm>
        <a:graphic>
          <a:graphicData uri="http://schemas.openxmlformats.org/drawingml/2006/table">
            <a:tbl>
              <a:tblPr firstRow="1" bandRow="1">
                <a:tableStyleId>{5C22544A-7EE6-4342-B048-85BDC9FD1C3A}</a:tableStyleId>
              </a:tblPr>
              <a:tblGrid>
                <a:gridCol w="8305800">
                  <a:extLst>
                    <a:ext uri="{9D8B030D-6E8A-4147-A177-3AD203B41FA5}">
                      <a16:colId xmlns:a16="http://schemas.microsoft.com/office/drawing/2014/main" val="20000"/>
                    </a:ext>
                  </a:extLst>
                </a:gridCol>
              </a:tblGrid>
              <a:tr h="14470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AU" sz="3600" dirty="0"/>
                    </a:p>
                    <a:p>
                      <a:pPr marL="0" marR="0" indent="0" algn="ctr" defTabSz="457200" rtl="0" eaLnBrk="1" fontAlgn="auto" latinLnBrk="0" hangingPunct="1">
                        <a:lnSpc>
                          <a:spcPct val="100000"/>
                        </a:lnSpc>
                        <a:spcBef>
                          <a:spcPts val="0"/>
                        </a:spcBef>
                        <a:spcAft>
                          <a:spcPts val="0"/>
                        </a:spcAft>
                        <a:buClrTx/>
                        <a:buSzTx/>
                        <a:buFontTx/>
                        <a:buNone/>
                        <a:tabLst/>
                        <a:defRPr/>
                      </a:pPr>
                      <a:r>
                        <a:rPr lang="en-AU" sz="3600" dirty="0"/>
                        <a:t>Risk  examples</a:t>
                      </a:r>
                    </a:p>
                    <a:p>
                      <a:endParaRPr lang="en-AU" dirty="0"/>
                    </a:p>
                  </a:txBody>
                  <a:tcPr/>
                </a:tc>
                <a:extLst>
                  <a:ext uri="{0D108BD9-81ED-4DB2-BD59-A6C34878D82A}">
                    <a16:rowId xmlns:a16="http://schemas.microsoft.com/office/drawing/2014/main" val="10000"/>
                  </a:ext>
                </a:extLst>
              </a:tr>
              <a:tr h="838355">
                <a:tc>
                  <a:txBody>
                    <a:bodyPr/>
                    <a:lstStyle/>
                    <a:p>
                      <a:pPr>
                        <a:buFont typeface="Arial"/>
                        <a:buChar char="•"/>
                      </a:pPr>
                      <a:r>
                        <a:rPr lang="en-AU" sz="2800" dirty="0"/>
                        <a:t> Not enough bookings to cover costs </a:t>
                      </a:r>
                    </a:p>
                  </a:txBody>
                  <a:tcPr/>
                </a:tc>
                <a:extLst>
                  <a:ext uri="{0D108BD9-81ED-4DB2-BD59-A6C34878D82A}">
                    <a16:rowId xmlns:a16="http://schemas.microsoft.com/office/drawing/2014/main" val="10001"/>
                  </a:ext>
                </a:extLst>
              </a:tr>
              <a:tr h="838355">
                <a:tc>
                  <a:txBody>
                    <a:bodyPr/>
                    <a:lstStyle/>
                    <a:p>
                      <a:pPr>
                        <a:buFont typeface="Arial"/>
                        <a:buChar char="•"/>
                      </a:pPr>
                      <a:r>
                        <a:rPr lang="en-AU" sz="2800" dirty="0"/>
                        <a:t> Tour route,</a:t>
                      </a:r>
                      <a:r>
                        <a:rPr lang="en-AU" sz="2800" baseline="0" dirty="0"/>
                        <a:t> </a:t>
                      </a:r>
                      <a:r>
                        <a:rPr lang="en-AU" sz="2800" dirty="0"/>
                        <a:t>activity or venue – hazards </a:t>
                      </a:r>
                    </a:p>
                  </a:txBody>
                  <a:tcPr/>
                </a:tc>
                <a:extLst>
                  <a:ext uri="{0D108BD9-81ED-4DB2-BD59-A6C34878D82A}">
                    <a16:rowId xmlns:a16="http://schemas.microsoft.com/office/drawing/2014/main" val="10002"/>
                  </a:ext>
                </a:extLst>
              </a:tr>
              <a:tr h="838355">
                <a:tc>
                  <a:txBody>
                    <a:bodyPr/>
                    <a:lstStyle/>
                    <a:p>
                      <a:pPr>
                        <a:buFont typeface="Arial"/>
                        <a:buChar char="•"/>
                      </a:pPr>
                      <a:r>
                        <a:rPr lang="en-AU" sz="2800" dirty="0"/>
                        <a:t> Injury</a:t>
                      </a:r>
                      <a:r>
                        <a:rPr lang="en-AU" sz="2800" baseline="0" dirty="0"/>
                        <a:t>/ loss of items </a:t>
                      </a:r>
                      <a:endParaRPr lang="en-AU" sz="2800" dirty="0"/>
                    </a:p>
                  </a:txBody>
                  <a:tcPr/>
                </a:tc>
                <a:extLst>
                  <a:ext uri="{0D108BD9-81ED-4DB2-BD59-A6C34878D82A}">
                    <a16:rowId xmlns:a16="http://schemas.microsoft.com/office/drawing/2014/main" val="10003"/>
                  </a:ext>
                </a:extLst>
              </a:tr>
              <a:tr h="838355">
                <a:tc>
                  <a:txBody>
                    <a:bodyPr/>
                    <a:lstStyle/>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AU" sz="2800" dirty="0"/>
                        <a:t> Bad reviews on Trip Advisor/social</a:t>
                      </a:r>
                      <a:r>
                        <a:rPr lang="en-AU" sz="2800" baseline="0" dirty="0"/>
                        <a:t> media </a:t>
                      </a:r>
                      <a:endParaRPr lang="en-AU" sz="2800" dirty="0"/>
                    </a:p>
                    <a:p>
                      <a:pPr>
                        <a:buFont typeface="Arial"/>
                        <a:buNone/>
                      </a:pPr>
                      <a:endParaRPr lang="en-AU" sz="2800" dirty="0"/>
                    </a:p>
                  </a:txBody>
                  <a:tcPr/>
                </a:tc>
                <a:extLst>
                  <a:ext uri="{0D108BD9-81ED-4DB2-BD59-A6C34878D82A}">
                    <a16:rowId xmlns:a16="http://schemas.microsoft.com/office/drawing/2014/main" val="10004"/>
                  </a:ext>
                </a:extLst>
              </a:tr>
              <a:tr h="838355">
                <a:tc>
                  <a:txBody>
                    <a:bodyPr/>
                    <a:lstStyle/>
                    <a:p>
                      <a:pPr>
                        <a:buFont typeface="Arial"/>
                        <a:buNone/>
                      </a:pPr>
                      <a:endParaRPr lang="en-AU" sz="28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5644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05000" y="685800"/>
          <a:ext cx="8305800" cy="495300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9906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Risk  example</a:t>
                      </a:r>
                    </a:p>
                    <a:p>
                      <a:endParaRPr lang="en-AU" dirty="0"/>
                    </a:p>
                  </a:txBody>
                  <a:tcPr/>
                </a:tc>
                <a:tc>
                  <a:txBody>
                    <a:bodyPr/>
                    <a:lstStyle/>
                    <a:p>
                      <a:r>
                        <a:rPr lang="en-AU" dirty="0"/>
                        <a:t>Risk Management examples  (tours)</a:t>
                      </a:r>
                    </a:p>
                  </a:txBody>
                  <a:tcPr/>
                </a:tc>
                <a:extLst>
                  <a:ext uri="{0D108BD9-81ED-4DB2-BD59-A6C34878D82A}">
                    <a16:rowId xmlns:a16="http://schemas.microsoft.com/office/drawing/2014/main" val="10000"/>
                  </a:ext>
                </a:extLst>
              </a:tr>
              <a:tr h="990600">
                <a:tc>
                  <a:txBody>
                    <a:bodyPr/>
                    <a:lstStyle/>
                    <a:p>
                      <a:r>
                        <a:rPr lang="en-AU" dirty="0"/>
                        <a:t>Not enough bookings to cover costs </a:t>
                      </a:r>
                    </a:p>
                  </a:txBody>
                  <a:tcPr/>
                </a:tc>
                <a:tc>
                  <a:txBody>
                    <a:bodyPr/>
                    <a:lstStyle/>
                    <a:p>
                      <a:r>
                        <a:rPr lang="en-AU" dirty="0"/>
                        <a:t>Marketing – know your visitors and target marketing and promotion</a:t>
                      </a:r>
                      <a:r>
                        <a:rPr lang="en-AU" baseline="0" dirty="0"/>
                        <a:t> accordingly </a:t>
                      </a:r>
                      <a:endParaRPr lang="en-AU" dirty="0"/>
                    </a:p>
                  </a:txBody>
                  <a:tcPr/>
                </a:tc>
                <a:extLst>
                  <a:ext uri="{0D108BD9-81ED-4DB2-BD59-A6C34878D82A}">
                    <a16:rowId xmlns:a16="http://schemas.microsoft.com/office/drawing/2014/main" val="10001"/>
                  </a:ext>
                </a:extLst>
              </a:tr>
              <a:tr h="990600">
                <a:tc>
                  <a:txBody>
                    <a:bodyPr/>
                    <a:lstStyle/>
                    <a:p>
                      <a:endParaRPr lang="en-AU"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Ensure product excellence.</a:t>
                      </a:r>
                    </a:p>
                  </a:txBody>
                  <a:tcPr/>
                </a:tc>
                <a:extLst>
                  <a:ext uri="{0D108BD9-81ED-4DB2-BD59-A6C34878D82A}">
                    <a16:rowId xmlns:a16="http://schemas.microsoft.com/office/drawing/2014/main" val="10002"/>
                  </a:ext>
                </a:extLst>
              </a:tr>
              <a:tr h="990600">
                <a:tc>
                  <a:txBody>
                    <a:bodyPr/>
                    <a:lstStyle/>
                    <a:p>
                      <a:endParaRPr lang="en-AU"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Limit</a:t>
                      </a:r>
                      <a:r>
                        <a:rPr lang="en-AU" baseline="0" dirty="0"/>
                        <a:t> scheduled departures. </a:t>
                      </a:r>
                      <a:endParaRPr lang="en-AU" dirty="0"/>
                    </a:p>
                    <a:p>
                      <a:pPr marL="0" marR="0" indent="0" algn="l" defTabSz="457200" rtl="0" eaLnBrk="1" fontAlgn="auto" latinLnBrk="0" hangingPunct="1">
                        <a:lnSpc>
                          <a:spcPct val="100000"/>
                        </a:lnSpc>
                        <a:spcBef>
                          <a:spcPts val="0"/>
                        </a:spcBef>
                        <a:spcAft>
                          <a:spcPts val="0"/>
                        </a:spcAft>
                        <a:buClrTx/>
                        <a:buSzTx/>
                        <a:buFontTx/>
                        <a:buNone/>
                        <a:tabLst/>
                        <a:defRPr/>
                      </a:pPr>
                      <a:endParaRPr lang="en-AU" dirty="0"/>
                    </a:p>
                  </a:txBody>
                  <a:tcPr/>
                </a:tc>
                <a:extLst>
                  <a:ext uri="{0D108BD9-81ED-4DB2-BD59-A6C34878D82A}">
                    <a16:rowId xmlns:a16="http://schemas.microsoft.com/office/drawing/2014/main" val="10003"/>
                  </a:ext>
                </a:extLst>
              </a:tr>
              <a:tr h="990600">
                <a:tc>
                  <a:txBody>
                    <a:bodyPr/>
                    <a:lstStyle/>
                    <a:p>
                      <a:endParaRPr lang="en-AU" dirty="0"/>
                    </a:p>
                  </a:txBody>
                  <a:tcPr/>
                </a:tc>
                <a:tc>
                  <a:txBody>
                    <a:bodyPr/>
                    <a:lstStyle/>
                    <a:p>
                      <a:r>
                        <a:rPr lang="en-AU" dirty="0"/>
                        <a:t>Ensure minimum</a:t>
                      </a:r>
                      <a:r>
                        <a:rPr lang="en-AU" baseline="0" dirty="0"/>
                        <a:t> numbers and prices for </a:t>
                      </a:r>
                      <a:r>
                        <a:rPr lang="en-AU" dirty="0"/>
                        <a:t>private tours</a:t>
                      </a:r>
                      <a:r>
                        <a:rPr lang="en-AU" baseline="0" dirty="0"/>
                        <a:t> cover costs</a:t>
                      </a:r>
                      <a:endParaRPr lang="en-AU"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661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905000" y="1143000"/>
          <a:ext cx="8458200" cy="4953000"/>
        </p:xfrm>
        <a:graphic>
          <a:graphicData uri="http://schemas.openxmlformats.org/drawingml/2006/table">
            <a:tbl>
              <a:tblPr firstRow="1" bandRow="1">
                <a:tableStyleId>{6E25E649-3F16-4E02-A733-19D2CDBF48F0}</a:tableStyleId>
              </a:tblPr>
              <a:tblGrid>
                <a:gridCol w="1409700">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1920240">
                  <a:extLst>
                    <a:ext uri="{9D8B030D-6E8A-4147-A177-3AD203B41FA5}">
                      <a16:colId xmlns:a16="http://schemas.microsoft.com/office/drawing/2014/main" val="20002"/>
                    </a:ext>
                  </a:extLst>
                </a:gridCol>
                <a:gridCol w="1127760">
                  <a:extLst>
                    <a:ext uri="{9D8B030D-6E8A-4147-A177-3AD203B41FA5}">
                      <a16:colId xmlns:a16="http://schemas.microsoft.com/office/drawing/2014/main" val="20003"/>
                    </a:ext>
                  </a:extLst>
                </a:gridCol>
                <a:gridCol w="1409700">
                  <a:extLst>
                    <a:ext uri="{9D8B030D-6E8A-4147-A177-3AD203B41FA5}">
                      <a16:colId xmlns:a16="http://schemas.microsoft.com/office/drawing/2014/main" val="20004"/>
                    </a:ext>
                  </a:extLst>
                </a:gridCol>
                <a:gridCol w="1409700">
                  <a:extLst>
                    <a:ext uri="{9D8B030D-6E8A-4147-A177-3AD203B41FA5}">
                      <a16:colId xmlns:a16="http://schemas.microsoft.com/office/drawing/2014/main" val="20005"/>
                    </a:ext>
                  </a:extLst>
                </a:gridCol>
              </a:tblGrid>
              <a:tr h="495300">
                <a:tc>
                  <a:txBody>
                    <a:bodyPr/>
                    <a:lstStyle/>
                    <a:p>
                      <a:r>
                        <a:rPr lang="en-AU" dirty="0"/>
                        <a:t>PAX</a:t>
                      </a:r>
                    </a:p>
                  </a:txBody>
                  <a:tcPr/>
                </a:tc>
                <a:tc>
                  <a:txBody>
                    <a:bodyPr/>
                    <a:lstStyle/>
                    <a:p>
                      <a:r>
                        <a:rPr lang="en-AU" dirty="0"/>
                        <a:t>GST </a:t>
                      </a:r>
                    </a:p>
                  </a:txBody>
                  <a:tcPr/>
                </a:tc>
                <a:tc>
                  <a:txBody>
                    <a:bodyPr/>
                    <a:lstStyle/>
                    <a:p>
                      <a:r>
                        <a:rPr lang="en-AU" dirty="0"/>
                        <a:t>25% Commission </a:t>
                      </a:r>
                    </a:p>
                  </a:txBody>
                  <a:tcPr/>
                </a:tc>
                <a:tc>
                  <a:txBody>
                    <a:bodyPr/>
                    <a:lstStyle/>
                    <a:p>
                      <a:r>
                        <a:rPr lang="en-AU" dirty="0"/>
                        <a:t>Guide</a:t>
                      </a:r>
                    </a:p>
                  </a:txBody>
                  <a:tcPr/>
                </a:tc>
                <a:tc>
                  <a:txBody>
                    <a:bodyPr/>
                    <a:lstStyle/>
                    <a:p>
                      <a:r>
                        <a:rPr lang="en-AU" dirty="0"/>
                        <a:t>Catering </a:t>
                      </a:r>
                    </a:p>
                  </a:txBody>
                  <a:tcPr/>
                </a:tc>
                <a:tc>
                  <a:txBody>
                    <a:bodyPr/>
                    <a:lstStyle/>
                    <a:p>
                      <a:r>
                        <a:rPr lang="en-AU" dirty="0"/>
                        <a:t>After costs</a:t>
                      </a:r>
                    </a:p>
                  </a:txBody>
                  <a:tcPr/>
                </a:tc>
                <a:extLst>
                  <a:ext uri="{0D108BD9-81ED-4DB2-BD59-A6C34878D82A}">
                    <a16:rowId xmlns:a16="http://schemas.microsoft.com/office/drawing/2014/main" val="10000"/>
                  </a:ext>
                </a:extLst>
              </a:tr>
              <a:tr h="495300">
                <a:tc>
                  <a:txBody>
                    <a:bodyPr/>
                    <a:lstStyle/>
                    <a:p>
                      <a:r>
                        <a:rPr lang="en-AU" b="1" dirty="0"/>
                        <a:t>1</a:t>
                      </a:r>
                    </a:p>
                  </a:txBody>
                  <a:tcPr/>
                </a:tc>
                <a:tc>
                  <a:txBody>
                    <a:bodyPr/>
                    <a:lstStyle/>
                    <a:p>
                      <a:r>
                        <a:rPr lang="en-AU" dirty="0"/>
                        <a:t>5.00</a:t>
                      </a:r>
                    </a:p>
                  </a:txBody>
                  <a:tcPr/>
                </a:tc>
                <a:tc>
                  <a:txBody>
                    <a:bodyPr/>
                    <a:lstStyle/>
                    <a:p>
                      <a:r>
                        <a:rPr lang="en-AU" dirty="0"/>
                        <a:t>12.50</a:t>
                      </a:r>
                    </a:p>
                  </a:txBody>
                  <a:tcPr/>
                </a:tc>
                <a:tc>
                  <a:txBody>
                    <a:bodyPr/>
                    <a:lstStyle/>
                    <a:p>
                      <a:r>
                        <a:rPr lang="en-AU" dirty="0"/>
                        <a:t>90.00</a:t>
                      </a:r>
                    </a:p>
                  </a:txBody>
                  <a:tcPr/>
                </a:tc>
                <a:tc>
                  <a:txBody>
                    <a:bodyPr/>
                    <a:lstStyle/>
                    <a:p>
                      <a:r>
                        <a:rPr lang="en-AU" dirty="0"/>
                        <a:t>10.00</a:t>
                      </a:r>
                    </a:p>
                  </a:txBody>
                  <a:tcPr/>
                </a:tc>
                <a:tc>
                  <a:txBody>
                    <a:bodyPr/>
                    <a:lstStyle/>
                    <a:p>
                      <a:r>
                        <a:rPr lang="en-AU" dirty="0">
                          <a:solidFill>
                            <a:srgbClr val="FF0000"/>
                          </a:solidFill>
                        </a:rPr>
                        <a:t>- 62.50</a:t>
                      </a:r>
                    </a:p>
                  </a:txBody>
                  <a:tcPr/>
                </a:tc>
                <a:extLst>
                  <a:ext uri="{0D108BD9-81ED-4DB2-BD59-A6C34878D82A}">
                    <a16:rowId xmlns:a16="http://schemas.microsoft.com/office/drawing/2014/main" val="10001"/>
                  </a:ext>
                </a:extLst>
              </a:tr>
              <a:tr h="495300">
                <a:tc>
                  <a:txBody>
                    <a:bodyPr/>
                    <a:lstStyle/>
                    <a:p>
                      <a:r>
                        <a:rPr lang="en-AU" b="1" dirty="0"/>
                        <a:t>2</a:t>
                      </a:r>
                    </a:p>
                  </a:txBody>
                  <a:tcPr/>
                </a:tc>
                <a:tc>
                  <a:txBody>
                    <a:bodyPr/>
                    <a:lstStyle/>
                    <a:p>
                      <a:r>
                        <a:rPr lang="en-AU" dirty="0"/>
                        <a:t>10.00</a:t>
                      </a:r>
                    </a:p>
                  </a:txBody>
                  <a:tcPr/>
                </a:tc>
                <a:tc>
                  <a:txBody>
                    <a:bodyPr/>
                    <a:lstStyle/>
                    <a:p>
                      <a:r>
                        <a:rPr lang="en-AU" dirty="0"/>
                        <a:t>25.00</a:t>
                      </a:r>
                    </a:p>
                  </a:txBody>
                  <a:tcPr/>
                </a:tc>
                <a:tc>
                  <a:txBody>
                    <a:bodyPr/>
                    <a:lstStyle/>
                    <a:p>
                      <a:r>
                        <a:rPr lang="en-AU" dirty="0"/>
                        <a:t>90.00</a:t>
                      </a:r>
                    </a:p>
                  </a:txBody>
                  <a:tcPr/>
                </a:tc>
                <a:tc>
                  <a:txBody>
                    <a:bodyPr/>
                    <a:lstStyle/>
                    <a:p>
                      <a:r>
                        <a:rPr lang="en-AU" dirty="0"/>
                        <a:t>20.00</a:t>
                      </a:r>
                    </a:p>
                  </a:txBody>
                  <a:tcPr/>
                </a:tc>
                <a:tc>
                  <a:txBody>
                    <a:bodyPr/>
                    <a:lstStyle/>
                    <a:p>
                      <a:r>
                        <a:rPr lang="en-AU" dirty="0">
                          <a:solidFill>
                            <a:srgbClr val="FF0000"/>
                          </a:solidFill>
                        </a:rPr>
                        <a:t>-35.00</a:t>
                      </a:r>
                    </a:p>
                  </a:txBody>
                  <a:tcPr/>
                </a:tc>
                <a:extLst>
                  <a:ext uri="{0D108BD9-81ED-4DB2-BD59-A6C34878D82A}">
                    <a16:rowId xmlns:a16="http://schemas.microsoft.com/office/drawing/2014/main" val="10002"/>
                  </a:ext>
                </a:extLst>
              </a:tr>
              <a:tr h="495300">
                <a:tc>
                  <a:txBody>
                    <a:bodyPr/>
                    <a:lstStyle/>
                    <a:p>
                      <a:r>
                        <a:rPr lang="en-AU" b="1" dirty="0"/>
                        <a:t>3</a:t>
                      </a:r>
                    </a:p>
                  </a:txBody>
                  <a:tcPr/>
                </a:tc>
                <a:tc>
                  <a:txBody>
                    <a:bodyPr/>
                    <a:lstStyle/>
                    <a:p>
                      <a:r>
                        <a:rPr lang="en-AU" dirty="0"/>
                        <a:t>15.00</a:t>
                      </a:r>
                    </a:p>
                  </a:txBody>
                  <a:tcPr/>
                </a:tc>
                <a:tc>
                  <a:txBody>
                    <a:bodyPr/>
                    <a:lstStyle/>
                    <a:p>
                      <a:r>
                        <a:rPr lang="en-AU" dirty="0"/>
                        <a:t>37.50</a:t>
                      </a:r>
                    </a:p>
                  </a:txBody>
                  <a:tcPr/>
                </a:tc>
                <a:tc>
                  <a:txBody>
                    <a:bodyPr/>
                    <a:lstStyle/>
                    <a:p>
                      <a:r>
                        <a:rPr lang="en-AU" dirty="0"/>
                        <a:t>90.00</a:t>
                      </a:r>
                    </a:p>
                  </a:txBody>
                  <a:tcPr/>
                </a:tc>
                <a:tc>
                  <a:txBody>
                    <a:bodyPr/>
                    <a:lstStyle/>
                    <a:p>
                      <a:r>
                        <a:rPr lang="en-AU" dirty="0"/>
                        <a:t>30.00</a:t>
                      </a:r>
                    </a:p>
                  </a:txBody>
                  <a:tcPr/>
                </a:tc>
                <a:tc>
                  <a:txBody>
                    <a:bodyPr/>
                    <a:lstStyle/>
                    <a:p>
                      <a:r>
                        <a:rPr lang="en-AU" dirty="0">
                          <a:solidFill>
                            <a:srgbClr val="FF0000"/>
                          </a:solidFill>
                        </a:rPr>
                        <a:t>-7.50</a:t>
                      </a:r>
                    </a:p>
                  </a:txBody>
                  <a:tcPr/>
                </a:tc>
                <a:extLst>
                  <a:ext uri="{0D108BD9-81ED-4DB2-BD59-A6C34878D82A}">
                    <a16:rowId xmlns:a16="http://schemas.microsoft.com/office/drawing/2014/main" val="10003"/>
                  </a:ext>
                </a:extLst>
              </a:tr>
              <a:tr h="495300">
                <a:tc>
                  <a:txBody>
                    <a:bodyPr/>
                    <a:lstStyle/>
                    <a:p>
                      <a:r>
                        <a:rPr lang="en-AU" b="1" dirty="0"/>
                        <a:t>4</a:t>
                      </a:r>
                    </a:p>
                  </a:txBody>
                  <a:tcPr/>
                </a:tc>
                <a:tc>
                  <a:txBody>
                    <a:bodyPr/>
                    <a:lstStyle/>
                    <a:p>
                      <a:r>
                        <a:rPr lang="en-AU" dirty="0"/>
                        <a:t>20.00</a:t>
                      </a:r>
                    </a:p>
                  </a:txBody>
                  <a:tcPr/>
                </a:tc>
                <a:tc>
                  <a:txBody>
                    <a:bodyPr/>
                    <a:lstStyle/>
                    <a:p>
                      <a:r>
                        <a:rPr lang="en-AU" dirty="0"/>
                        <a:t>50.00</a:t>
                      </a:r>
                    </a:p>
                  </a:txBody>
                  <a:tcPr/>
                </a:tc>
                <a:tc>
                  <a:txBody>
                    <a:bodyPr/>
                    <a:lstStyle/>
                    <a:p>
                      <a:r>
                        <a:rPr lang="en-AU" dirty="0"/>
                        <a:t>90.00</a:t>
                      </a:r>
                    </a:p>
                  </a:txBody>
                  <a:tcPr/>
                </a:tc>
                <a:tc>
                  <a:txBody>
                    <a:bodyPr/>
                    <a:lstStyle/>
                    <a:p>
                      <a:r>
                        <a:rPr lang="en-AU" dirty="0"/>
                        <a:t>40.00</a:t>
                      </a:r>
                    </a:p>
                  </a:txBody>
                  <a:tcPr/>
                </a:tc>
                <a:tc>
                  <a:txBody>
                    <a:bodyPr/>
                    <a:lstStyle/>
                    <a:p>
                      <a:r>
                        <a:rPr lang="en-AU" dirty="0"/>
                        <a:t>0.00</a:t>
                      </a:r>
                    </a:p>
                  </a:txBody>
                  <a:tcPr/>
                </a:tc>
                <a:extLst>
                  <a:ext uri="{0D108BD9-81ED-4DB2-BD59-A6C34878D82A}">
                    <a16:rowId xmlns:a16="http://schemas.microsoft.com/office/drawing/2014/main" val="10004"/>
                  </a:ext>
                </a:extLst>
              </a:tr>
              <a:tr h="495300">
                <a:tc>
                  <a:txBody>
                    <a:bodyPr/>
                    <a:lstStyle/>
                    <a:p>
                      <a:r>
                        <a:rPr lang="en-AU" b="0" dirty="0"/>
                        <a:t>5</a:t>
                      </a:r>
                    </a:p>
                  </a:txBody>
                  <a:tcPr/>
                </a:tc>
                <a:tc>
                  <a:txBody>
                    <a:bodyPr/>
                    <a:lstStyle/>
                    <a:p>
                      <a:r>
                        <a:rPr lang="en-AU" b="0" dirty="0"/>
                        <a:t>25.00</a:t>
                      </a:r>
                    </a:p>
                  </a:txBody>
                  <a:tcPr/>
                </a:tc>
                <a:tc>
                  <a:txBody>
                    <a:bodyPr/>
                    <a:lstStyle/>
                    <a:p>
                      <a:r>
                        <a:rPr lang="en-AU" b="0" dirty="0"/>
                        <a:t>62.50</a:t>
                      </a:r>
                    </a:p>
                  </a:txBody>
                  <a:tcPr/>
                </a:tc>
                <a:tc>
                  <a:txBody>
                    <a:bodyPr/>
                    <a:lstStyle/>
                    <a:p>
                      <a:r>
                        <a:rPr lang="en-AU" b="0" dirty="0"/>
                        <a:t>90.00</a:t>
                      </a:r>
                    </a:p>
                  </a:txBody>
                  <a:tcPr/>
                </a:tc>
                <a:tc>
                  <a:txBody>
                    <a:bodyPr/>
                    <a:lstStyle/>
                    <a:p>
                      <a:r>
                        <a:rPr lang="en-AU" b="0" dirty="0"/>
                        <a:t>50.00</a:t>
                      </a:r>
                    </a:p>
                  </a:txBody>
                  <a:tcPr/>
                </a:tc>
                <a:tc>
                  <a:txBody>
                    <a:bodyPr/>
                    <a:lstStyle/>
                    <a:p>
                      <a:r>
                        <a:rPr lang="en-AU" b="0" dirty="0"/>
                        <a:t>22.50</a:t>
                      </a:r>
                    </a:p>
                  </a:txBody>
                  <a:tcPr/>
                </a:tc>
                <a:extLst>
                  <a:ext uri="{0D108BD9-81ED-4DB2-BD59-A6C34878D82A}">
                    <a16:rowId xmlns:a16="http://schemas.microsoft.com/office/drawing/2014/main" val="10005"/>
                  </a:ext>
                </a:extLst>
              </a:tr>
              <a:tr h="495300">
                <a:tc>
                  <a:txBody>
                    <a:bodyPr/>
                    <a:lstStyle/>
                    <a:p>
                      <a:r>
                        <a:rPr lang="en-AU" b="1" dirty="0"/>
                        <a:t>10</a:t>
                      </a:r>
                    </a:p>
                  </a:txBody>
                  <a:tcPr/>
                </a:tc>
                <a:tc>
                  <a:txBody>
                    <a:bodyPr/>
                    <a:lstStyle/>
                    <a:p>
                      <a:r>
                        <a:rPr lang="en-AU" dirty="0"/>
                        <a:t>50.00</a:t>
                      </a:r>
                    </a:p>
                  </a:txBody>
                  <a:tcPr/>
                </a:tc>
                <a:tc>
                  <a:txBody>
                    <a:bodyPr/>
                    <a:lstStyle/>
                    <a:p>
                      <a:r>
                        <a:rPr lang="en-AU" dirty="0"/>
                        <a:t>125.00</a:t>
                      </a:r>
                    </a:p>
                  </a:txBody>
                  <a:tcPr/>
                </a:tc>
                <a:tc>
                  <a:txBody>
                    <a:bodyPr/>
                    <a:lstStyle/>
                    <a:p>
                      <a:r>
                        <a:rPr lang="en-AU" dirty="0"/>
                        <a:t>90.00</a:t>
                      </a:r>
                    </a:p>
                  </a:txBody>
                  <a:tcPr/>
                </a:tc>
                <a:tc>
                  <a:txBody>
                    <a:bodyPr/>
                    <a:lstStyle/>
                    <a:p>
                      <a:r>
                        <a:rPr lang="en-AU" dirty="0"/>
                        <a:t>100.00</a:t>
                      </a:r>
                    </a:p>
                  </a:txBody>
                  <a:tcPr/>
                </a:tc>
                <a:tc>
                  <a:txBody>
                    <a:bodyPr/>
                    <a:lstStyle/>
                    <a:p>
                      <a:r>
                        <a:rPr lang="en-AU" dirty="0"/>
                        <a:t>135.00</a:t>
                      </a:r>
                    </a:p>
                  </a:txBody>
                  <a:tcPr/>
                </a:tc>
                <a:extLst>
                  <a:ext uri="{0D108BD9-81ED-4DB2-BD59-A6C34878D82A}">
                    <a16:rowId xmlns:a16="http://schemas.microsoft.com/office/drawing/2014/main" val="10006"/>
                  </a:ext>
                </a:extLst>
              </a:tr>
              <a:tr h="495300">
                <a:tc>
                  <a:txBody>
                    <a:bodyPr/>
                    <a:lstStyle/>
                    <a:p>
                      <a:r>
                        <a:rPr lang="en-AU" b="1" dirty="0"/>
                        <a:t>15</a:t>
                      </a:r>
                    </a:p>
                  </a:txBody>
                  <a:tcPr>
                    <a:solidFill>
                      <a:schemeClr val="accent2"/>
                    </a:solidFill>
                  </a:tcPr>
                </a:tc>
                <a:tc>
                  <a:txBody>
                    <a:bodyPr/>
                    <a:lstStyle/>
                    <a:p>
                      <a:r>
                        <a:rPr lang="en-AU" b="1" dirty="0"/>
                        <a:t>75.00</a:t>
                      </a:r>
                    </a:p>
                  </a:txBody>
                  <a:tcPr>
                    <a:solidFill>
                      <a:schemeClr val="accent2"/>
                    </a:solidFill>
                  </a:tcPr>
                </a:tc>
                <a:tc>
                  <a:txBody>
                    <a:bodyPr/>
                    <a:lstStyle/>
                    <a:p>
                      <a:r>
                        <a:rPr lang="en-AU" b="1" dirty="0"/>
                        <a:t>187.50</a:t>
                      </a:r>
                    </a:p>
                  </a:txBody>
                  <a:tcPr>
                    <a:solidFill>
                      <a:schemeClr val="accent2"/>
                    </a:solidFill>
                  </a:tcPr>
                </a:tc>
                <a:tc>
                  <a:txBody>
                    <a:bodyPr/>
                    <a:lstStyle/>
                    <a:p>
                      <a:r>
                        <a:rPr lang="en-AU" b="1" dirty="0"/>
                        <a:t>90.00</a:t>
                      </a:r>
                    </a:p>
                  </a:txBody>
                  <a:tcPr>
                    <a:solidFill>
                      <a:schemeClr val="accent2"/>
                    </a:solidFill>
                  </a:tcPr>
                </a:tc>
                <a:tc>
                  <a:txBody>
                    <a:bodyPr/>
                    <a:lstStyle/>
                    <a:p>
                      <a:r>
                        <a:rPr lang="en-AU" b="1" dirty="0"/>
                        <a:t>150</a:t>
                      </a:r>
                    </a:p>
                  </a:txBody>
                  <a:tcPr>
                    <a:solidFill>
                      <a:schemeClr val="accent2"/>
                    </a:solidFill>
                  </a:tcPr>
                </a:tc>
                <a:tc>
                  <a:txBody>
                    <a:bodyPr/>
                    <a:lstStyle/>
                    <a:p>
                      <a:r>
                        <a:rPr lang="en-AU" b="1" dirty="0"/>
                        <a:t>248.00</a:t>
                      </a:r>
                    </a:p>
                  </a:txBody>
                  <a:tcPr>
                    <a:solidFill>
                      <a:schemeClr val="accent2"/>
                    </a:solidFill>
                  </a:tcPr>
                </a:tc>
                <a:extLst>
                  <a:ext uri="{0D108BD9-81ED-4DB2-BD59-A6C34878D82A}">
                    <a16:rowId xmlns:a16="http://schemas.microsoft.com/office/drawing/2014/main" val="10007"/>
                  </a:ext>
                </a:extLst>
              </a:tr>
              <a:tr h="495300">
                <a:tc>
                  <a:txBody>
                    <a:bodyPr/>
                    <a:lstStyle/>
                    <a:p>
                      <a:r>
                        <a:rPr lang="en-AU" b="1" dirty="0"/>
                        <a:t>20</a:t>
                      </a:r>
                    </a:p>
                  </a:txBody>
                  <a:tcPr/>
                </a:tc>
                <a:tc>
                  <a:txBody>
                    <a:bodyPr/>
                    <a:lstStyle/>
                    <a:p>
                      <a:r>
                        <a:rPr lang="en-AU" dirty="0"/>
                        <a:t>100.00</a:t>
                      </a:r>
                    </a:p>
                  </a:txBody>
                  <a:tcPr/>
                </a:tc>
                <a:tc>
                  <a:txBody>
                    <a:bodyPr/>
                    <a:lstStyle/>
                    <a:p>
                      <a:r>
                        <a:rPr lang="en-AU" dirty="0"/>
                        <a:t>250.00</a:t>
                      </a:r>
                    </a:p>
                  </a:txBody>
                  <a:tcPr/>
                </a:tc>
                <a:tc>
                  <a:txBody>
                    <a:bodyPr/>
                    <a:lstStyle/>
                    <a:p>
                      <a:r>
                        <a:rPr lang="en-AU" dirty="0"/>
                        <a:t>90.00</a:t>
                      </a:r>
                    </a:p>
                  </a:txBody>
                  <a:tcPr/>
                </a:tc>
                <a:tc>
                  <a:txBody>
                    <a:bodyPr/>
                    <a:lstStyle/>
                    <a:p>
                      <a:r>
                        <a:rPr lang="en-AU" dirty="0"/>
                        <a:t>200.00</a:t>
                      </a:r>
                    </a:p>
                  </a:txBody>
                  <a:tcPr/>
                </a:tc>
                <a:tc>
                  <a:txBody>
                    <a:bodyPr/>
                    <a:lstStyle/>
                    <a:p>
                      <a:r>
                        <a:rPr lang="en-AU" dirty="0"/>
                        <a:t>360.00</a:t>
                      </a:r>
                    </a:p>
                  </a:txBody>
                  <a:tcPr/>
                </a:tc>
                <a:extLst>
                  <a:ext uri="{0D108BD9-81ED-4DB2-BD59-A6C34878D82A}">
                    <a16:rowId xmlns:a16="http://schemas.microsoft.com/office/drawing/2014/main" val="10008"/>
                  </a:ext>
                </a:extLst>
              </a:tr>
              <a:tr h="495300">
                <a:tc>
                  <a:txBody>
                    <a:bodyPr/>
                    <a:lstStyle/>
                    <a:p>
                      <a:r>
                        <a:rPr lang="en-AU" b="1" dirty="0"/>
                        <a:t>25</a:t>
                      </a:r>
                    </a:p>
                  </a:txBody>
                  <a:tcPr/>
                </a:tc>
                <a:tc>
                  <a:txBody>
                    <a:bodyPr/>
                    <a:lstStyle/>
                    <a:p>
                      <a:r>
                        <a:rPr lang="en-AU" dirty="0"/>
                        <a:t>125.00</a:t>
                      </a:r>
                    </a:p>
                  </a:txBody>
                  <a:tcPr/>
                </a:tc>
                <a:tc>
                  <a:txBody>
                    <a:bodyPr/>
                    <a:lstStyle/>
                    <a:p>
                      <a:r>
                        <a:rPr lang="en-AU" dirty="0"/>
                        <a:t>312.50</a:t>
                      </a:r>
                    </a:p>
                  </a:txBody>
                  <a:tcPr/>
                </a:tc>
                <a:tc>
                  <a:txBody>
                    <a:bodyPr/>
                    <a:lstStyle/>
                    <a:p>
                      <a:r>
                        <a:rPr lang="en-AU" dirty="0"/>
                        <a:t>90.00</a:t>
                      </a:r>
                    </a:p>
                  </a:txBody>
                  <a:tcPr/>
                </a:tc>
                <a:tc>
                  <a:txBody>
                    <a:bodyPr/>
                    <a:lstStyle/>
                    <a:p>
                      <a:r>
                        <a:rPr lang="en-AU" dirty="0"/>
                        <a:t>250.00</a:t>
                      </a:r>
                    </a:p>
                  </a:txBody>
                  <a:tcPr/>
                </a:tc>
                <a:tc>
                  <a:txBody>
                    <a:bodyPr/>
                    <a:lstStyle/>
                    <a:p>
                      <a:r>
                        <a:rPr lang="en-AU" dirty="0"/>
                        <a:t>472.50</a:t>
                      </a:r>
                    </a:p>
                  </a:txBody>
                  <a:tcPr/>
                </a:tc>
                <a:extLst>
                  <a:ext uri="{0D108BD9-81ED-4DB2-BD59-A6C34878D82A}">
                    <a16:rowId xmlns:a16="http://schemas.microsoft.com/office/drawing/2014/main" val="10009"/>
                  </a:ext>
                </a:extLst>
              </a:tr>
            </a:tbl>
          </a:graphicData>
        </a:graphic>
      </p:graphicFrame>
      <p:sp>
        <p:nvSpPr>
          <p:cNvPr id="8" name="TextBox 7"/>
          <p:cNvSpPr txBox="1"/>
          <p:nvPr/>
        </p:nvSpPr>
        <p:spPr>
          <a:xfrm>
            <a:off x="2819400" y="228600"/>
            <a:ext cx="6629400" cy="1077218"/>
          </a:xfrm>
          <a:prstGeom prst="rect">
            <a:avLst/>
          </a:prstGeom>
          <a:noFill/>
        </p:spPr>
        <p:txBody>
          <a:bodyPr wrap="square" rtlCol="0">
            <a:spAutoFit/>
          </a:bodyPr>
          <a:lstStyle/>
          <a:p>
            <a:r>
              <a:rPr lang="en-AU" sz="3200" b="1" dirty="0"/>
              <a:t>Tour Pricing  example  -  $50  a head</a:t>
            </a:r>
          </a:p>
        </p:txBody>
      </p:sp>
    </p:spTree>
    <p:extLst>
      <p:ext uri="{BB962C8B-B14F-4D97-AF65-F5344CB8AC3E}">
        <p14:creationId xmlns:p14="http://schemas.microsoft.com/office/powerpoint/2010/main" val="207516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05000" y="1397001"/>
          <a:ext cx="8458200" cy="3602161"/>
        </p:xfrm>
        <a:graphic>
          <a:graphicData uri="http://schemas.openxmlformats.org/drawingml/2006/table">
            <a:tbl>
              <a:tblPr firstRow="1" bandRow="1">
                <a:tableStyleId>{5C22544A-7EE6-4342-B048-85BDC9FD1C3A}</a:tableStyleId>
              </a:tblPr>
              <a:tblGrid>
                <a:gridCol w="4229100">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8128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Risk  examples</a:t>
                      </a:r>
                    </a:p>
                    <a:p>
                      <a:endParaRPr lang="en-AU" dirty="0"/>
                    </a:p>
                  </a:txBody>
                  <a:tcPr/>
                </a:tc>
                <a:tc>
                  <a:txBody>
                    <a:bodyPr/>
                    <a:lstStyle/>
                    <a:p>
                      <a:r>
                        <a:rPr lang="en-AU" dirty="0"/>
                        <a:t>Risk Management examples </a:t>
                      </a:r>
                    </a:p>
                  </a:txBody>
                  <a:tcPr/>
                </a:tc>
                <a:extLst>
                  <a:ext uri="{0D108BD9-81ED-4DB2-BD59-A6C34878D82A}">
                    <a16:rowId xmlns:a16="http://schemas.microsoft.com/office/drawing/2014/main" val="10000"/>
                  </a:ext>
                </a:extLst>
              </a:tr>
              <a:tr h="929787">
                <a:tc>
                  <a:txBody>
                    <a:bodyPr/>
                    <a:lstStyle/>
                    <a:p>
                      <a:r>
                        <a:rPr lang="en-AU" dirty="0"/>
                        <a:t>Tour route; activity – hazards </a:t>
                      </a:r>
                    </a:p>
                  </a:txBody>
                  <a:tcPr/>
                </a:tc>
                <a:tc>
                  <a:txBody>
                    <a:bodyPr/>
                    <a:lstStyle/>
                    <a:p>
                      <a:r>
                        <a:rPr lang="en-AU" baseline="0" dirty="0"/>
                        <a:t>Tour operations minimise risk</a:t>
                      </a:r>
                      <a:endParaRPr lang="en-AU" dirty="0"/>
                    </a:p>
                  </a:txBody>
                  <a:tcPr/>
                </a:tc>
                <a:extLst>
                  <a:ext uri="{0D108BD9-81ED-4DB2-BD59-A6C34878D82A}">
                    <a16:rowId xmlns:a16="http://schemas.microsoft.com/office/drawing/2014/main" val="10001"/>
                  </a:ext>
                </a:extLst>
              </a:tr>
              <a:tr h="929787">
                <a:tc>
                  <a:txBody>
                    <a:bodyPr/>
                    <a:lstStyle/>
                    <a:p>
                      <a:endParaRPr lang="en-AU" dirty="0"/>
                    </a:p>
                  </a:txBody>
                  <a:tcPr/>
                </a:tc>
                <a:tc>
                  <a:txBody>
                    <a:bodyPr/>
                    <a:lstStyle/>
                    <a:p>
                      <a:r>
                        <a:rPr lang="en-AU" baseline="0" dirty="0"/>
                        <a:t> Guide training (First Aid Certificates) </a:t>
                      </a:r>
                      <a:endParaRPr lang="en-AU" dirty="0"/>
                    </a:p>
                  </a:txBody>
                  <a:tcPr/>
                </a:tc>
                <a:extLst>
                  <a:ext uri="{0D108BD9-81ED-4DB2-BD59-A6C34878D82A}">
                    <a16:rowId xmlns:a16="http://schemas.microsoft.com/office/drawing/2014/main" val="10002"/>
                  </a:ext>
                </a:extLst>
              </a:tr>
              <a:tr h="929787">
                <a:tc>
                  <a:txBody>
                    <a:bodyPr/>
                    <a:lstStyle/>
                    <a:p>
                      <a:endParaRPr lang="en-AU" dirty="0"/>
                    </a:p>
                  </a:txBody>
                  <a:tcPr/>
                </a:tc>
                <a:tc>
                  <a:txBody>
                    <a:bodyPr/>
                    <a:lstStyle/>
                    <a:p>
                      <a:r>
                        <a:rPr lang="en-AU" dirty="0"/>
                        <a:t>Emergency management plans in place</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0694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362200" y="533400"/>
          <a:ext cx="7543800" cy="5227320"/>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8460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400" dirty="0"/>
                        <a:t>Risk  examples</a:t>
                      </a:r>
                    </a:p>
                    <a:p>
                      <a:endParaRPr lang="en-AU" sz="2400" dirty="0"/>
                    </a:p>
                  </a:txBody>
                  <a:tcPr/>
                </a:tc>
                <a:tc>
                  <a:txBody>
                    <a:bodyPr/>
                    <a:lstStyle/>
                    <a:p>
                      <a:r>
                        <a:rPr lang="en-AU" sz="2400" dirty="0"/>
                        <a:t>Risk Management examples </a:t>
                      </a:r>
                    </a:p>
                  </a:txBody>
                  <a:tcPr/>
                </a:tc>
                <a:extLst>
                  <a:ext uri="{0D108BD9-81ED-4DB2-BD59-A6C34878D82A}">
                    <a16:rowId xmlns:a16="http://schemas.microsoft.com/office/drawing/2014/main" val="10000"/>
                  </a:ext>
                </a:extLst>
              </a:tr>
              <a:tr h="776941">
                <a:tc>
                  <a:txBody>
                    <a:bodyPr/>
                    <a:lstStyle/>
                    <a:p>
                      <a:r>
                        <a:rPr lang="en-AU" sz="2400" dirty="0"/>
                        <a:t>Injury</a:t>
                      </a:r>
                      <a:r>
                        <a:rPr lang="en-AU" sz="2400" baseline="0" dirty="0"/>
                        <a:t>/ loss of items </a:t>
                      </a:r>
                      <a:endParaRPr lang="en-AU" sz="2400" dirty="0"/>
                    </a:p>
                  </a:txBody>
                  <a:tcPr/>
                </a:tc>
                <a:tc>
                  <a:txBody>
                    <a:bodyPr/>
                    <a:lstStyle/>
                    <a:p>
                      <a:r>
                        <a:rPr lang="en-AU" sz="2400" dirty="0"/>
                        <a:t>Include in Terms and Conditions </a:t>
                      </a:r>
                    </a:p>
                  </a:txBody>
                  <a:tcPr/>
                </a:tc>
                <a:extLst>
                  <a:ext uri="{0D108BD9-81ED-4DB2-BD59-A6C34878D82A}">
                    <a16:rowId xmlns:a16="http://schemas.microsoft.com/office/drawing/2014/main" val="10001"/>
                  </a:ext>
                </a:extLst>
              </a:tr>
              <a:tr h="1122248">
                <a:tc>
                  <a:txBody>
                    <a:bodyPr/>
                    <a:lstStyle/>
                    <a:p>
                      <a:endParaRPr lang="en-AU" sz="2400" dirty="0"/>
                    </a:p>
                  </a:txBody>
                  <a:tcPr/>
                </a:tc>
                <a:tc>
                  <a:txBody>
                    <a:bodyPr/>
                    <a:lstStyle/>
                    <a:p>
                      <a:r>
                        <a:rPr lang="en-AU" sz="2400" dirty="0"/>
                        <a:t>Check for special needs/medical conditions at time of booking</a:t>
                      </a:r>
                    </a:p>
                  </a:txBody>
                  <a:tcPr/>
                </a:tc>
                <a:extLst>
                  <a:ext uri="{0D108BD9-81ED-4DB2-BD59-A6C34878D82A}">
                    <a16:rowId xmlns:a16="http://schemas.microsoft.com/office/drawing/2014/main" val="10002"/>
                  </a:ext>
                </a:extLst>
              </a:tr>
              <a:tr h="647517">
                <a:tc>
                  <a:txBody>
                    <a:bodyPr/>
                    <a:lstStyle/>
                    <a:p>
                      <a:endParaRPr lang="en-AU"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400" dirty="0"/>
                        <a:t>Insurance</a:t>
                      </a:r>
                    </a:p>
                  </a:txBody>
                  <a:tcPr/>
                </a:tc>
                <a:extLst>
                  <a:ext uri="{0D108BD9-81ED-4DB2-BD59-A6C34878D82A}">
                    <a16:rowId xmlns:a16="http://schemas.microsoft.com/office/drawing/2014/main" val="10003"/>
                  </a:ext>
                </a:extLst>
              </a:tr>
              <a:tr h="533400">
                <a:tc>
                  <a:txBody>
                    <a:bodyPr/>
                    <a:lstStyle/>
                    <a:p>
                      <a:endParaRPr lang="en-AU" sz="2400" dirty="0"/>
                    </a:p>
                  </a:txBody>
                  <a:tcPr/>
                </a:tc>
                <a:tc>
                  <a:txBody>
                    <a:bodyPr/>
                    <a:lstStyle/>
                    <a:p>
                      <a:r>
                        <a:rPr lang="en-AU" sz="2400" dirty="0"/>
                        <a:t>Risk management plans</a:t>
                      </a:r>
                    </a:p>
                  </a:txBody>
                  <a:tcPr/>
                </a:tc>
                <a:extLst>
                  <a:ext uri="{0D108BD9-81ED-4DB2-BD59-A6C34878D82A}">
                    <a16:rowId xmlns:a16="http://schemas.microsoft.com/office/drawing/2014/main" val="10004"/>
                  </a:ext>
                </a:extLst>
              </a:tr>
              <a:tr h="470001">
                <a:tc>
                  <a:txBody>
                    <a:bodyPr/>
                    <a:lstStyle/>
                    <a:p>
                      <a:endParaRPr lang="en-AU"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400" dirty="0"/>
                        <a:t>Provide</a:t>
                      </a:r>
                      <a:r>
                        <a:rPr lang="en-AU" sz="2400" baseline="0" dirty="0"/>
                        <a:t> secure storage for items e.g. waterproof containers if kayaking </a:t>
                      </a:r>
                      <a:endParaRPr lang="en-AU" sz="2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93741896"/>
      </p:ext>
    </p:extLst>
  </p:cSld>
  <p:clrMapOvr>
    <a:masterClrMapping/>
  </p:clrMapOvr>
</p:sld>
</file>

<file path=ppt/theme/theme1.xml><?xml version="1.0" encoding="utf-8"?>
<a:theme xmlns:a="http://schemas.openxmlformats.org/drawingml/2006/main" name="July 18 DRAFT NSWLAL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291747C9996B41BFF90D55BA191901" ma:contentTypeVersion="13" ma:contentTypeDescription="Create a new document." ma:contentTypeScope="" ma:versionID="84b8a51c6af4d90fe7221247e798bad8">
  <xsd:schema xmlns:xsd="http://www.w3.org/2001/XMLSchema" xmlns:xs="http://www.w3.org/2001/XMLSchema" xmlns:p="http://schemas.microsoft.com/office/2006/metadata/properties" xmlns:ns2="105d461a-305d-4b72-9815-d3cc31b9783b" xmlns:ns3="920ec45e-032d-491c-b9d0-dd88a68b669f" targetNamespace="http://schemas.microsoft.com/office/2006/metadata/properties" ma:root="true" ma:fieldsID="2d184bf19798293aca95531d2adacb22" ns2:_="" ns3:_="">
    <xsd:import namespace="105d461a-305d-4b72-9815-d3cc31b9783b"/>
    <xsd:import namespace="920ec45e-032d-491c-b9d0-dd88a68b669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d461a-305d-4b72-9815-d3cc31b9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368e452-4fa8-46de-abc3-05fbe679722c"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descrip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0ec45e-032d-491c-b9d0-dd88a68b669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a37a7f3-2d5e-4bf2-983b-b231976e9fdb}" ma:internalName="TaxCatchAll" ma:showField="CatchAllData" ma:web="920ec45e-032d-491c-b9d0-dd88a68b66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05d461a-305d-4b72-9815-d3cc31b9783b">
      <Terms xmlns="http://schemas.microsoft.com/office/infopath/2007/PartnerControls"/>
    </lcf76f155ced4ddcb4097134ff3c332f>
    <TaxCatchAll xmlns="920ec45e-032d-491c-b9d0-dd88a68b669f" xsi:nil="true"/>
  </documentManagement>
</p:properties>
</file>

<file path=customXml/itemProps1.xml><?xml version="1.0" encoding="utf-8"?>
<ds:datastoreItem xmlns:ds="http://schemas.openxmlformats.org/officeDocument/2006/customXml" ds:itemID="{66D49F08-5FA8-4D47-9652-C8B4FE70AE0A}"/>
</file>

<file path=customXml/itemProps2.xml><?xml version="1.0" encoding="utf-8"?>
<ds:datastoreItem xmlns:ds="http://schemas.openxmlformats.org/officeDocument/2006/customXml" ds:itemID="{79322A53-C86D-431B-BD26-0C040983F744}"/>
</file>

<file path=customXml/itemProps3.xml><?xml version="1.0" encoding="utf-8"?>
<ds:datastoreItem xmlns:ds="http://schemas.openxmlformats.org/officeDocument/2006/customXml" ds:itemID="{7F78AE4F-84CC-4D76-AD53-2ECD64652B42}"/>
</file>

<file path=docProps/app.xml><?xml version="1.0" encoding="utf-8"?>
<Properties xmlns="http://schemas.openxmlformats.org/officeDocument/2006/extended-properties" xmlns:vt="http://schemas.openxmlformats.org/officeDocument/2006/docPropsVTypes">
  <TotalTime>88</TotalTime>
  <Words>2584</Words>
  <Application>Microsoft Office PowerPoint</Application>
  <PresentationFormat>Widescreen</PresentationFormat>
  <Paragraphs>293</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Zapf Dingbats</vt:lpstr>
      <vt:lpstr>July 18 DRAFT NSWLALC</vt:lpstr>
      <vt:lpstr>    Cultural Tourism – Challenges and Risks  </vt:lpstr>
      <vt:lpstr>Challenges of Indigenous Tourism</vt:lpstr>
      <vt:lpstr>PowerPoint Presentation</vt:lpstr>
      <vt:lpstr>Challenges of Indigenous Tourism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Indigenous Tourism – Signature Experiences</vt:lpstr>
      <vt:lpstr>PowerPoint Presentation</vt:lpstr>
      <vt:lpstr>Example of quarterly reporting  </vt:lpstr>
      <vt:lpstr>Are you suited to tourism?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Gary Gabbitas</dc:creator>
  <cp:lastModifiedBy>Gary Gabbitas</cp:lastModifiedBy>
  <cp:revision>10</cp:revision>
  <dcterms:created xsi:type="dcterms:W3CDTF">2018-04-13T01:59:29Z</dcterms:created>
  <dcterms:modified xsi:type="dcterms:W3CDTF">2018-04-13T03:28:15Z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0x0101003C291747C9996B41BFF90D55BA191901</vt:lpwstr>
  </property>
</Properties>
</file>