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5"/>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60"/>
  </p:normalViewPr>
  <p:slideViewPr>
    <p:cSldViewPr snapToGrid="0">
      <p:cViewPr varScale="1">
        <p:scale>
          <a:sx n="127" d="100"/>
          <a:sy n="127" d="100"/>
        </p:scale>
        <p:origin x="5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75"/>
      <c:rotY val="0"/>
      <c:rAngAx val="0"/>
    </c:view3D>
    <c:floor>
      <c:thickness val="0"/>
    </c:floor>
    <c:sideWall>
      <c:thickness val="0"/>
    </c:sideWall>
    <c:backWall>
      <c:thickness val="0"/>
    </c:backWall>
    <c:plotArea>
      <c:layout/>
      <c:pie3DChart>
        <c:varyColors val="1"/>
        <c:ser>
          <c:idx val="0"/>
          <c:order val="0"/>
          <c:dLbls>
            <c:dLbl>
              <c:idx val="0"/>
              <c:spPr/>
              <c:txPr>
                <a:bodyPr/>
                <a:lstStyle/>
                <a:p>
                  <a:pPr>
                    <a:defRPr sz="1200" b="1"/>
                  </a:pPr>
                  <a:endParaRPr lang="en-US"/>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2B1-488B-BE48-D084124104AC}"/>
                </c:ext>
              </c:extLst>
            </c:dLbl>
            <c:dLbl>
              <c:idx val="1"/>
              <c:spPr/>
              <c:txPr>
                <a:bodyPr/>
                <a:lstStyle/>
                <a:p>
                  <a:pPr>
                    <a:defRPr sz="1200"/>
                  </a:pPr>
                  <a:endParaRPr lang="en-US"/>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B1-488B-BE48-D084124104AC}"/>
                </c:ext>
              </c:extLst>
            </c:dLbl>
            <c:dLbl>
              <c:idx val="2"/>
              <c:spPr/>
              <c:txPr>
                <a:bodyPr/>
                <a:lstStyle/>
                <a:p>
                  <a:pPr>
                    <a:defRPr sz="1200" b="1"/>
                  </a:pPr>
                  <a:endParaRPr lang="en-US"/>
                </a:p>
              </c:txPr>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2B1-488B-BE48-D084124104A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[Workbook1]Sheet1!$A$4:$A$6</c:f>
              <c:strCache>
                <c:ptCount val="3"/>
                <c:pt idx="0">
                  <c:v>Daily Tours</c:v>
                </c:pt>
                <c:pt idx="1">
                  <c:v>School Tours</c:v>
                </c:pt>
                <c:pt idx="2">
                  <c:v>Exclusive Tours </c:v>
                </c:pt>
              </c:strCache>
            </c:strRef>
          </c:cat>
          <c:val>
            <c:numRef>
              <c:f>[Workbook1]Sheet1!$B$4:$B$6</c:f>
              <c:numCache>
                <c:formatCode>General</c:formatCode>
                <c:ptCount val="3"/>
                <c:pt idx="0">
                  <c:v>40</c:v>
                </c:pt>
                <c:pt idx="1">
                  <c:v>30</c:v>
                </c:pt>
                <c:pt idx="2">
                  <c:v>30</c:v>
                </c:pt>
              </c:numCache>
            </c:numRef>
          </c:val>
          <c:extLst>
            <c:ext xmlns:c16="http://schemas.microsoft.com/office/drawing/2014/chart" uri="{C3380CC4-5D6E-409C-BE32-E72D297353CC}">
              <c16:uniqueId val="{00000003-22B1-488B-BE48-D084124104AC}"/>
            </c:ext>
          </c:extLst>
        </c:ser>
        <c:dLbls>
          <c:showLegendKey val="0"/>
          <c:showVal val="0"/>
          <c:showCatName val="0"/>
          <c:showSerName val="0"/>
          <c:showPercent val="0"/>
          <c:showBubbleSize val="0"/>
          <c:showLeaderLines val="1"/>
        </c:dLbls>
      </c:pie3DChart>
    </c:plotArea>
    <c:legend>
      <c:legendPos val="r"/>
      <c:layout>
        <c:manualLayout>
          <c:xMode val="edge"/>
          <c:yMode val="edge"/>
          <c:x val="0.809001445044089"/>
          <c:y val="0.23170052638447799"/>
          <c:w val="0.17976259989973201"/>
          <c:h val="0.34322856397093998"/>
        </c:manualLayout>
      </c:layout>
      <c:overlay val="0"/>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0B25F-B00E-4BA5-AE7C-DD0495F7F49A}" type="datetimeFigureOut">
              <a:rPr lang="en-AU" smtClean="0"/>
              <a:t>23/10/2025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B422E-CA15-4DFC-A837-6E047376EE20}" type="slidenum">
              <a:rPr lang="en-AU" smtClean="0"/>
              <a:t>‹#›</a:t>
            </a:fld>
            <a:endParaRPr lang="en-AU"/>
          </a:p>
        </p:txBody>
      </p:sp>
    </p:spTree>
    <p:extLst>
      <p:ext uri="{BB962C8B-B14F-4D97-AF65-F5344CB8AC3E}">
        <p14:creationId xmlns:p14="http://schemas.microsoft.com/office/powerpoint/2010/main" val="134686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redsbushtucker.com.a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That’s about it</a:t>
            </a:r>
            <a:r>
              <a:rPr lang="en-AU" baseline="0" dirty="0"/>
              <a:t> for an overview of what’s required for running a Cultural Tourism business and how the industry works. Let’s take a look now at some examples and case studies, </a:t>
            </a:r>
            <a:r>
              <a:rPr lang="en-AU" dirty="0"/>
              <a:t>starting off with a kayak trip with </a:t>
            </a:r>
            <a:r>
              <a:rPr lang="en-AU" dirty="0" err="1"/>
              <a:t>Ingan</a:t>
            </a:r>
            <a:r>
              <a:rPr lang="en-AU" dirty="0"/>
              <a:t> Tours on </a:t>
            </a:r>
            <a:r>
              <a:rPr lang="en-AU" dirty="0" err="1"/>
              <a:t>Jirrbal</a:t>
            </a:r>
            <a:r>
              <a:rPr lang="en-AU" dirty="0"/>
              <a:t> Country in the rainforest</a:t>
            </a:r>
            <a:r>
              <a:rPr lang="en-AU" baseline="0" dirty="0"/>
              <a:t> near Tully, Queensland. </a:t>
            </a:r>
            <a:r>
              <a:rPr lang="en-AU" dirty="0"/>
              <a:t>This is an example of</a:t>
            </a:r>
            <a:r>
              <a:rPr lang="en-AU" baseline="0" dirty="0"/>
              <a:t> a mainstream tourist activity that’s also a Cultural experience. (Mel’s heard Managing Director Sonja speak at a Global Eco-Tourism conference in 2012 – inspiring!). They’ve been running since 2009 and are established Indigenous Tourism Champions.</a:t>
            </a: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a:t>
            </a:fld>
            <a:endParaRPr lang="en-AU" dirty="0"/>
          </a:p>
        </p:txBody>
      </p:sp>
    </p:spTree>
    <p:extLst>
      <p:ext uri="{BB962C8B-B14F-4D97-AF65-F5344CB8AC3E}">
        <p14:creationId xmlns:p14="http://schemas.microsoft.com/office/powerpoint/2010/main" val="243808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a:solidFill>
                  <a:schemeClr val="tx1"/>
                </a:solidFill>
                <a:latin typeface="+mn-lt"/>
                <a:ea typeface="+mn-ea"/>
                <a:cs typeface="+mn-cs"/>
              </a:rPr>
              <a:t>Q&amp;A with DSX Founder and Managing Director, Margret Campbell</a:t>
            </a:r>
          </a:p>
          <a:p>
            <a:endParaRPr lang="en-US" sz="1200" b="0" i="1" kern="1200" baseline="0" dirty="0">
              <a:solidFill>
                <a:schemeClr val="tx1"/>
              </a:solidFill>
              <a:latin typeface="+mn-lt"/>
              <a:ea typeface="+mn-ea"/>
              <a:cs typeface="+mn-cs"/>
            </a:endParaRPr>
          </a:p>
          <a:p>
            <a:r>
              <a:rPr lang="en-US" sz="1200" b="0" i="0" kern="1200" baseline="0" dirty="0">
                <a:solidFill>
                  <a:schemeClr val="tx1"/>
                </a:solidFill>
                <a:latin typeface="+mn-lt"/>
                <a:ea typeface="+mn-ea"/>
                <a:cs typeface="+mn-cs"/>
              </a:rPr>
              <a:t>Q. What advice do you have for NSW LALC members interested in starting up or investing in Cultural Tourism?</a:t>
            </a:r>
          </a:p>
          <a:p>
            <a:pPr>
              <a:buFontTx/>
              <a:buChar char="-"/>
            </a:pPr>
            <a:r>
              <a:rPr lang="en-US" sz="1200" b="0" i="0" kern="1200" baseline="0" dirty="0">
                <a:solidFill>
                  <a:schemeClr val="tx1"/>
                </a:solidFill>
                <a:latin typeface="+mn-lt"/>
                <a:ea typeface="+mn-ea"/>
                <a:cs typeface="+mn-cs"/>
              </a:rPr>
              <a:t>Work with local Aboriginal Operators rather than compete</a:t>
            </a:r>
          </a:p>
        </p:txBody>
      </p:sp>
      <p:sp>
        <p:nvSpPr>
          <p:cNvPr id="4" name="Slide Number Placeholder 3"/>
          <p:cNvSpPr>
            <a:spLocks noGrp="1"/>
          </p:cNvSpPr>
          <p:nvPr>
            <p:ph type="sldNum" sz="quarter" idx="10"/>
          </p:nvPr>
        </p:nvSpPr>
        <p:spPr/>
        <p:txBody>
          <a:bodyPr/>
          <a:lstStyle/>
          <a:p>
            <a:fld id="{FA5607EC-9534-6D46-B71D-6B01F081451B}" type="slidenum">
              <a:rPr lang="en-US" smtClean="0"/>
              <a:pPr/>
              <a:t>10</a:t>
            </a:fld>
            <a:endParaRPr lang="en-US" dirty="0"/>
          </a:p>
        </p:txBody>
      </p:sp>
    </p:spTree>
    <p:extLst>
      <p:ext uri="{BB962C8B-B14F-4D97-AF65-F5344CB8AC3E}">
        <p14:creationId xmlns:p14="http://schemas.microsoft.com/office/powerpoint/2010/main" val="336803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Q&amp;A with DSX Founder and Managing Director, Margret Campbell</a:t>
            </a:r>
            <a:endParaRPr lang="en-US" sz="1200" b="1" i="1" kern="1200" baseline="0" dirty="0">
              <a:solidFill>
                <a:schemeClr val="tx1"/>
              </a:solidFill>
              <a:latin typeface="+mn-lt"/>
              <a:ea typeface="+mn-ea"/>
              <a:cs typeface="+mn-cs"/>
            </a:endParaRPr>
          </a:p>
          <a:p>
            <a:r>
              <a:rPr lang="en-US" sz="1200" b="0" i="1" kern="1200" baseline="0" dirty="0">
                <a:solidFill>
                  <a:schemeClr val="tx1"/>
                </a:solidFill>
                <a:latin typeface="+mn-lt"/>
                <a:ea typeface="+mn-ea"/>
                <a:cs typeface="+mn-cs"/>
              </a:rPr>
              <a:t>Q. What advice do you have for NSW LALC members interested in starting up or investing in Cultural Tourism?</a:t>
            </a:r>
          </a:p>
          <a:p>
            <a:pPr>
              <a:buFontTx/>
              <a:buChar char="-"/>
            </a:pPr>
            <a:endParaRPr lang="en-US" sz="1200" b="0" i="1" kern="1200" baseline="0" dirty="0">
              <a:solidFill>
                <a:schemeClr val="tx1"/>
              </a:solidFill>
              <a:latin typeface="+mn-lt"/>
              <a:ea typeface="+mn-ea"/>
              <a:cs typeface="+mn-cs"/>
            </a:endParaRPr>
          </a:p>
          <a:p>
            <a:pPr marL="228600" indent="-228600">
              <a:buFontTx/>
              <a:buAutoNum type="alphaUcPeriod"/>
            </a:pPr>
            <a:r>
              <a:rPr lang="en-US" sz="1200" b="0" i="1" kern="1200" baseline="0" dirty="0">
                <a:solidFill>
                  <a:schemeClr val="tx1"/>
                </a:solidFill>
                <a:latin typeface="+mn-lt"/>
                <a:ea typeface="+mn-ea"/>
                <a:cs typeface="+mn-cs"/>
              </a:rPr>
              <a:t>It takes time to build the international market - be patient</a:t>
            </a:r>
          </a:p>
          <a:p>
            <a:pPr marL="228600" indent="-228600">
              <a:buAutoNum type="alphaUcPeriod"/>
            </a:pPr>
            <a:endParaRPr lang="en-US" baseline="0" dirty="0"/>
          </a:p>
          <a:p>
            <a:r>
              <a:rPr lang="en-US" baseline="0" dirty="0"/>
              <a:t>Examples of successes  -with  AOT Inbound – initially small numbers (1 or 2 a month) to regular large group bookings</a:t>
            </a:r>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11</a:t>
            </a:fld>
            <a:endParaRPr lang="en-US" dirty="0"/>
          </a:p>
        </p:txBody>
      </p:sp>
    </p:spTree>
    <p:extLst>
      <p:ext uri="{BB962C8B-B14F-4D97-AF65-F5344CB8AC3E}">
        <p14:creationId xmlns:p14="http://schemas.microsoft.com/office/powerpoint/2010/main" val="8181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Taking a look now at a Mainstream Tourism Indigenous owned and operated business, based a couple of hours north of Sydney -  Sand Dune Adventures.</a:t>
            </a:r>
          </a:p>
          <a:p>
            <a:endParaRPr lang="en-US" baseline="0" dirty="0"/>
          </a:p>
          <a:p>
            <a:r>
              <a:rPr lang="en-US" baseline="0" dirty="0"/>
              <a:t>Photo: Sand Dune Adventures </a:t>
            </a:r>
          </a:p>
          <a:p>
            <a:r>
              <a:rPr lang="en-US" baseline="0" dirty="0"/>
              <a:t>Photo credit: Sand Dunes Adventures</a:t>
            </a:r>
            <a:endParaRPr lang="en-US"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12</a:t>
            </a:fld>
            <a:endParaRPr lang="en-US" dirty="0"/>
          </a:p>
        </p:txBody>
      </p:sp>
    </p:spTree>
    <p:extLst>
      <p:ext uri="{BB962C8B-B14F-4D97-AF65-F5344CB8AC3E}">
        <p14:creationId xmlns:p14="http://schemas.microsoft.com/office/powerpoint/2010/main" val="295034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AU" sz="1200" dirty="0"/>
              <a:t>Owned and operated by Worrimi LALC </a:t>
            </a:r>
          </a:p>
          <a:p>
            <a:pPr>
              <a:buFont typeface="Arial"/>
              <a:buChar char="•"/>
            </a:pPr>
            <a:r>
              <a:rPr lang="en-AU" sz="1200" dirty="0"/>
              <a:t> Indigenous Tourism Champions</a:t>
            </a:r>
          </a:p>
          <a:p>
            <a:pPr>
              <a:buFont typeface="Arial"/>
              <a:buChar char="•"/>
            </a:pPr>
            <a:r>
              <a:rPr lang="en-AU" sz="1200" dirty="0"/>
              <a:t> Tourism Award winners</a:t>
            </a:r>
          </a:p>
          <a:p>
            <a:pPr>
              <a:buFont typeface="Arial"/>
              <a:buChar char="•"/>
            </a:pPr>
            <a:r>
              <a:rPr lang="en-US" baseline="0" dirty="0"/>
              <a:t>Outstanding Trip Advisor Reviews. </a:t>
            </a:r>
          </a:p>
          <a:p>
            <a:endParaRPr lang="en-US" baseline="0" dirty="0"/>
          </a:p>
          <a:p>
            <a:r>
              <a:rPr lang="en-US" baseline="0" dirty="0"/>
              <a:t>Advertisement: Sand Dune Adventures</a:t>
            </a: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13</a:t>
            </a:fld>
            <a:endParaRPr lang="en-US" dirty="0"/>
          </a:p>
        </p:txBody>
      </p:sp>
    </p:spTree>
    <p:extLst>
      <p:ext uri="{BB962C8B-B14F-4D97-AF65-F5344CB8AC3E}">
        <p14:creationId xmlns:p14="http://schemas.microsoft.com/office/powerpoint/2010/main" val="353757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Mainstream tourism – Indigenous owned and operated</a:t>
            </a:r>
          </a:p>
          <a:p>
            <a:endParaRPr lang="en-US" dirty="0"/>
          </a:p>
          <a:p>
            <a:r>
              <a:rPr lang="en-US" dirty="0"/>
              <a:t>Māori owned – multi-faceted business,</a:t>
            </a:r>
            <a:r>
              <a:rPr lang="en-US" baseline="0" dirty="0"/>
              <a:t> developed in stages</a:t>
            </a:r>
            <a:endParaRPr lang="en-US" dirty="0"/>
          </a:p>
          <a:p>
            <a:pPr marL="228600" indent="-228600">
              <a:buAutoNum type="arabicPeriod"/>
            </a:pPr>
            <a:r>
              <a:rPr lang="en-US" dirty="0"/>
              <a:t>Won tender for</a:t>
            </a:r>
            <a:r>
              <a:rPr lang="en-US" baseline="0" dirty="0"/>
              <a:t> interpretation at Nature Reserve – trained guide team</a:t>
            </a:r>
          </a:p>
          <a:p>
            <a:pPr marL="228600" indent="-228600">
              <a:buAutoNum type="arabicPeriod"/>
            </a:pPr>
            <a:r>
              <a:rPr lang="en-US" baseline="0" dirty="0"/>
              <a:t>Bought a boat – got skippers license</a:t>
            </a:r>
          </a:p>
          <a:p>
            <a:pPr marL="228600" indent="-228600">
              <a:buAutoNum type="arabicPeriod"/>
            </a:pPr>
            <a:r>
              <a:rPr lang="en-US" baseline="0" dirty="0"/>
              <a:t>Set up tours with lunch  – north end</a:t>
            </a:r>
          </a:p>
          <a:p>
            <a:pPr marL="228600" indent="-228600">
              <a:buAutoNum type="arabicPeriod"/>
            </a:pPr>
            <a:r>
              <a:rPr lang="en-US" baseline="0" dirty="0"/>
              <a:t>Set up accommodation, introduced kiwi-spotting night tours </a:t>
            </a:r>
          </a:p>
          <a:p>
            <a:pPr marL="228600" indent="-228600">
              <a:buAutoNum type="arabicPeriod"/>
            </a:pPr>
            <a:endParaRPr lang="en-US" dirty="0"/>
          </a:p>
          <a:p>
            <a:pPr marL="228600" indent="-228600">
              <a:buNone/>
            </a:pPr>
            <a:r>
              <a:rPr lang="en-US" dirty="0"/>
              <a:t>Notes: Key point of this example</a:t>
            </a:r>
            <a:r>
              <a:rPr lang="en-US" baseline="0" dirty="0"/>
              <a:t> is working with DOC – in NSW context, NPWS. Particularly in Jointly Managed Parks. </a:t>
            </a: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14</a:t>
            </a:fld>
            <a:endParaRPr lang="en-US" dirty="0"/>
          </a:p>
        </p:txBody>
      </p:sp>
    </p:spTree>
    <p:extLst>
      <p:ext uri="{BB962C8B-B14F-4D97-AF65-F5344CB8AC3E}">
        <p14:creationId xmlns:p14="http://schemas.microsoft.com/office/powerpoint/2010/main" val="41701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Back to NSW – this time on Yuin Country on the South</a:t>
            </a:r>
            <a:r>
              <a:rPr lang="en-US" baseline="0" dirty="0"/>
              <a:t> Coast. Gulaga Creation Tour was f</a:t>
            </a:r>
            <a:r>
              <a:rPr lang="en-US" dirty="0"/>
              <a:t>ounded</a:t>
            </a:r>
            <a:r>
              <a:rPr lang="en-US" baseline="0" dirty="0"/>
              <a:t> by Yuin Elder, Uncle Max </a:t>
            </a:r>
            <a:r>
              <a:rPr lang="en-US" baseline="0" dirty="0" err="1"/>
              <a:t>Dulumunmun</a:t>
            </a:r>
            <a:r>
              <a:rPr lang="en-US" baseline="0" dirty="0"/>
              <a:t> Harrison and now run by one of his Grandsons. The  2 night (40 hour) experience includes 2 nights accommodation, performance, ceremony, meal, guided tour and facilitated ‘reflections’. Uncle Max’s Grandson, Dwayne set up ‘Ngaran Ngaran Culture Awareness’ to run the tours,  is now an Indigenous Tourism Champion. There’s been some tweaks to fit the inbound market (e.g. better food, private accommodation options – and a price increase to allow for commissions), however in general the experience hasn’t changed since Uncle Max used to take groups up years ago. </a:t>
            </a:r>
          </a:p>
          <a:p>
            <a:endParaRPr lang="en-US" baseline="0" dirty="0"/>
          </a:p>
          <a:p>
            <a:r>
              <a:rPr lang="en-US" baseline="0" dirty="0"/>
              <a:t>Ngaran Ngaran Culture Awareness: http://</a:t>
            </a:r>
            <a:r>
              <a:rPr lang="en-US" baseline="0" dirty="0" err="1"/>
              <a:t>www.ngaranaboriginalculture.com</a:t>
            </a:r>
            <a:r>
              <a:rPr lang="en-US" baseline="0" dirty="0"/>
              <a:t>/</a:t>
            </a: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15</a:t>
            </a:fld>
            <a:endParaRPr lang="en-US" dirty="0"/>
          </a:p>
        </p:txBody>
      </p:sp>
    </p:spTree>
    <p:extLst>
      <p:ext uri="{BB962C8B-B14F-4D97-AF65-F5344CB8AC3E}">
        <p14:creationId xmlns:p14="http://schemas.microsoft.com/office/powerpoint/2010/main" val="109511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Some components of the product on Gulaga Creation Tour are ‘out-sourced”</a:t>
            </a:r>
          </a:p>
          <a:p>
            <a:endParaRPr lang="en-US" baseline="0" dirty="0"/>
          </a:p>
          <a:p>
            <a:pPr>
              <a:buFontTx/>
              <a:buNone/>
            </a:pPr>
            <a:r>
              <a:rPr lang="en-US" baseline="0" dirty="0"/>
              <a:t>- Local dance group (Gulaga Dancers ) perform welcome dances on Friday nights</a:t>
            </a:r>
          </a:p>
          <a:p>
            <a:pPr>
              <a:buFontTx/>
              <a:buChar char="-"/>
            </a:pPr>
            <a:r>
              <a:rPr lang="en-US" baseline="0" dirty="0"/>
              <a:t>- Accommodation is at the Island View Camp Ground – this brings it’s own challenges as their pricing is seasonal whereas tourism product, when selling to the inbound market, needs to be consistent year around.</a:t>
            </a:r>
          </a:p>
          <a:p>
            <a:pPr>
              <a:buFontTx/>
              <a:buChar char="-"/>
            </a:pPr>
            <a:r>
              <a:rPr lang="en-US" baseline="0" dirty="0"/>
              <a:t>- Large groups (more than 12) – transport is included (otherwise guests need their own car), provided by local bus-owner</a:t>
            </a:r>
          </a:p>
          <a:p>
            <a:pPr>
              <a:buFontTx/>
              <a:buChar char="-"/>
            </a:pPr>
            <a:r>
              <a:rPr lang="en-US" baseline="0" dirty="0"/>
              <a:t>- Additional components added to various tours </a:t>
            </a:r>
            <a:r>
              <a:rPr lang="en-US" baseline="0" dirty="0" err="1"/>
              <a:t>e.g</a:t>
            </a:r>
            <a:r>
              <a:rPr lang="en-US" baseline="0" dirty="0"/>
              <a:t> Artists; and bush tucker cooking demonstrations (next slide)</a:t>
            </a:r>
          </a:p>
          <a:p>
            <a:endParaRPr lang="en-US" baseline="0" dirty="0"/>
          </a:p>
          <a:p>
            <a:r>
              <a:rPr lang="en-US" baseline="0" dirty="0"/>
              <a:t>(Introduce Fred from </a:t>
            </a:r>
            <a:r>
              <a:rPr lang="en-US" baseline="0" dirty="0" err="1"/>
              <a:t>Freds</a:t>
            </a:r>
            <a:r>
              <a:rPr lang="en-US" baseline="0" dirty="0"/>
              <a:t> Bush Tucker – dancer on left)</a:t>
            </a:r>
          </a:p>
        </p:txBody>
      </p:sp>
      <p:sp>
        <p:nvSpPr>
          <p:cNvPr id="4" name="Slide Number Placeholder 3"/>
          <p:cNvSpPr>
            <a:spLocks noGrp="1"/>
          </p:cNvSpPr>
          <p:nvPr>
            <p:ph type="sldNum" sz="quarter" idx="10"/>
          </p:nvPr>
        </p:nvSpPr>
        <p:spPr/>
        <p:txBody>
          <a:bodyPr/>
          <a:lstStyle/>
          <a:p>
            <a:fld id="{FA5607EC-9534-6D46-B71D-6B01F081451B}" type="slidenum">
              <a:rPr lang="en-US" smtClean="0"/>
              <a:pPr/>
              <a:t>16</a:t>
            </a:fld>
            <a:endParaRPr lang="en-US"/>
          </a:p>
        </p:txBody>
      </p:sp>
    </p:spTree>
    <p:extLst>
      <p:ext uri="{BB962C8B-B14F-4D97-AF65-F5344CB8AC3E}">
        <p14:creationId xmlns:p14="http://schemas.microsoft.com/office/powerpoint/2010/main" val="2251971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dirty="0"/>
              <a:t>Fred’s Bush Tucker – Catering</a:t>
            </a:r>
            <a:r>
              <a:rPr lang="en-AU" sz="1200" b="0" baseline="0" dirty="0"/>
              <a:t> and cooking demonstrations at events and festivals. Run by Lindsay Adams (also known as ‘Fred), who started the business after participating in a </a:t>
            </a:r>
            <a:r>
              <a:rPr lang="en-AU" sz="1200" b="0" baseline="0" dirty="0" err="1"/>
              <a:t>Tafe</a:t>
            </a:r>
            <a:r>
              <a:rPr lang="en-AU" sz="1200" b="0" baseline="0" dirty="0"/>
              <a:t> small business course. </a:t>
            </a:r>
            <a:endParaRPr lang="en-AU" sz="1200" b="0" dirty="0"/>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t>Photo: Fred’s Bush Tucker cooking demonstration on Gulaga Creation Tour, Narooma.</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t>Photo credit: Kotahi Tourism</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Website: </a:t>
            </a:r>
            <a:r>
              <a:rPr lang="en-US" sz="1200" u="sng" kern="1200" baseline="0" dirty="0">
                <a:solidFill>
                  <a:schemeClr val="tx1"/>
                </a:solidFill>
                <a:latin typeface="+mn-lt"/>
                <a:ea typeface="+mn-ea"/>
                <a:cs typeface="+mn-cs"/>
                <a:hlinkClick r:id="rId3"/>
              </a:rPr>
              <a:t>http://www.fredsbushtucker.com.au/</a:t>
            </a:r>
            <a:endParaRPr lang="en-AU" sz="1200"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17</a:t>
            </a:fld>
            <a:endParaRPr lang="en-AU" dirty="0"/>
          </a:p>
        </p:txBody>
      </p:sp>
    </p:spTree>
    <p:extLst>
      <p:ext uri="{BB962C8B-B14F-4D97-AF65-F5344CB8AC3E}">
        <p14:creationId xmlns:p14="http://schemas.microsoft.com/office/powerpoint/2010/main" val="301177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dirty="0"/>
              <a:t>You’ll often find Fred’s Bush Tucker at the </a:t>
            </a:r>
            <a:r>
              <a:rPr lang="en-AU" sz="1200" b="0" dirty="0" err="1"/>
              <a:t>Blak</a:t>
            </a:r>
            <a:r>
              <a:rPr lang="en-AU" sz="1200" b="0" dirty="0"/>
              <a:t> Markets in Sydney</a:t>
            </a:r>
            <a:r>
              <a:rPr lang="en-AU" sz="1200" b="0" baseline="0" dirty="0"/>
              <a:t>. Originally run on Bare Island, La Perouse (NPWS land), the markets now also operate at </a:t>
            </a:r>
            <a:r>
              <a:rPr lang="en-AU" sz="1200" b="0" baseline="0" dirty="0" err="1"/>
              <a:t>Barangaroo</a:t>
            </a:r>
            <a:r>
              <a:rPr lang="en-AU" sz="1200" b="0" baseline="0" dirty="0"/>
              <a:t> on occasions through-out the year. Operated by non-profit organisation, </a:t>
            </a:r>
          </a:p>
          <a:p>
            <a:r>
              <a:rPr lang="en-AU" sz="1200" b="0" baseline="0" dirty="0"/>
              <a:t>A show-case for Indigenous art, performance, craft and food, Markets generate income for small business owners and are also an opportunity to promote other Cultural Tourism products </a:t>
            </a:r>
            <a:r>
              <a:rPr lang="en-AU" sz="1200" b="0" baseline="0" dirty="0" err="1"/>
              <a:t>e.g</a:t>
            </a:r>
            <a:r>
              <a:rPr lang="en-AU" sz="1200" b="0" baseline="0" dirty="0"/>
              <a:t>; a stall promoting tours, accommodation etc.</a:t>
            </a:r>
            <a:endParaRPr lang="en-AU" sz="1200" b="0" dirty="0"/>
          </a:p>
          <a:p>
            <a:endParaRPr lang="en-AU"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t>Photo: </a:t>
            </a:r>
            <a:r>
              <a:rPr lang="en-AU" sz="1200" baseline="0" dirty="0" err="1"/>
              <a:t>Blak</a:t>
            </a:r>
            <a:r>
              <a:rPr lang="en-AU" sz="1200" baseline="0" dirty="0"/>
              <a:t> Markets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t>Photo credit: Destination NSW</a:t>
            </a:r>
            <a:endParaRPr lang="en-AU" sz="1200" dirty="0"/>
          </a:p>
          <a:p>
            <a:endParaRPr lang="en-AU" sz="1200" dirty="0"/>
          </a:p>
          <a:p>
            <a:r>
              <a:rPr lang="en-AU" sz="1200" dirty="0" err="1"/>
              <a:t>Blak</a:t>
            </a:r>
            <a:r>
              <a:rPr lang="en-AU" sz="1200" baseline="0" dirty="0"/>
              <a:t> Markets: </a:t>
            </a:r>
            <a:r>
              <a:rPr lang="en-US" sz="1200" baseline="0" dirty="0"/>
              <a:t>https://</a:t>
            </a:r>
            <a:r>
              <a:rPr lang="en-US" sz="1200" baseline="0" dirty="0" err="1"/>
              <a:t>www.blakmarkets.com</a:t>
            </a:r>
            <a:r>
              <a:rPr lang="en-US" sz="1200" baseline="0" dirty="0"/>
              <a:t>/</a:t>
            </a:r>
            <a:endParaRPr lang="en-AU" sz="1200"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18</a:t>
            </a:fld>
            <a:endParaRPr lang="en-AU" dirty="0"/>
          </a:p>
        </p:txBody>
      </p:sp>
    </p:spTree>
    <p:extLst>
      <p:ext uri="{BB962C8B-B14F-4D97-AF65-F5344CB8AC3E}">
        <p14:creationId xmlns:p14="http://schemas.microsoft.com/office/powerpoint/2010/main" val="814323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Back to Queensland</a:t>
            </a:r>
            <a:r>
              <a:rPr lang="en-AU" baseline="0" dirty="0"/>
              <a:t> f</a:t>
            </a:r>
            <a:r>
              <a:rPr lang="en-AU" dirty="0"/>
              <a:t>or an example of a Cultural Center, Tjapukai is probably one of the best known in Australia. Initially</a:t>
            </a:r>
            <a:r>
              <a:rPr lang="en-AU" baseline="0" dirty="0"/>
              <a:t> run as a performance at the Kuranda markets (North QLD); Tjapukai moved to a purpose built Cultural Center on the outskirts of Cairns the 1990’s. the Center is set up with </a:t>
            </a:r>
            <a:r>
              <a:rPr lang="en-AU" sz="1200" b="0" dirty="0"/>
              <a:t>dining, performance, retail, multi-media and education</a:t>
            </a:r>
            <a:r>
              <a:rPr lang="en-AU" sz="1200" b="0" baseline="0" dirty="0"/>
              <a:t> facilities. There’s a variety of products on offer including popular evening </a:t>
            </a:r>
            <a:r>
              <a:rPr lang="en-AU" baseline="0" dirty="0"/>
              <a:t>sessions that begin with a multi-media show, then outside performance followed by dinner then exit via the Shop. Daytime activities are also provided.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Photo: Tjapukai At Night – </a:t>
            </a:r>
            <a:r>
              <a:rPr lang="en-AU" baseline="0" dirty="0" err="1"/>
              <a:t>Tjaukai</a:t>
            </a:r>
            <a:r>
              <a:rPr lang="en-AU" baseline="0" dirty="0"/>
              <a:t> Performers staff and Kotahi Tourism Director, Hohepa Ruhe</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Photo credit: Kotahi Tourism</a:t>
            </a:r>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19</a:t>
            </a:fld>
            <a:endParaRPr lang="en-AU" dirty="0"/>
          </a:p>
        </p:txBody>
      </p:sp>
    </p:spTree>
    <p:extLst>
      <p:ext uri="{BB962C8B-B14F-4D97-AF65-F5344CB8AC3E}">
        <p14:creationId xmlns:p14="http://schemas.microsoft.com/office/powerpoint/2010/main" val="329309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As Destination NSW has recently announced, NSW has overtaken Queensland recently in numbers of visitors experiencing Indigenous Tourism Product. Let’s look now at some of the product within the NSW. </a:t>
            </a:r>
            <a:r>
              <a:rPr lang="en-US" sz="1200" kern="1200" dirty="0">
                <a:solidFill>
                  <a:schemeClr val="tx1"/>
                </a:solidFill>
                <a:latin typeface="+mn-lt"/>
                <a:ea typeface="+mn-ea"/>
                <a:cs typeface="+mn-cs"/>
              </a:rPr>
              <a:t>Dreamtime Southern X</a:t>
            </a:r>
            <a:r>
              <a:rPr lang="en-US" sz="1200" kern="1200" baseline="0" dirty="0">
                <a:solidFill>
                  <a:schemeClr val="tx1"/>
                </a:solidFill>
                <a:latin typeface="+mn-lt"/>
                <a:ea typeface="+mn-ea"/>
                <a:cs typeface="+mn-cs"/>
              </a:rPr>
              <a:t> was founded and is run by Aunty Margret Campbell (Djungutti - Jerringa). </a:t>
            </a:r>
            <a:r>
              <a:rPr lang="en-US" sz="1200" kern="1200" dirty="0">
                <a:solidFill>
                  <a:schemeClr val="tx1"/>
                </a:solidFill>
                <a:latin typeface="+mn-lt"/>
                <a:ea typeface="+mn-ea"/>
                <a:cs typeface="+mn-cs"/>
              </a:rPr>
              <a:t>The Rocks Dreaming  Aboriginal Heritage Tour is DSX’s main tour,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based in The Rocks, Sydney</a:t>
            </a:r>
            <a:r>
              <a:rPr lang="en-US" sz="1200" kern="1200" baseline="0" dirty="0">
                <a:solidFill>
                  <a:schemeClr val="tx1"/>
                </a:solidFill>
                <a:latin typeface="+mn-lt"/>
                <a:ea typeface="+mn-ea"/>
                <a:cs typeface="+mn-cs"/>
              </a:rPr>
              <a:t> on Gadigal Country –</a:t>
            </a:r>
            <a:r>
              <a:rPr lang="en-AU" sz="1200" kern="1200" baseline="0" dirty="0">
                <a:solidFill>
                  <a:schemeClr val="tx1"/>
                </a:solidFill>
                <a:latin typeface="+mn-lt"/>
                <a:ea typeface="+mn-ea"/>
                <a:cs typeface="+mn-cs"/>
              </a:rPr>
              <a:t>e</a:t>
            </a:r>
            <a:r>
              <a:rPr lang="en-AU" dirty="0"/>
              <a:t>stablished post-Sydney Olympics in response to an increasing awareness of Aboriginal Culture and demand for Aboriginal tourism product in Sydney.</a:t>
            </a:r>
          </a:p>
          <a:p>
            <a:r>
              <a:rPr lang="en-US" sz="120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Business Models </a:t>
            </a:r>
          </a:p>
          <a:p>
            <a:pPr marL="228600" indent="-228600">
              <a:buAutoNum type="arabicPeriod"/>
            </a:pPr>
            <a:r>
              <a:rPr lang="en-US" sz="1200" kern="1200" baseline="0" dirty="0">
                <a:solidFill>
                  <a:schemeClr val="tx1"/>
                </a:solidFill>
                <a:latin typeface="+mn-lt"/>
                <a:ea typeface="+mn-ea"/>
                <a:cs typeface="+mn-cs"/>
              </a:rPr>
              <a:t>Sole Operator - </a:t>
            </a:r>
            <a:r>
              <a:rPr lang="en-US" sz="1200" kern="1200" dirty="0">
                <a:solidFill>
                  <a:schemeClr val="tx1"/>
                </a:solidFill>
                <a:latin typeface="+mn-lt"/>
                <a:ea typeface="+mn-ea"/>
                <a:cs typeface="+mn-cs"/>
              </a:rPr>
              <a:t>Aunty Margret developed and originally ran the tour as the first Indigenous tourism operator in the</a:t>
            </a:r>
            <a:r>
              <a:rPr lang="en-US" sz="1200" kern="1200" baseline="0" dirty="0">
                <a:solidFill>
                  <a:schemeClr val="tx1"/>
                </a:solidFill>
                <a:latin typeface="+mn-lt"/>
                <a:ea typeface="+mn-ea"/>
                <a:cs typeface="+mn-cs"/>
              </a:rPr>
              <a:t> area after Sydney Olympics (a time that opened the eyes of the world to Indigenous Culture - tourists  wanted to know about our Culture). </a:t>
            </a:r>
          </a:p>
          <a:p>
            <a:pPr marL="228600" indent="-228600">
              <a:buAutoNum type="arabicPeriod"/>
            </a:pPr>
            <a:r>
              <a:rPr lang="en-US" sz="1200" kern="1200" baseline="0" dirty="0">
                <a:solidFill>
                  <a:schemeClr val="tx1"/>
                </a:solidFill>
                <a:latin typeface="+mn-lt"/>
                <a:ea typeface="+mn-ea"/>
                <a:cs typeface="+mn-cs"/>
              </a:rPr>
              <a:t>Govt partnership  -  </a:t>
            </a:r>
            <a:r>
              <a:rPr lang="en-US" sz="1200" kern="1200" dirty="0">
                <a:solidFill>
                  <a:schemeClr val="tx1"/>
                </a:solidFill>
                <a:latin typeface="+mn-lt"/>
                <a:ea typeface="+mn-ea"/>
                <a:cs typeface="+mn-cs"/>
              </a:rPr>
              <a:t>2006</a:t>
            </a:r>
            <a:r>
              <a:rPr lang="en-US" sz="1200" kern="1200" baseline="0" dirty="0">
                <a:solidFill>
                  <a:schemeClr val="tx1"/>
                </a:solidFill>
                <a:latin typeface="+mn-lt"/>
                <a:ea typeface="+mn-ea"/>
                <a:cs typeface="+mn-cs"/>
              </a:rPr>
              <a:t> – 2014 </a:t>
            </a:r>
            <a:r>
              <a:rPr lang="en-US" sz="1200" kern="1200" dirty="0">
                <a:solidFill>
                  <a:schemeClr val="tx1"/>
                </a:solidFill>
                <a:latin typeface="+mn-lt"/>
                <a:ea typeface="+mn-ea"/>
                <a:cs typeface="+mn-cs"/>
              </a:rPr>
              <a:t>licensed The Rocks Dreaming Aboriginal to Sydney Learning Adventures the Authority’s education unit.</a:t>
            </a:r>
          </a:p>
          <a:p>
            <a:pPr marL="228600" indent="-228600">
              <a:buAutoNum type="arabicPeriod"/>
            </a:pPr>
            <a:r>
              <a:rPr lang="en-US" sz="1200" kern="1200" dirty="0">
                <a:solidFill>
                  <a:schemeClr val="tx1"/>
                </a:solidFill>
                <a:latin typeface="+mn-lt"/>
                <a:ea typeface="+mn-ea"/>
                <a:cs typeface="+mn-cs"/>
              </a:rPr>
              <a:t>100% Indigenous owned and operated December 2014 - current</a:t>
            </a:r>
            <a:endParaRPr lang="en-US" dirty="0"/>
          </a:p>
          <a:p>
            <a:endParaRPr lang="en-AU" baseline="0" dirty="0"/>
          </a:p>
          <a:p>
            <a:endParaRPr lang="en-AU" baseline="0" dirty="0"/>
          </a:p>
          <a:p>
            <a:endParaRPr lang="en-AU" baseline="0" dirty="0"/>
          </a:p>
          <a:p>
            <a:endParaRPr lang="en-US" baseline="0" dirty="0"/>
          </a:p>
          <a:p>
            <a:r>
              <a:rPr lang="en-US" baseline="0" dirty="0"/>
              <a:t>Photo: Aunty Margret Campbell with visitors - Wyanga Malu Tour  (mini-coach tour)</a:t>
            </a:r>
          </a:p>
          <a:p>
            <a:r>
              <a:rPr lang="en-US" baseline="0" dirty="0"/>
              <a:t>Photo credit: Teowai Ratahi for Dreamtime Southern X</a:t>
            </a:r>
            <a:endParaRPr lang="en-US" dirty="0"/>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2</a:t>
            </a:fld>
            <a:endParaRPr lang="en-AU" dirty="0"/>
          </a:p>
        </p:txBody>
      </p:sp>
    </p:spTree>
    <p:extLst>
      <p:ext uri="{BB962C8B-B14F-4D97-AF65-F5344CB8AC3E}">
        <p14:creationId xmlns:p14="http://schemas.microsoft.com/office/powerpoint/2010/main" val="120191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Tjapukai is popular with the many conferences held in Cairns, with the retail area used for drinks/nibbles, pre-show. (business tourism).</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(Discuss “Would you like fries with that”? – cultural tourism retail </a:t>
            </a:r>
            <a:r>
              <a:rPr lang="en-AU" baseline="0" dirty="0" err="1"/>
              <a:t>e.g</a:t>
            </a:r>
            <a:r>
              <a:rPr lang="en-AU" baseline="0" dirty="0"/>
              <a:t> branded merchandise, art, bush food )</a:t>
            </a:r>
            <a:endParaRPr lang="en-AU" dirty="0"/>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Photo: Art work on walls on area at Tjapukai used for multi-media.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Photo credit: Kotahi Tourism</a:t>
            </a:r>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20</a:t>
            </a:fld>
            <a:endParaRPr lang="en-AU" dirty="0"/>
          </a:p>
        </p:txBody>
      </p:sp>
    </p:spTree>
    <p:extLst>
      <p:ext uri="{BB962C8B-B14F-4D97-AF65-F5344CB8AC3E}">
        <p14:creationId xmlns:p14="http://schemas.microsoft.com/office/powerpoint/2010/main" val="83327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a:t>Accommodation ranges from camping to 5 star and everything in between. For an example of Indigenous Operated accommodation though, let’s head up to </a:t>
            </a:r>
            <a:r>
              <a:rPr lang="en-AU" baseline="0" dirty="0" err="1"/>
              <a:t>Nitmuluk</a:t>
            </a:r>
            <a:r>
              <a:rPr lang="en-AU" baseline="0" dirty="0"/>
              <a:t> in the Northern Territory.</a:t>
            </a:r>
            <a:endParaRPr lang="en-AU" dirty="0"/>
          </a:p>
          <a:p>
            <a:endParaRPr lang="en-AU" dirty="0"/>
          </a:p>
          <a:p>
            <a:r>
              <a:rPr lang="en-AU" baseline="0" dirty="0"/>
              <a:t>Jointly managed National Park since 1989. The Jaeowyn Association initially bought a share in Katharine Gorge Cruises then bought them out and established </a:t>
            </a:r>
            <a:r>
              <a:rPr lang="en-AU" baseline="0" dirty="0" err="1"/>
              <a:t>Nitmuluk</a:t>
            </a:r>
            <a:r>
              <a:rPr lang="en-AU" baseline="0" dirty="0"/>
              <a:t> Tourism Pty Ltd. Now expanded to land-based tours, a variety of cruises, kayaking, helicopter flights &amp; accommodation – including Cicada Lodge (upmarket) and campground (cabins, safari tents, campsites).  </a:t>
            </a:r>
          </a:p>
          <a:p>
            <a:endParaRPr lang="en-AU" baseline="0" dirty="0"/>
          </a:p>
          <a:p>
            <a:r>
              <a:rPr lang="en-AU" baseline="0" dirty="0"/>
              <a:t>“</a:t>
            </a:r>
            <a:r>
              <a:rPr lang="en-US" dirty="0"/>
              <a:t>Our vision is to create authentic and unforgettable holiday experiences, sharing and sustaining the ancient cultures and stories of the </a:t>
            </a:r>
            <a:r>
              <a:rPr lang="en-US" dirty="0" err="1"/>
              <a:t>Jawoyn</a:t>
            </a:r>
            <a:r>
              <a:rPr lang="en-US" dirty="0"/>
              <a:t> people” </a:t>
            </a:r>
          </a:p>
          <a:p>
            <a:r>
              <a:rPr lang="en-US" dirty="0"/>
              <a:t>Source</a:t>
            </a:r>
            <a:r>
              <a:rPr lang="en-AU" baseline="0" dirty="0"/>
              <a:t>: </a:t>
            </a:r>
            <a:r>
              <a:rPr lang="en-AU" baseline="0" dirty="0" err="1"/>
              <a:t>Nitmuluk</a:t>
            </a:r>
            <a:r>
              <a:rPr lang="en-AU" baseline="0" dirty="0"/>
              <a:t> Tours website </a:t>
            </a:r>
            <a:r>
              <a:rPr lang="en-AU" baseline="0" dirty="0" err="1"/>
              <a:t>www.nitmuluktours.com.au</a:t>
            </a:r>
            <a:endParaRPr lang="en-AU" baseline="0" dirty="0"/>
          </a:p>
          <a:p>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Photo: </a:t>
            </a:r>
            <a:r>
              <a:rPr lang="en-AU" dirty="0" err="1"/>
              <a:t>Nitmuluk</a:t>
            </a:r>
            <a:r>
              <a:rPr lang="en-AU" dirty="0"/>
              <a:t> - “Katharine</a:t>
            </a:r>
            <a:r>
              <a:rPr lang="en-AU" baseline="0" dirty="0"/>
              <a:t> Gorge” 2007.  (no photos of the tour as didn’t want to get camera wet).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Photo credit: Kotahi Tourism</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endParaRPr lang="en-AU" dirty="0"/>
          </a:p>
        </p:txBody>
      </p:sp>
      <p:sp>
        <p:nvSpPr>
          <p:cNvPr id="4" name="Slide Number Placeholder 3"/>
          <p:cNvSpPr>
            <a:spLocks noGrp="1"/>
          </p:cNvSpPr>
          <p:nvPr>
            <p:ph type="sldNum" sz="quarter" idx="10"/>
          </p:nvPr>
        </p:nvSpPr>
        <p:spPr/>
        <p:txBody>
          <a:bodyPr/>
          <a:lstStyle/>
          <a:p>
            <a:fld id="{5FE32F14-62F4-4226-ABC6-8A14CCE03FD0}" type="slidenum">
              <a:rPr lang="en-AU" smtClean="0"/>
              <a:pPr/>
              <a:t>21</a:t>
            </a:fld>
            <a:endParaRPr lang="en-AU" dirty="0"/>
          </a:p>
        </p:txBody>
      </p:sp>
    </p:spTree>
    <p:extLst>
      <p:ext uri="{BB962C8B-B14F-4D97-AF65-F5344CB8AC3E}">
        <p14:creationId xmlns:p14="http://schemas.microsoft.com/office/powerpoint/2010/main" val="142411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800"/>
              </a:spcAft>
              <a:buClrTx/>
            </a:pPr>
            <a:r>
              <a:rPr lang="en-AU" sz="1200" kern="1200" dirty="0">
                <a:solidFill>
                  <a:schemeClr val="tx1"/>
                </a:solidFill>
                <a:latin typeface="+mn-lt"/>
                <a:ea typeface="+mn-ea"/>
                <a:cs typeface="+mn-cs"/>
              </a:rPr>
              <a:t>We’ve covered a lot of info - </a:t>
            </a:r>
            <a:r>
              <a:rPr lang="en-AU" sz="1200" kern="1200" baseline="0" dirty="0">
                <a:solidFill>
                  <a:schemeClr val="tx1"/>
                </a:solidFill>
                <a:latin typeface="+mn-lt"/>
                <a:ea typeface="+mn-ea"/>
                <a:cs typeface="+mn-cs"/>
              </a:rPr>
              <a:t>cultural tourism product, tourists, tourism organisations, product development… so let’s finish today with input from Michele - </a:t>
            </a:r>
            <a:r>
              <a:rPr lang="en-AU" sz="1200" kern="1200" baseline="0" dirty="0" err="1">
                <a:solidFill>
                  <a:schemeClr val="tx1"/>
                </a:solidFill>
                <a:latin typeface="+mn-lt"/>
                <a:ea typeface="+mn-ea"/>
                <a:cs typeface="+mn-cs"/>
              </a:rPr>
              <a:t>Unkya</a:t>
            </a:r>
            <a:r>
              <a:rPr lang="en-AU" sz="1200" kern="1200" baseline="0" dirty="0">
                <a:solidFill>
                  <a:schemeClr val="tx1"/>
                </a:solidFill>
                <a:latin typeface="+mn-lt"/>
                <a:ea typeface="+mn-ea"/>
                <a:cs typeface="+mn-cs"/>
              </a:rPr>
              <a:t> </a:t>
            </a:r>
            <a:r>
              <a:rPr lang="en-AU" sz="1200" kern="1200" baseline="0" dirty="0" err="1">
                <a:solidFill>
                  <a:schemeClr val="tx1"/>
                </a:solidFill>
                <a:latin typeface="+mn-lt"/>
                <a:ea typeface="+mn-ea"/>
                <a:cs typeface="+mn-cs"/>
              </a:rPr>
              <a:t>Lalc</a:t>
            </a:r>
            <a:r>
              <a:rPr lang="en-AU" sz="1200" kern="1200" baseline="0" dirty="0">
                <a:solidFill>
                  <a:schemeClr val="tx1"/>
                </a:solidFill>
                <a:latin typeface="+mn-lt"/>
                <a:ea typeface="+mn-ea"/>
                <a:cs typeface="+mn-cs"/>
              </a:rPr>
              <a:t> CEO. We asked Michele – what would you do differently if you were staring up </a:t>
            </a:r>
            <a:r>
              <a:rPr lang="en-US" sz="1200" kern="1200" dirty="0">
                <a:solidFill>
                  <a:schemeClr val="tx1"/>
                </a:solidFill>
                <a:latin typeface="+mn-lt"/>
                <a:ea typeface="+mn-ea"/>
                <a:cs typeface="+mn-cs"/>
              </a:rPr>
              <a:t>Unkya </a:t>
            </a:r>
            <a:r>
              <a:rPr lang="en-US" sz="1200" kern="1200" dirty="0" err="1">
                <a:solidFill>
                  <a:schemeClr val="tx1"/>
                </a:solidFill>
                <a:latin typeface="+mn-lt"/>
                <a:ea typeface="+mn-ea"/>
                <a:cs typeface="+mn-cs"/>
              </a:rPr>
              <a:t>Lalc</a:t>
            </a:r>
            <a:r>
              <a:rPr lang="en-US" sz="1200" kern="1200" dirty="0">
                <a:solidFill>
                  <a:schemeClr val="tx1"/>
                </a:solidFill>
                <a:latin typeface="+mn-lt"/>
                <a:ea typeface="+mn-ea"/>
                <a:cs typeface="+mn-cs"/>
              </a:rPr>
              <a:t> Cultural Tours</a:t>
            </a:r>
            <a:r>
              <a:rPr lang="en-AU" sz="1200" kern="1200" baseline="0" dirty="0">
                <a:solidFill>
                  <a:schemeClr val="tx1"/>
                </a:solidFill>
                <a:latin typeface="+mn-lt"/>
                <a:ea typeface="+mn-ea"/>
                <a:cs typeface="+mn-cs"/>
              </a:rPr>
              <a:t> again?</a:t>
            </a:r>
          </a:p>
        </p:txBody>
      </p:sp>
      <p:sp>
        <p:nvSpPr>
          <p:cNvPr id="4" name="Slide Number Placeholder 3"/>
          <p:cNvSpPr>
            <a:spLocks noGrp="1"/>
          </p:cNvSpPr>
          <p:nvPr>
            <p:ph type="sldNum" sz="quarter" idx="10"/>
          </p:nvPr>
        </p:nvSpPr>
        <p:spPr/>
        <p:txBody>
          <a:bodyPr/>
          <a:lstStyle/>
          <a:p>
            <a:fld id="{5FE32F14-62F4-4226-ABC6-8A14CCE03FD0}" type="slidenum">
              <a:rPr lang="en-AU" smtClean="0"/>
              <a:pPr/>
              <a:t>22</a:t>
            </a:fld>
            <a:endParaRPr lang="en-AU" dirty="0"/>
          </a:p>
        </p:txBody>
      </p:sp>
    </p:spTree>
    <p:extLst>
      <p:ext uri="{BB962C8B-B14F-4D97-AF65-F5344CB8AC3E}">
        <p14:creationId xmlns:p14="http://schemas.microsoft.com/office/powerpoint/2010/main" val="3504519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400"/>
              </a:spcAft>
            </a:pPr>
            <a:r>
              <a:rPr lang="en-AU" sz="1200" kern="1200" dirty="0">
                <a:solidFill>
                  <a:schemeClr val="tx1"/>
                </a:solidFill>
                <a:latin typeface="+mn-lt"/>
                <a:ea typeface="+mn-ea"/>
                <a:cs typeface="+mn-cs"/>
              </a:rPr>
              <a:t>If you were starting your Cultural Tourism business again, what would you do differently?</a:t>
            </a:r>
          </a:p>
          <a:p>
            <a:pPr>
              <a:spcAft>
                <a:spcPts val="5400"/>
              </a:spcAft>
            </a:pPr>
            <a:endParaRPr lang="en-A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5400"/>
              </a:spcAft>
              <a:buClrTx/>
              <a:buSzTx/>
              <a:buFontTx/>
              <a:buNone/>
              <a:tabLst/>
              <a:defRPr/>
            </a:pPr>
            <a:r>
              <a:rPr lang="en-US" sz="1200" dirty="0">
                <a:solidFill>
                  <a:schemeClr val="bg1"/>
                </a:solidFill>
              </a:rPr>
              <a:t>“Keep the Cultural Tourism business separate from LALC operations.”</a:t>
            </a:r>
          </a:p>
          <a:p>
            <a:pPr>
              <a:spcAft>
                <a:spcPts val="5400"/>
              </a:spcAft>
            </a:pPr>
            <a:endParaRPr lang="en-AU" sz="1200" kern="1200" dirty="0">
              <a:solidFill>
                <a:schemeClr val="tx1"/>
              </a:solidFill>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23</a:t>
            </a:fld>
            <a:endParaRPr lang="en-US"/>
          </a:p>
        </p:txBody>
      </p:sp>
    </p:spTree>
    <p:extLst>
      <p:ext uri="{BB962C8B-B14F-4D97-AF65-F5344CB8AC3E}">
        <p14:creationId xmlns:p14="http://schemas.microsoft.com/office/powerpoint/2010/main" val="210735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400"/>
              </a:spcAft>
            </a:pPr>
            <a:r>
              <a:rPr lang="en-AU" sz="1200" kern="1200" dirty="0">
                <a:solidFill>
                  <a:schemeClr val="tx1"/>
                </a:solidFill>
                <a:latin typeface="+mn-lt"/>
                <a:ea typeface="+mn-ea"/>
                <a:cs typeface="+mn-cs"/>
              </a:rPr>
              <a:t>If you were starting your Cultural Tourism business again, what would you do differently?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t>
            </a:r>
            <a:r>
              <a:rPr lang="en-US" sz="1200" dirty="0">
                <a:solidFill>
                  <a:schemeClr val="bg1"/>
                </a:solidFill>
              </a:rPr>
              <a:t>Have staff qualified to run the business” i.e. Cultural Tourism Business. </a:t>
            </a:r>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24</a:t>
            </a:fld>
            <a:endParaRPr lang="en-US"/>
          </a:p>
        </p:txBody>
      </p:sp>
    </p:spTree>
    <p:extLst>
      <p:ext uri="{BB962C8B-B14F-4D97-AF65-F5344CB8AC3E}">
        <p14:creationId xmlns:p14="http://schemas.microsoft.com/office/powerpoint/2010/main" val="83638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spcAft>
                <a:spcPts val="5400"/>
              </a:spcAft>
            </a:pPr>
            <a:r>
              <a:rPr lang="en-AU" sz="1200" kern="1200" dirty="0">
                <a:solidFill>
                  <a:schemeClr val="tx1"/>
                </a:solidFill>
                <a:latin typeface="+mn-lt"/>
                <a:ea typeface="+mn-ea"/>
                <a:cs typeface="+mn-cs"/>
              </a:rPr>
              <a:t>If you were starting your Cultural Tourism business again, what would you do differently?</a:t>
            </a:r>
          </a:p>
          <a:p>
            <a:pPr>
              <a:spcAft>
                <a:spcPts val="5400"/>
              </a:spcAft>
            </a:pPr>
            <a:endParaRPr lang="en-A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5400"/>
              </a:spcAft>
              <a:buClrTx/>
              <a:buSzTx/>
              <a:buFontTx/>
              <a:buNone/>
              <a:tabLst/>
              <a:defRPr/>
            </a:pPr>
            <a:r>
              <a:rPr lang="en-US" sz="1200" dirty="0">
                <a:solidFill>
                  <a:schemeClr val="bg1"/>
                </a:solidFill>
              </a:rPr>
              <a:t>“Establish a separate Board with business acumen.”</a:t>
            </a:r>
          </a:p>
          <a:p>
            <a:pPr>
              <a:spcAft>
                <a:spcPts val="5400"/>
              </a:spcAft>
            </a:pPr>
            <a:endParaRPr lang="en-AU" sz="1200" kern="1200" dirty="0">
              <a:solidFill>
                <a:schemeClr val="tx1"/>
              </a:solidFill>
              <a:latin typeface="+mn-lt"/>
              <a:ea typeface="+mn-ea"/>
              <a:cs typeface="+mn-cs"/>
            </a:endParaRPr>
          </a:p>
          <a:p>
            <a:pPr>
              <a:spcAft>
                <a:spcPts val="600"/>
              </a:spcAft>
              <a:buFont typeface="Arial"/>
              <a:buNone/>
            </a:pPr>
            <a:r>
              <a:rPr lang="en-AU" sz="1200" kern="1200" dirty="0">
                <a:solidFill>
                  <a:schemeClr val="tx1"/>
                </a:solidFill>
                <a:latin typeface="+mn-lt"/>
                <a:ea typeface="+mn-ea"/>
                <a:cs typeface="+mn-cs"/>
              </a:rPr>
              <a:t>Also:</a:t>
            </a:r>
            <a:r>
              <a:rPr lang="en-AU" sz="1200" kern="1200" baseline="0" dirty="0">
                <a:solidFill>
                  <a:schemeClr val="tx1"/>
                </a:solidFill>
                <a:latin typeface="+mn-lt"/>
                <a:ea typeface="+mn-ea"/>
                <a:cs typeface="+mn-cs"/>
              </a:rPr>
              <a:t> </a:t>
            </a:r>
          </a:p>
          <a:p>
            <a:pPr>
              <a:spcAft>
                <a:spcPts val="600"/>
              </a:spcAft>
              <a:buFont typeface="Arial"/>
              <a:buChar char="•"/>
            </a:pPr>
            <a:r>
              <a:rPr lang="en-AU" sz="1200" kern="1200" baseline="0" dirty="0">
                <a:solidFill>
                  <a:schemeClr val="tx1"/>
                </a:solidFill>
                <a:latin typeface="+mn-lt"/>
                <a:ea typeface="+mn-ea"/>
                <a:cs typeface="+mn-cs"/>
              </a:rPr>
              <a:t>Have a thorough business plan, financials, marketing plan and promotional material from the start</a:t>
            </a:r>
          </a:p>
          <a:p>
            <a:pPr>
              <a:spcAft>
                <a:spcPts val="600"/>
              </a:spcAft>
              <a:buFont typeface="Arial"/>
              <a:buChar char="•"/>
            </a:pPr>
            <a:r>
              <a:rPr lang="en-US" sz="1200" dirty="0">
                <a:solidFill>
                  <a:schemeClr val="bg1"/>
                </a:solidFill>
              </a:rPr>
              <a:t>Projection of where we would be in five (5) years time.. </a:t>
            </a:r>
          </a:p>
          <a:p>
            <a:pPr>
              <a:spcAft>
                <a:spcPts val="600"/>
              </a:spcAft>
              <a:buFont typeface="Arial"/>
              <a:buChar char="•"/>
            </a:pPr>
            <a:r>
              <a:rPr lang="en-US" sz="1200" dirty="0">
                <a:solidFill>
                  <a:schemeClr val="bg1"/>
                </a:solidFill>
              </a:rPr>
              <a:t>Consolidated support from partners and people in the same industry.</a:t>
            </a:r>
          </a:p>
          <a:p>
            <a:pPr>
              <a:spcAft>
                <a:spcPts val="600"/>
              </a:spcAft>
              <a:buFont typeface="Arial"/>
              <a:buChar char="•"/>
            </a:pPr>
            <a:r>
              <a:rPr lang="en-US" sz="1200" dirty="0">
                <a:solidFill>
                  <a:schemeClr val="bg1"/>
                </a:solidFill>
              </a:rPr>
              <a:t>Have the majority of these things in place and consolidated.</a:t>
            </a:r>
          </a:p>
          <a:p>
            <a:pPr>
              <a:spcAft>
                <a:spcPts val="600"/>
              </a:spcAft>
              <a:buFont typeface="Arial"/>
              <a:buChar char="•"/>
            </a:pPr>
            <a:r>
              <a:rPr lang="en-US" sz="1200" dirty="0">
                <a:solidFill>
                  <a:schemeClr val="bg1"/>
                </a:solidFill>
              </a:rPr>
              <a:t>Training in Small Business</a:t>
            </a:r>
            <a:r>
              <a:rPr lang="en-US" sz="1200" baseline="0" dirty="0">
                <a:solidFill>
                  <a:schemeClr val="bg1"/>
                </a:solidFill>
              </a:rPr>
              <a:t> for staff.</a:t>
            </a:r>
            <a:endParaRPr lang="en-US" sz="1200" dirty="0">
              <a:solidFill>
                <a:schemeClr val="bg1"/>
              </a:solidFill>
            </a:endParaRPr>
          </a:p>
          <a:p>
            <a:pPr>
              <a:spcAft>
                <a:spcPts val="5400"/>
              </a:spcAft>
            </a:pPr>
            <a:endParaRPr lang="en-AU" sz="1200" kern="1200" dirty="0">
              <a:solidFill>
                <a:schemeClr val="tx1"/>
              </a:solidFill>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25</a:t>
            </a:fld>
            <a:endParaRPr lang="en-US"/>
          </a:p>
        </p:txBody>
      </p:sp>
    </p:spTree>
    <p:extLst>
      <p:ext uri="{BB962C8B-B14F-4D97-AF65-F5344CB8AC3E}">
        <p14:creationId xmlns:p14="http://schemas.microsoft.com/office/powerpoint/2010/main" val="83423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also asked Michelle</a:t>
            </a:r>
            <a:r>
              <a:rPr lang="en-US" baseline="0" dirty="0"/>
              <a:t> “</a:t>
            </a:r>
            <a:r>
              <a:rPr lang="en-US" dirty="0"/>
              <a:t>What</a:t>
            </a:r>
            <a:r>
              <a:rPr lang="en-US" baseline="0" dirty="0"/>
              <a:t> advice do you have for NSW LALC members thinking of investing in Cultural Tours? “ </a:t>
            </a:r>
          </a:p>
          <a:p>
            <a:endParaRPr lang="en-US" baseline="0" dirty="0"/>
          </a:p>
          <a:p>
            <a:pPr>
              <a:spcAft>
                <a:spcPts val="600"/>
              </a:spcAft>
            </a:pPr>
            <a:r>
              <a:rPr lang="en-US" sz="1200" dirty="0">
                <a:solidFill>
                  <a:srgbClr val="000000"/>
                </a:solidFill>
              </a:rPr>
              <a:t>With regard</a:t>
            </a:r>
            <a:r>
              <a:rPr lang="en-US" sz="1200" baseline="0" dirty="0">
                <a:solidFill>
                  <a:srgbClr val="000000"/>
                </a:solidFill>
              </a:rPr>
              <a:t> to Cultural Content, Michele’s advice includes “</a:t>
            </a:r>
            <a:r>
              <a:rPr lang="en-US" sz="1200" kern="1200" dirty="0">
                <a:solidFill>
                  <a:schemeClr val="tx1"/>
                </a:solidFill>
                <a:latin typeface="+mn-lt"/>
                <a:ea typeface="+mn-ea"/>
                <a:cs typeface="+mn-cs"/>
              </a:rPr>
              <a:t>Ensure your product is Authentic</a:t>
            </a:r>
          </a:p>
          <a:p>
            <a:pPr>
              <a:spcAft>
                <a:spcPts val="600"/>
              </a:spcAft>
            </a:pPr>
            <a:r>
              <a:rPr lang="en-US" sz="1200" kern="1200" baseline="0" dirty="0">
                <a:solidFill>
                  <a:schemeClr val="tx1"/>
                </a:solidFill>
                <a:latin typeface="+mn-lt"/>
                <a:ea typeface="+mn-ea"/>
                <a:cs typeface="+mn-cs"/>
              </a:rPr>
              <a:t>She also “</a:t>
            </a:r>
            <a:r>
              <a:rPr lang="en-US" sz="1200" dirty="0">
                <a:solidFill>
                  <a:srgbClr val="000000"/>
                </a:solidFill>
              </a:rPr>
              <a:t>Language is important to use with your Cultural Product (if you can use it)” – language</a:t>
            </a:r>
            <a:r>
              <a:rPr lang="en-US" sz="1200" baseline="0" dirty="0">
                <a:solidFill>
                  <a:srgbClr val="000000"/>
                </a:solidFill>
              </a:rPr>
              <a:t> adds a level of authenticity. </a:t>
            </a:r>
          </a:p>
          <a:p>
            <a:pPr>
              <a:spcAft>
                <a:spcPts val="600"/>
              </a:spcAft>
            </a:pPr>
            <a:r>
              <a:rPr lang="en-US" sz="1200" baseline="0" dirty="0">
                <a:solidFill>
                  <a:srgbClr val="000000"/>
                </a:solidFill>
              </a:rPr>
              <a:t>(“You have to sing it to keep it alive” – Uncle Max Harrison.</a:t>
            </a:r>
            <a:endParaRPr lang="en-US" dirty="0"/>
          </a:p>
          <a:p>
            <a:pPr lvl="1">
              <a:spcAft>
                <a:spcPts val="1800"/>
              </a:spcAft>
              <a:buClrTx/>
            </a:pPr>
            <a:endParaRPr lang="en-AU" sz="3400" kern="1200" baseline="0" dirty="0">
              <a:solidFill>
                <a:schemeClr val="tx1"/>
              </a:solidFill>
              <a:latin typeface="+mn-lt"/>
              <a:ea typeface="+mn-ea"/>
              <a:cs typeface="+mn-cs"/>
            </a:endParaRPr>
          </a:p>
          <a:p>
            <a:pPr lvl="1">
              <a:spcAft>
                <a:spcPts val="1800"/>
              </a:spcAft>
              <a:buClrTx/>
            </a:pPr>
            <a:endParaRPr lang="en-AU" sz="3400" kern="1200" baseline="0" dirty="0">
              <a:solidFill>
                <a:schemeClr val="tx1"/>
              </a:solidFill>
              <a:latin typeface="+mn-lt"/>
              <a:ea typeface="+mn-ea"/>
              <a:cs typeface="+mn-cs"/>
            </a:endParaRPr>
          </a:p>
          <a:p>
            <a:pPr lvl="1">
              <a:spcAft>
                <a:spcPts val="1800"/>
              </a:spcAft>
              <a:buClrTx/>
            </a:pPr>
            <a:endParaRPr lang="en-AU" sz="34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26</a:t>
            </a:fld>
            <a:endParaRPr lang="en-US"/>
          </a:p>
        </p:txBody>
      </p:sp>
    </p:spTree>
    <p:extLst>
      <p:ext uri="{BB962C8B-B14F-4D97-AF65-F5344CB8AC3E}">
        <p14:creationId xmlns:p14="http://schemas.microsoft.com/office/powerpoint/2010/main" val="2785792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r>
              <a:rPr lang="en-US" dirty="0"/>
              <a:t>What</a:t>
            </a:r>
            <a:r>
              <a:rPr lang="en-US" baseline="0" dirty="0"/>
              <a:t> advice do you have for NSW LALC members thinking of investing in Cultural Tours? “ </a:t>
            </a:r>
          </a:p>
          <a:p>
            <a:endParaRPr lang="en-US" baseline="0" dirty="0"/>
          </a:p>
          <a:p>
            <a:r>
              <a:rPr lang="en-US" sz="1200" kern="1200" dirty="0">
                <a:solidFill>
                  <a:schemeClr val="tx1"/>
                </a:solidFill>
                <a:latin typeface="+mn-lt"/>
                <a:ea typeface="+mn-ea"/>
                <a:cs typeface="+mn-cs"/>
              </a:rPr>
              <a:t>“Ask for help if you don’t know (there are people out there that can help you and your business) Mentoring is a great way to get the assistance your business needs.”</a:t>
            </a:r>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27</a:t>
            </a:fld>
            <a:endParaRPr lang="en-US"/>
          </a:p>
        </p:txBody>
      </p:sp>
    </p:spTree>
    <p:extLst>
      <p:ext uri="{BB962C8B-B14F-4D97-AF65-F5344CB8AC3E}">
        <p14:creationId xmlns:p14="http://schemas.microsoft.com/office/powerpoint/2010/main" val="11397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What</a:t>
            </a:r>
            <a:r>
              <a:rPr lang="en-US" sz="1200" baseline="0" dirty="0"/>
              <a:t> advice do you have for NSW LALC members thinking of investing in Cultural Tours?  </a:t>
            </a:r>
          </a:p>
          <a:p>
            <a:endParaRPr lang="en-US" sz="1200" baseline="0" dirty="0"/>
          </a:p>
          <a:p>
            <a:r>
              <a:rPr lang="en-US" sz="1200" kern="1200" dirty="0">
                <a:solidFill>
                  <a:schemeClr val="tx1"/>
                </a:solidFill>
                <a:latin typeface="+mn-lt"/>
                <a:ea typeface="+mn-ea"/>
                <a:cs typeface="+mn-cs"/>
              </a:rPr>
              <a:t>“Financial Management is crucial to the success of your business” – that’s very true. There’s all sorts of book-keeping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systems these days  that</a:t>
            </a:r>
            <a:r>
              <a:rPr lang="en-US" sz="1200" kern="1200" baseline="0" dirty="0">
                <a:solidFill>
                  <a:schemeClr val="tx1"/>
                </a:solidFill>
                <a:latin typeface="+mn-lt"/>
                <a:ea typeface="+mn-ea"/>
                <a:cs typeface="+mn-cs"/>
              </a:rPr>
              <a:t> work well with various booking systems. We agree with Michele – you need to be organised with finances and ensure timely cash flow.</a:t>
            </a:r>
          </a:p>
          <a:p>
            <a:endParaRPr lang="en-US" sz="1200" kern="1200" baseline="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A summary of all Michele’s advice is included in your resource kit. We’d like to add a final bit of advice…</a:t>
            </a:r>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28</a:t>
            </a:fld>
            <a:endParaRPr lang="en-US"/>
          </a:p>
        </p:txBody>
      </p:sp>
    </p:spTree>
    <p:extLst>
      <p:ext uri="{BB962C8B-B14F-4D97-AF65-F5344CB8AC3E}">
        <p14:creationId xmlns:p14="http://schemas.microsoft.com/office/powerpoint/2010/main" val="1730984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914400" rtl="0" eaLnBrk="1" fontAlgn="auto" latinLnBrk="0" hangingPunct="1">
              <a:lnSpc>
                <a:spcPct val="100000"/>
              </a:lnSpc>
              <a:spcBef>
                <a:spcPts val="0"/>
              </a:spcBef>
              <a:spcAft>
                <a:spcPts val="1800"/>
              </a:spcAft>
              <a:buClrTx/>
              <a:buSzTx/>
              <a:buFontTx/>
              <a:buNone/>
              <a:tabLst/>
              <a:defRPr/>
            </a:pPr>
            <a:r>
              <a:rPr lang="en-AU" sz="1200" kern="1200" dirty="0">
                <a:solidFill>
                  <a:schemeClr val="tx1"/>
                </a:solidFill>
                <a:latin typeface="+mn-lt"/>
                <a:ea typeface="+mn-ea"/>
                <a:cs typeface="+mn-cs"/>
              </a:rPr>
              <a:t>While all aspects of</a:t>
            </a:r>
            <a:r>
              <a:rPr lang="en-AU" sz="1200" kern="1200" baseline="0" dirty="0">
                <a:solidFill>
                  <a:schemeClr val="tx1"/>
                </a:solidFill>
                <a:latin typeface="+mn-lt"/>
                <a:ea typeface="+mn-ea"/>
                <a:cs typeface="+mn-cs"/>
              </a:rPr>
              <a:t> operating a Cultural Tourism business are important, always keep the visitor experience at the heart of your business if you want it to succeed. You can have the best business practices, a world class location and an encyclopaedic knowledge of your subject matter, but in the words of Maya Angelou ‘</a:t>
            </a:r>
            <a:r>
              <a:rPr lang="en-AU" sz="1200" b="1" kern="1200" dirty="0">
                <a:solidFill>
                  <a:schemeClr val="tx1"/>
                </a:solidFill>
                <a:latin typeface="+mn-lt"/>
                <a:ea typeface="+mn-ea"/>
                <a:cs typeface="+mn-cs"/>
              </a:rPr>
              <a:t>“At the end of the day people won’t remember what you said or did, they will remember how you made them feel”  - </a:t>
            </a:r>
            <a:r>
              <a:rPr lang="en-AU" sz="1200" b="0" kern="1200" dirty="0">
                <a:solidFill>
                  <a:schemeClr val="tx1"/>
                </a:solidFill>
                <a:latin typeface="+mn-lt"/>
                <a:ea typeface="+mn-ea"/>
                <a:cs typeface="+mn-cs"/>
              </a:rPr>
              <a:t>and that’s the essence of what Cultural tourism is about.</a:t>
            </a:r>
          </a:p>
          <a:p>
            <a:pPr lvl="1">
              <a:spcAft>
                <a:spcPts val="1800"/>
              </a:spcAft>
              <a:buClrTx/>
            </a:pPr>
            <a:endParaRPr lang="en-AU" sz="3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E32F14-62F4-4226-ABC6-8A14CCE03FD0}" type="slidenum">
              <a:rPr lang="en-AU" smtClean="0"/>
              <a:pPr/>
              <a:t>29</a:t>
            </a:fld>
            <a:endParaRPr lang="en-AU" dirty="0"/>
          </a:p>
        </p:txBody>
      </p:sp>
    </p:spTree>
    <p:extLst>
      <p:ext uri="{BB962C8B-B14F-4D97-AF65-F5344CB8AC3E}">
        <p14:creationId xmlns:p14="http://schemas.microsoft.com/office/powerpoint/2010/main" val="265582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DSX has 5 main products:</a:t>
            </a:r>
            <a:endParaRPr lang="en-US" baseline="0" dirty="0"/>
          </a:p>
          <a:p>
            <a:r>
              <a:rPr lang="en-US" dirty="0"/>
              <a:t>Ngaru-Kungala – Cultural Awareness</a:t>
            </a:r>
          </a:p>
          <a:p>
            <a:r>
              <a:rPr lang="en-US" dirty="0"/>
              <a:t>Wyanga Malu – Mini-bus tour</a:t>
            </a:r>
          </a:p>
          <a:p>
            <a:r>
              <a:rPr lang="en-US" dirty="0"/>
              <a:t>Ghurryangun – “Welcome to Sydney” </a:t>
            </a:r>
            <a:r>
              <a:rPr lang="en-US" baseline="0" dirty="0"/>
              <a:t> – Acknowledgement of Country and brief cultural awareness (aimed at </a:t>
            </a:r>
            <a:r>
              <a:rPr lang="en-US" dirty="0"/>
              <a:t>international</a:t>
            </a:r>
            <a:r>
              <a:rPr lang="en-US" baseline="0" dirty="0"/>
              <a:t> visitors )</a:t>
            </a:r>
            <a:endParaRPr lang="en-US" dirty="0"/>
          </a:p>
          <a:p>
            <a:r>
              <a:rPr lang="en-US" dirty="0"/>
              <a:t>Ill-langi – The Rocks Dreaming Aboriginal Heritage Tour</a:t>
            </a:r>
          </a:p>
          <a:p>
            <a:r>
              <a:rPr lang="en-US" dirty="0"/>
              <a:t>Korrobora – Dreamtime</a:t>
            </a:r>
            <a:r>
              <a:rPr lang="en-US" baseline="0" dirty="0"/>
              <a:t> Philosophy Dinner (This was a partnership with a local restaurant. Just had last booking this month and no longer available due to venue change for the restaurant – more this later.</a:t>
            </a:r>
          </a:p>
          <a:p>
            <a:endParaRPr lang="en-US" baseline="0" dirty="0"/>
          </a:p>
          <a:p>
            <a:r>
              <a:rPr lang="en-US" baseline="0" dirty="0"/>
              <a:t>Clear key message/tag line – “Explore Sydney’s Dreamtime Identity”</a:t>
            </a: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3</a:t>
            </a:fld>
            <a:endParaRPr lang="en-US" dirty="0"/>
          </a:p>
        </p:txBody>
      </p:sp>
    </p:spTree>
    <p:extLst>
      <p:ext uri="{BB962C8B-B14F-4D97-AF65-F5344CB8AC3E}">
        <p14:creationId xmlns:p14="http://schemas.microsoft.com/office/powerpoint/2010/main" val="2121422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914400" rtl="0" eaLnBrk="1" fontAlgn="auto" latinLnBrk="0" hangingPunct="1">
              <a:lnSpc>
                <a:spcPct val="100000"/>
              </a:lnSpc>
              <a:spcBef>
                <a:spcPts val="0"/>
              </a:spcBef>
              <a:spcAft>
                <a:spcPts val="1800"/>
              </a:spcAft>
              <a:buClrTx/>
              <a:buSzTx/>
              <a:buFontTx/>
              <a:buNone/>
              <a:tabLst/>
              <a:defRPr/>
            </a:pPr>
            <a:endParaRPr lang="en-AU" sz="3400" kern="1200" baseline="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1800"/>
              </a:spcAft>
              <a:buClrTx/>
              <a:buSzTx/>
              <a:buFontTx/>
              <a:buNone/>
              <a:tabLst/>
              <a:defRPr/>
            </a:pPr>
            <a:endParaRPr lang="en-US" sz="3400" kern="1200" baseline="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1800"/>
              </a:spcAft>
              <a:buClrTx/>
              <a:buSzTx/>
              <a:buFontTx/>
              <a:buChar char="-"/>
              <a:tabLst/>
              <a:defRPr/>
            </a:pPr>
            <a:endParaRPr lang="en-AU" sz="3400" kern="1200" baseline="0" dirty="0">
              <a:solidFill>
                <a:schemeClr val="tx1"/>
              </a:solidFill>
              <a:latin typeface="+mn-lt"/>
              <a:ea typeface="+mn-ea"/>
              <a:cs typeface="+mn-cs"/>
            </a:endParaRPr>
          </a:p>
          <a:p>
            <a:pPr lvl="1">
              <a:spcAft>
                <a:spcPts val="1800"/>
              </a:spcAft>
              <a:buClrTx/>
            </a:pPr>
            <a:endParaRPr lang="en-AU" sz="3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FE32F14-62F4-4226-ABC6-8A14CCE03FD0}" type="slidenum">
              <a:rPr lang="en-AU" smtClean="0"/>
              <a:pPr/>
              <a:t>30</a:t>
            </a:fld>
            <a:endParaRPr lang="en-AU" dirty="0"/>
          </a:p>
        </p:txBody>
      </p:sp>
    </p:spTree>
    <p:extLst>
      <p:ext uri="{BB962C8B-B14F-4D97-AF65-F5344CB8AC3E}">
        <p14:creationId xmlns:p14="http://schemas.microsoft.com/office/powerpoint/2010/main" val="333749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Rocks Dreaming Aboriginal Heritage Tour is DSX main product running</a:t>
            </a:r>
            <a:r>
              <a:rPr lang="en-US" sz="1200" kern="1200" baseline="0" dirty="0">
                <a:solidFill>
                  <a:schemeClr val="tx1"/>
                </a:solidFill>
                <a:latin typeface="+mn-lt"/>
                <a:ea typeface="+mn-ea"/>
                <a:cs typeface="+mn-cs"/>
              </a:rPr>
              <a:t> since 2000; </a:t>
            </a:r>
            <a:r>
              <a:rPr lang="en-US" sz="1200" kern="1200" dirty="0">
                <a:solidFill>
                  <a:schemeClr val="tx1"/>
                </a:solidFill>
                <a:latin typeface="+mn-lt"/>
                <a:ea typeface="+mn-ea"/>
                <a:cs typeface="+mn-cs"/>
              </a:rPr>
              <a:t>and these days is sold as 3 products</a:t>
            </a:r>
          </a:p>
          <a:p>
            <a:pPr>
              <a:buFontTx/>
              <a:buChar char="-"/>
            </a:pPr>
            <a:r>
              <a:rPr lang="en-US" sz="1200" kern="1200" dirty="0">
                <a:solidFill>
                  <a:schemeClr val="tx1"/>
                </a:solidFill>
                <a:latin typeface="+mn-lt"/>
                <a:ea typeface="+mn-ea"/>
                <a:cs typeface="+mn-cs"/>
              </a:rPr>
              <a:t>Scheduled</a:t>
            </a:r>
            <a:r>
              <a:rPr lang="en-US" sz="1200" kern="1200" baseline="0" dirty="0">
                <a:solidFill>
                  <a:schemeClr val="tx1"/>
                </a:solidFill>
                <a:latin typeface="+mn-lt"/>
                <a:ea typeface="+mn-ea"/>
                <a:cs typeface="+mn-cs"/>
              </a:rPr>
              <a:t> tour with daily departures (10.30am-12)</a:t>
            </a:r>
          </a:p>
          <a:p>
            <a:pPr>
              <a:buFontTx/>
              <a:buChar char="-"/>
            </a:pPr>
            <a:r>
              <a:rPr lang="en-US" sz="1200" kern="1200" baseline="0" dirty="0">
                <a:solidFill>
                  <a:schemeClr val="tx1"/>
                </a:solidFill>
                <a:latin typeface="+mn-lt"/>
                <a:ea typeface="+mn-ea"/>
                <a:cs typeface="+mn-cs"/>
              </a:rPr>
              <a:t>School groups – anytime. Minimum 20 pax.</a:t>
            </a:r>
          </a:p>
          <a:p>
            <a:pPr>
              <a:buFontTx/>
              <a:buChar char="-"/>
            </a:pPr>
            <a:r>
              <a:rPr lang="en-US" sz="1200" kern="1200" baseline="0" dirty="0">
                <a:solidFill>
                  <a:schemeClr val="tx1"/>
                </a:solidFill>
                <a:latin typeface="+mn-lt"/>
                <a:ea typeface="+mn-ea"/>
                <a:cs typeface="+mn-cs"/>
              </a:rPr>
              <a:t>Exclusive/private tours – Minimum 15 pax</a:t>
            </a:r>
          </a:p>
          <a:p>
            <a:pPr>
              <a:buFontTx/>
              <a:buChar char="-"/>
            </a:pPr>
            <a:endParaRPr lang="en-US" sz="1200" kern="1200" baseline="0" dirty="0">
              <a:solidFill>
                <a:schemeClr val="tx1"/>
              </a:solidFill>
              <a:latin typeface="+mn-lt"/>
              <a:ea typeface="+mn-ea"/>
              <a:cs typeface="+mn-cs"/>
            </a:endParaRPr>
          </a:p>
          <a:p>
            <a:r>
              <a:rPr lang="en-AU" baseline="0" dirty="0"/>
              <a:t>For more information about The Rocks Dreaming Aboriginal Heritage Tour: </a:t>
            </a:r>
            <a:r>
              <a:rPr lang="en-AU" baseline="0" dirty="0" err="1"/>
              <a:t>www.dreamtimesouthernx.com.au</a:t>
            </a:r>
            <a:endParaRPr lang="en-AU" baseline="0" dirty="0"/>
          </a:p>
          <a:p>
            <a:pPr>
              <a:buFontTx/>
              <a:buNone/>
            </a:pPr>
            <a:r>
              <a:rPr lang="en-AU" dirty="0"/>
              <a:t>You can also view The Rocks Dreaming Aboriginal Heritage Tour and other Sydney Aboriginal experiences on Sydney Weekender</a:t>
            </a:r>
            <a:r>
              <a:rPr lang="en-AU" baseline="0" dirty="0"/>
              <a:t> – there’s a link in your resource book.</a:t>
            </a:r>
            <a:endParaRPr lang="en-AU" dirty="0"/>
          </a:p>
          <a:p>
            <a:pPr>
              <a:buFontTx/>
              <a:buChar char="•"/>
            </a:pPr>
            <a:endParaRPr lang="en-AU" b="0" i="0" baseline="0" dirty="0"/>
          </a:p>
          <a:p>
            <a:pPr>
              <a:buFontTx/>
              <a:buNone/>
            </a:pPr>
            <a:r>
              <a:rPr lang="en-AU" b="0" i="0" baseline="0" dirty="0"/>
              <a:t>Photo credit</a:t>
            </a:r>
          </a:p>
          <a:p>
            <a:pPr>
              <a:buFontTx/>
              <a:buNone/>
            </a:pPr>
            <a:r>
              <a:rPr lang="en-AU" b="0" i="0" baseline="0" dirty="0"/>
              <a:t>Top Right – Dreamtime Southern X. Photographer Teowai Ratahi.</a:t>
            </a:r>
          </a:p>
          <a:p>
            <a:pPr>
              <a:buFontTx/>
              <a:buNone/>
            </a:pPr>
            <a:r>
              <a:rPr lang="en-AU" b="0" i="0" baseline="0" dirty="0"/>
              <a:t>Bottom: Destination NSW</a:t>
            </a:r>
            <a:endParaRPr lang="en-AU" b="0" i="0" dirty="0"/>
          </a:p>
          <a:p>
            <a:pPr>
              <a:buFontTx/>
              <a:buChar char="-"/>
            </a:pPr>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4</a:t>
            </a:fld>
            <a:endParaRPr lang="en-US" dirty="0"/>
          </a:p>
        </p:txBody>
      </p:sp>
    </p:spTree>
    <p:extLst>
      <p:ext uri="{BB962C8B-B14F-4D97-AF65-F5344CB8AC3E}">
        <p14:creationId xmlns:p14="http://schemas.microsoft.com/office/powerpoint/2010/main" val="213693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Rocks Dreaming Aboriginal heritage Tour is run as 3 different types of tours or ‘products’ (i.e. school groups, private tours and scheduled departures. School groups support visitation in the low and shoulder seasons, exclusive groups allow a ‘high end’ experience for those wanting ‘exclusivity; and also suit special interest groups as well Cultural (often booked to support ‘in house’ Cultural Awareness capacity building)</a:t>
            </a:r>
          </a:p>
          <a:p>
            <a:r>
              <a:rPr lang="en-US" dirty="0"/>
              <a:t>The breakdown indicted in the graph is</a:t>
            </a:r>
            <a:r>
              <a:rPr lang="en-US" baseline="0" dirty="0"/>
              <a:t> approximate, </a:t>
            </a:r>
            <a:r>
              <a:rPr lang="en-US" dirty="0"/>
              <a:t> based on % of revenue bookings from each of</a:t>
            </a:r>
            <a:r>
              <a:rPr lang="en-US" baseline="0" dirty="0"/>
              <a:t> the 3</a:t>
            </a:r>
            <a:r>
              <a:rPr lang="en-US" dirty="0"/>
              <a:t> ‘versions’ </a:t>
            </a:r>
            <a:r>
              <a:rPr lang="en-US" baseline="0" dirty="0"/>
              <a:t>of </a:t>
            </a:r>
            <a:r>
              <a:rPr lang="en-US" dirty="0"/>
              <a:t>The</a:t>
            </a:r>
            <a:r>
              <a:rPr lang="en-US" baseline="0" dirty="0"/>
              <a:t> Rocks Dreaming Aboriginal Heritage Tour.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5</a:t>
            </a:fld>
            <a:endParaRPr lang="en-US" dirty="0"/>
          </a:p>
        </p:txBody>
      </p:sp>
    </p:spTree>
    <p:extLst>
      <p:ext uri="{BB962C8B-B14F-4D97-AF65-F5344CB8AC3E}">
        <p14:creationId xmlns:p14="http://schemas.microsoft.com/office/powerpoint/2010/main" val="377340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800"/>
              </a:spcAft>
              <a:buClrTx/>
            </a:pPr>
            <a:r>
              <a:rPr lang="en-AU" sz="1200" kern="1200" baseline="0" dirty="0">
                <a:solidFill>
                  <a:schemeClr val="tx1"/>
                </a:solidFill>
                <a:latin typeface="+mn-lt"/>
                <a:ea typeface="+mn-ea"/>
                <a:cs typeface="+mn-cs"/>
              </a:rPr>
              <a:t>We asked Aunty Margret– what would you do differently if you were staring up </a:t>
            </a:r>
            <a:r>
              <a:rPr lang="en-AU" sz="1200" kern="1200" dirty="0">
                <a:solidFill>
                  <a:schemeClr val="tx1"/>
                </a:solidFill>
                <a:latin typeface="+mn-lt"/>
                <a:ea typeface="+mn-ea"/>
                <a:cs typeface="+mn-cs"/>
              </a:rPr>
              <a:t>Dreamtime Southern X </a:t>
            </a:r>
            <a:r>
              <a:rPr lang="en-AU" sz="1200" kern="1200" baseline="0" dirty="0">
                <a:solidFill>
                  <a:schemeClr val="tx1"/>
                </a:solidFill>
                <a:latin typeface="+mn-lt"/>
                <a:ea typeface="+mn-ea"/>
                <a:cs typeface="+mn-cs"/>
              </a:rPr>
              <a:t>again?</a:t>
            </a:r>
          </a:p>
          <a:p>
            <a:pPr lvl="1">
              <a:spcAft>
                <a:spcPts val="1800"/>
              </a:spcAft>
              <a:buClrTx/>
            </a:pPr>
            <a:endParaRPr lang="en-AU" sz="1200" kern="1200" baseline="0" dirty="0">
              <a:solidFill>
                <a:schemeClr val="tx1"/>
              </a:solidFill>
              <a:latin typeface="+mn-lt"/>
              <a:ea typeface="+mn-ea"/>
              <a:cs typeface="+mn-cs"/>
            </a:endParaRPr>
          </a:p>
          <a:p>
            <a:pPr lvl="1">
              <a:spcAft>
                <a:spcPts val="1800"/>
              </a:spcAft>
              <a:buClrTx/>
            </a:pPr>
            <a:endParaRPr lang="en-AU"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baseline="0" dirty="0"/>
              <a:t>Photo: </a:t>
            </a:r>
            <a:r>
              <a:rPr lang="en-US" sz="1200" kern="1200" dirty="0">
                <a:solidFill>
                  <a:schemeClr val="tx1"/>
                </a:solidFill>
                <a:latin typeface="+mn-lt"/>
                <a:ea typeface="+mn-ea"/>
                <a:cs typeface="+mn-cs"/>
              </a:rPr>
              <a:t>Dreamtime Southern X Managing Director, Margret Campbell and Guides in The Rocks, Sydney</a:t>
            </a:r>
            <a:endParaRPr lang="en-A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Photo credit: Kotahi Tourism</a:t>
            </a:r>
          </a:p>
        </p:txBody>
      </p:sp>
      <p:sp>
        <p:nvSpPr>
          <p:cNvPr id="4" name="Slide Number Placeholder 3"/>
          <p:cNvSpPr>
            <a:spLocks noGrp="1"/>
          </p:cNvSpPr>
          <p:nvPr>
            <p:ph type="sldNum" sz="quarter" idx="10"/>
          </p:nvPr>
        </p:nvSpPr>
        <p:spPr/>
        <p:txBody>
          <a:bodyPr/>
          <a:lstStyle/>
          <a:p>
            <a:fld id="{5FE32F14-62F4-4226-ABC6-8A14CCE03FD0}" type="slidenum">
              <a:rPr lang="en-AU" smtClean="0"/>
              <a:pPr/>
              <a:t>6</a:t>
            </a:fld>
            <a:endParaRPr lang="en-AU" dirty="0"/>
          </a:p>
        </p:txBody>
      </p:sp>
    </p:spTree>
    <p:extLst>
      <p:ext uri="{BB962C8B-B14F-4D97-AF65-F5344CB8AC3E}">
        <p14:creationId xmlns:p14="http://schemas.microsoft.com/office/powerpoint/2010/main" val="95981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a:solidFill>
                  <a:schemeClr val="tx1"/>
                </a:solidFill>
                <a:latin typeface="+mn-lt"/>
                <a:ea typeface="+mn-ea"/>
                <a:cs typeface="+mn-cs"/>
              </a:rPr>
              <a:t>Q: What would you do differently if you were start your business over again?</a:t>
            </a:r>
            <a:r>
              <a:rPr lang="en-AU" sz="1200" dirty="0"/>
              <a:t>.</a:t>
            </a:r>
          </a:p>
          <a:p>
            <a:endParaRPr lang="en-US" sz="1200" b="1" i="1" kern="1200" baseline="0" dirty="0">
              <a:solidFill>
                <a:schemeClr val="tx1"/>
              </a:solidFill>
              <a:latin typeface="+mn-lt"/>
              <a:ea typeface="+mn-ea"/>
              <a:cs typeface="+mn-cs"/>
            </a:endParaRPr>
          </a:p>
          <a:p>
            <a:r>
              <a:rPr lang="en-US" sz="1200" b="0" i="0" kern="1200" baseline="0" dirty="0">
                <a:solidFill>
                  <a:schemeClr val="tx1"/>
                </a:solidFill>
                <a:latin typeface="+mn-lt"/>
                <a:ea typeface="+mn-ea"/>
                <a:cs typeface="+mn-cs"/>
              </a:rPr>
              <a:t>A. Have enough money to get everything that’s needed at the start </a:t>
            </a:r>
            <a:r>
              <a:rPr lang="en-US" sz="1200" b="0" i="0" kern="1200" baseline="0" dirty="0" err="1">
                <a:solidFill>
                  <a:schemeClr val="tx1"/>
                </a:solidFill>
                <a:latin typeface="+mn-lt"/>
                <a:ea typeface="+mn-ea"/>
                <a:cs typeface="+mn-cs"/>
              </a:rPr>
              <a:t>e.g</a:t>
            </a:r>
            <a:r>
              <a:rPr lang="en-US" sz="1200" b="0" i="0" kern="1200" baseline="0" dirty="0">
                <a:solidFill>
                  <a:schemeClr val="tx1"/>
                </a:solidFill>
                <a:latin typeface="+mn-lt"/>
                <a:ea typeface="+mn-ea"/>
                <a:cs typeface="+mn-cs"/>
              </a:rPr>
              <a:t>  good quality marketing collateral, uniforms for Guides</a:t>
            </a:r>
          </a:p>
          <a:p>
            <a:endParaRPr lang="en-US" sz="1200" b="1" i="1" kern="1200" baseline="0" dirty="0">
              <a:solidFill>
                <a:schemeClr val="tx1"/>
              </a:solidFill>
              <a:latin typeface="+mn-lt"/>
              <a:ea typeface="+mn-ea"/>
              <a:cs typeface="+mn-cs"/>
            </a:endParaRPr>
          </a:p>
          <a:p>
            <a:endParaRPr lang="en-US" sz="1200" b="1" i="1" kern="1200" baseline="0" dirty="0">
              <a:solidFill>
                <a:schemeClr val="tx1"/>
              </a:solidFill>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7</a:t>
            </a:fld>
            <a:endParaRPr lang="en-US" dirty="0"/>
          </a:p>
        </p:txBody>
      </p:sp>
    </p:spTree>
    <p:extLst>
      <p:ext uri="{BB962C8B-B14F-4D97-AF65-F5344CB8AC3E}">
        <p14:creationId xmlns:p14="http://schemas.microsoft.com/office/powerpoint/2010/main" val="297618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a:solidFill>
                  <a:schemeClr val="tx1"/>
                </a:solidFill>
                <a:latin typeface="+mn-lt"/>
                <a:ea typeface="+mn-ea"/>
                <a:cs typeface="+mn-cs"/>
              </a:rPr>
              <a:t>Q: What would you do differently if you were start your business over again?</a:t>
            </a:r>
          </a:p>
          <a:p>
            <a:endParaRPr lang="en-US" sz="1200" b="1" i="1" kern="1200" baseline="0" dirty="0">
              <a:solidFill>
                <a:schemeClr val="tx1"/>
              </a:solidFill>
              <a:latin typeface="+mn-lt"/>
              <a:ea typeface="+mn-ea"/>
              <a:cs typeface="+mn-cs"/>
            </a:endParaRPr>
          </a:p>
          <a:p>
            <a:r>
              <a:rPr lang="en-US" sz="1200" b="1" i="1" kern="1200" baseline="0" dirty="0">
                <a:solidFill>
                  <a:schemeClr val="tx1"/>
                </a:solidFill>
                <a:latin typeface="+mn-lt"/>
                <a:ea typeface="+mn-ea"/>
                <a:cs typeface="+mn-cs"/>
              </a:rPr>
              <a:t>A. Make sure partners understand the expectations of tourism industry</a:t>
            </a:r>
            <a:endParaRPr lang="en-US" baseline="0" dirty="0"/>
          </a:p>
          <a:p>
            <a:r>
              <a:rPr lang="en-US" baseline="0" dirty="0"/>
              <a:t>Example of lessons learned -  Dreamtime Philosophy Dinner (discontinued from July due to venue closing)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latin typeface="+mn-lt"/>
                <a:ea typeface="+mn-ea"/>
                <a:cs typeface="+mn-cs"/>
              </a:rPr>
              <a:t> Note: </a:t>
            </a:r>
            <a:r>
              <a:rPr lang="en-AU" sz="1200" dirty="0"/>
              <a:t>Partnering with others adds complexity to bookings and operations - requires excellent communication between partners.</a:t>
            </a:r>
          </a:p>
          <a:p>
            <a:endParaRPr lang="en-US" sz="1200" b="1" i="1" kern="1200" baseline="0" dirty="0">
              <a:solidFill>
                <a:schemeClr val="tx1"/>
              </a:solidFill>
              <a:latin typeface="+mn-lt"/>
              <a:ea typeface="+mn-ea"/>
              <a:cs typeface="+mn-cs"/>
            </a:endParaRPr>
          </a:p>
          <a:p>
            <a:endParaRPr lang="en-US" sz="1200" b="1" i="1" kern="1200" baseline="0" dirty="0">
              <a:solidFill>
                <a:schemeClr val="tx1"/>
              </a:solidFill>
              <a:latin typeface="+mn-lt"/>
              <a:ea typeface="+mn-ea"/>
              <a:cs typeface="+mn-cs"/>
            </a:endParaRPr>
          </a:p>
          <a:p>
            <a:endParaRPr lang="en-US" sz="1200" b="1" i="1" kern="1200" baseline="0" dirty="0">
              <a:solidFill>
                <a:schemeClr val="tx1"/>
              </a:solidFill>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8</a:t>
            </a:fld>
            <a:endParaRPr lang="en-US" dirty="0"/>
          </a:p>
        </p:txBody>
      </p:sp>
    </p:spTree>
    <p:extLst>
      <p:ext uri="{BB962C8B-B14F-4D97-AF65-F5344CB8AC3E}">
        <p14:creationId xmlns:p14="http://schemas.microsoft.com/office/powerpoint/2010/main" val="293352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Q&amp;A with DSX Founder and Managing Director, Margret Campbell</a:t>
            </a:r>
            <a:endParaRPr lang="en-US" sz="1200" b="1" i="1" kern="1200" baseline="0" dirty="0">
              <a:solidFill>
                <a:schemeClr val="tx1"/>
              </a:solidFill>
              <a:latin typeface="+mn-lt"/>
              <a:ea typeface="+mn-ea"/>
              <a:cs typeface="+mn-cs"/>
            </a:endParaRPr>
          </a:p>
          <a:p>
            <a:r>
              <a:rPr lang="en-US" sz="1200" b="0" i="1" kern="1200" baseline="0" dirty="0">
                <a:solidFill>
                  <a:schemeClr val="tx1"/>
                </a:solidFill>
                <a:latin typeface="+mn-lt"/>
                <a:ea typeface="+mn-ea"/>
                <a:cs typeface="+mn-cs"/>
              </a:rPr>
              <a:t>Q. What advice do you have for NSW LALC members interested in starting up or investing in Cultural Tourism?</a:t>
            </a:r>
          </a:p>
          <a:p>
            <a:pPr>
              <a:buFontTx/>
              <a:buChar char="-"/>
            </a:pPr>
            <a:r>
              <a:rPr lang="en-US" sz="1200" b="0" i="1" kern="1200" baseline="0" dirty="0">
                <a:solidFill>
                  <a:schemeClr val="tx1"/>
                </a:solidFill>
                <a:latin typeface="+mn-lt"/>
                <a:ea typeface="+mn-ea"/>
                <a:cs typeface="+mn-cs"/>
              </a:rPr>
              <a:t>Protect your Cultural IP</a:t>
            </a:r>
            <a:endParaRPr lang="en-US" b="0" dirty="0"/>
          </a:p>
        </p:txBody>
      </p:sp>
      <p:sp>
        <p:nvSpPr>
          <p:cNvPr id="4" name="Slide Number Placeholder 3"/>
          <p:cNvSpPr>
            <a:spLocks noGrp="1"/>
          </p:cNvSpPr>
          <p:nvPr>
            <p:ph type="sldNum" sz="quarter" idx="10"/>
          </p:nvPr>
        </p:nvSpPr>
        <p:spPr/>
        <p:txBody>
          <a:bodyPr/>
          <a:lstStyle/>
          <a:p>
            <a:fld id="{FA5607EC-9534-6D46-B71D-6B01F081451B}" type="slidenum">
              <a:rPr lang="en-US" smtClean="0"/>
              <a:pPr/>
              <a:t>9</a:t>
            </a:fld>
            <a:endParaRPr lang="en-US" dirty="0"/>
          </a:p>
        </p:txBody>
      </p:sp>
    </p:spTree>
    <p:extLst>
      <p:ext uri="{BB962C8B-B14F-4D97-AF65-F5344CB8AC3E}">
        <p14:creationId xmlns:p14="http://schemas.microsoft.com/office/powerpoint/2010/main" val="119124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11F1BF0-FE06-4A67-AC55-264165B3D3C2}" type="datetime6">
              <a:rPr lang="en-US" smtClean="0"/>
              <a:pPr/>
              <a:t>October 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2537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0A641B-9CC3-48C9-B48F-166034284417}" type="datetime6">
              <a:rPr lang="en-US" smtClean="0"/>
              <a:pPr/>
              <a:t>October 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4270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3881918-0D6B-4B4A-8FF5-40CF6B6A13F1}" type="datetime6">
              <a:rPr lang="en-US" smtClean="0"/>
              <a:pPr/>
              <a:t>October 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82052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2451F100-2211-43C8-B983-9C199DE5E685}" type="datetime6">
              <a:rPr lang="en-US" smtClean="0"/>
              <a:pPr/>
              <a:t>October 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171904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3B4F6209-F141-4D9B-AFC7-906D83ADDE56}" type="datetime6">
              <a:rPr lang="en-US" smtClean="0"/>
              <a:pPr/>
              <a:t>October 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1654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C37BE434-0F10-4968-AF26-8A8615B9CB1D}" type="datetime6">
              <a:rPr lang="en-US" smtClean="0"/>
              <a:pPr/>
              <a:t>October 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92403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07079F9-B776-41AA-8FA7-BB06EDEF8452}" type="datetime6">
              <a:rPr lang="en-US" smtClean="0"/>
              <a:pPr/>
              <a:t>October 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38565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F8CC46F5-FA44-4780-B1EE-C7E9F31C0CD9}" type="datetime6">
              <a:rPr lang="en-US" smtClean="0"/>
              <a:pPr/>
              <a:t>October 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93509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E1924-2E32-42F9-BA58-2C43D8C477ED}" type="datetime6">
              <a:rPr lang="en-US" smtClean="0"/>
              <a:pPr/>
              <a:t>October 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296078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74D67F8-B867-4C33-901B-B05B6F40F34F}" type="datetime6">
              <a:rPr lang="en-US" smtClean="0"/>
              <a:pPr/>
              <a:t>October 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64922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F6E235D-6668-44CC-B158-DD78008CE9EA}" type="datetime6">
              <a:rPr lang="en-US" smtClean="0"/>
              <a:pPr/>
              <a:t>October 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3A3396-DAF0-44C9-B3AE-A96742332DE3}" type="slidenum">
              <a:rPr lang="en-AU" smtClean="0"/>
              <a:pPr/>
              <a:t>‹#›</a:t>
            </a:fld>
            <a:endParaRPr lang="en-AU" dirty="0"/>
          </a:p>
        </p:txBody>
      </p:sp>
    </p:spTree>
    <p:extLst>
      <p:ext uri="{BB962C8B-B14F-4D97-AF65-F5344CB8AC3E}">
        <p14:creationId xmlns:p14="http://schemas.microsoft.com/office/powerpoint/2010/main" val="326590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6601-F55C-F543-B7C9-4DAC6F7ACDD8}" type="datetimeFigureOut">
              <a:rPr lang="en-US" smtClean="0"/>
              <a:pPr/>
              <a:t>10/23/25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44D07-FBC5-4543-801A-02B0EDCAE5CB}" type="slidenum">
              <a:rPr lang="en-US" smtClean="0"/>
              <a:pPr/>
              <a:t>‹#›</a:t>
            </a:fld>
            <a:endParaRPr lang="en-US"/>
          </a:p>
        </p:txBody>
      </p:sp>
    </p:spTree>
    <p:extLst>
      <p:ext uri="{BB962C8B-B14F-4D97-AF65-F5344CB8AC3E}">
        <p14:creationId xmlns:p14="http://schemas.microsoft.com/office/powerpoint/2010/main" val="3809402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133600"/>
            <a:ext cx="8153400" cy="1066800"/>
          </a:xfrm>
        </p:spPr>
        <p:txBody>
          <a:bodyPr>
            <a:normAutofit fontScale="90000"/>
          </a:bodyPr>
          <a:lstStyle/>
          <a:p>
            <a:r>
              <a:rPr lang="en-AU" sz="4889" b="1" dirty="0">
                <a:solidFill>
                  <a:schemeClr val="tx2"/>
                </a:solidFill>
              </a:rPr>
              <a:t>Cultural Tourism</a:t>
            </a:r>
            <a:br>
              <a:rPr lang="en-AU" b="1" dirty="0"/>
            </a:br>
            <a:endParaRPr lang="en-AU" dirty="0"/>
          </a:p>
        </p:txBody>
      </p:sp>
      <p:sp>
        <p:nvSpPr>
          <p:cNvPr id="3" name="Content Placeholder 2"/>
          <p:cNvSpPr>
            <a:spLocks noGrp="1"/>
          </p:cNvSpPr>
          <p:nvPr>
            <p:ph idx="1"/>
          </p:nvPr>
        </p:nvSpPr>
        <p:spPr/>
        <p:txBody>
          <a:bodyPr/>
          <a:lstStyle/>
          <a:p>
            <a:pPr algn="ctr">
              <a:buNone/>
            </a:pPr>
            <a:endParaRPr lang="en-AU" b="1" dirty="0"/>
          </a:p>
          <a:p>
            <a:pPr algn="ctr">
              <a:buNone/>
            </a:pPr>
            <a:endParaRPr lang="en-AU" b="1" dirty="0"/>
          </a:p>
          <a:p>
            <a:pPr algn="ctr">
              <a:buNone/>
            </a:pPr>
            <a:endParaRPr lang="en-AU" sz="4400" b="1" dirty="0">
              <a:latin typeface="+mj-lt"/>
            </a:endParaRPr>
          </a:p>
          <a:p>
            <a:pPr algn="ctr">
              <a:buNone/>
            </a:pPr>
            <a:r>
              <a:rPr lang="en-AU" sz="4400" b="1" dirty="0">
                <a:latin typeface="+mj-lt"/>
              </a:rPr>
              <a:t>Examples and case studies</a:t>
            </a:r>
            <a:endParaRPr lang="en-AU" sz="4400" dirty="0">
              <a:latin typeface="+mj-lt"/>
            </a:endParaRPr>
          </a:p>
        </p:txBody>
      </p:sp>
    </p:spTree>
    <p:extLst>
      <p:ext uri="{BB962C8B-B14F-4D97-AF65-F5344CB8AC3E}">
        <p14:creationId xmlns:p14="http://schemas.microsoft.com/office/powerpoint/2010/main" val="3946191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Tourism tips from Dreamtime Southern X</a:t>
            </a:r>
          </a:p>
          <a:p>
            <a:pPr algn="ctr"/>
            <a:r>
              <a:rPr lang="en-US" sz="2400" dirty="0"/>
              <a:t> Managing Director, Margret Campbell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07209" y="5638801"/>
            <a:ext cx="721382" cy="780717"/>
          </a:xfrm>
          <a:prstGeom prst="rect">
            <a:avLst/>
          </a:prstGeom>
        </p:spPr>
      </p:pic>
      <p:sp>
        <p:nvSpPr>
          <p:cNvPr id="11" name="Oval Callout 10"/>
          <p:cNvSpPr/>
          <p:nvPr/>
        </p:nvSpPr>
        <p:spPr>
          <a:xfrm>
            <a:off x="2819400" y="609600"/>
            <a:ext cx="6705600" cy="3429000"/>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AU" sz="3200" dirty="0"/>
              <a:t>Work with rather than compete with other Aboriginal Cultural Tourism Operators</a:t>
            </a:r>
          </a:p>
        </p:txBody>
      </p:sp>
    </p:spTree>
    <p:extLst>
      <p:ext uri="{BB962C8B-B14F-4D97-AF65-F5344CB8AC3E}">
        <p14:creationId xmlns:p14="http://schemas.microsoft.com/office/powerpoint/2010/main" val="40834187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Dreamtime Southern X</a:t>
            </a:r>
          </a:p>
          <a:p>
            <a:pPr algn="ctr"/>
            <a:r>
              <a:rPr lang="en-US" sz="2400" dirty="0"/>
              <a:t> Managing Director, Margret Campbell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07209" y="5638801"/>
            <a:ext cx="721382" cy="780717"/>
          </a:xfrm>
          <a:prstGeom prst="rect">
            <a:avLst/>
          </a:prstGeom>
        </p:spPr>
      </p:pic>
      <p:sp>
        <p:nvSpPr>
          <p:cNvPr id="9" name="Oval Callout 8"/>
          <p:cNvSpPr/>
          <p:nvPr/>
        </p:nvSpPr>
        <p:spPr>
          <a:xfrm>
            <a:off x="2971800" y="838200"/>
            <a:ext cx="6248400" cy="3505200"/>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AU" sz="3200" dirty="0"/>
              <a:t>Be patient – it takes a time to build international tourist market.</a:t>
            </a:r>
          </a:p>
        </p:txBody>
      </p:sp>
    </p:spTree>
    <p:extLst>
      <p:ext uri="{BB962C8B-B14F-4D97-AF65-F5344CB8AC3E}">
        <p14:creationId xmlns:p14="http://schemas.microsoft.com/office/powerpoint/2010/main" val="373505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_SC31UkAE0pEC.jpg"/>
          <p:cNvPicPr>
            <a:picLocks noChangeAspect="1"/>
          </p:cNvPicPr>
          <p:nvPr/>
        </p:nvPicPr>
        <p:blipFill>
          <a:blip r:embed="rId3"/>
          <a:stretch>
            <a:fillRect/>
          </a:stretch>
        </p:blipFill>
        <p:spPr>
          <a:xfrm>
            <a:off x="1219200" y="-457201"/>
            <a:ext cx="9753600" cy="7315201"/>
          </a:xfrm>
          <a:prstGeom prst="rect">
            <a:avLst/>
          </a:prstGeom>
        </p:spPr>
      </p:pic>
      <p:sp>
        <p:nvSpPr>
          <p:cNvPr id="6" name="TextBox 5"/>
          <p:cNvSpPr txBox="1"/>
          <p:nvPr/>
        </p:nvSpPr>
        <p:spPr>
          <a:xfrm>
            <a:off x="5257800" y="4953000"/>
            <a:ext cx="5410200" cy="1499176"/>
          </a:xfrm>
          <a:prstGeom prst="rect">
            <a:avLst/>
          </a:prstGeom>
          <a:effectLst>
            <a:glow rad="1016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prstTxWarp prst="textPlain">
              <a:avLst/>
            </a:prstTxWarp>
            <a:spAutoFit/>
          </a:bodyPr>
          <a:lstStyle/>
          <a:p>
            <a:r>
              <a:rPr lang="en-AU" sz="3200" dirty="0"/>
              <a:t>Mainstream tourism </a:t>
            </a:r>
          </a:p>
          <a:p>
            <a:r>
              <a:rPr lang="en-AU" sz="2400" dirty="0"/>
              <a:t>Indigenous operated &amp; content</a:t>
            </a:r>
            <a:endParaRPr lang="en-AU" sz="2400" b="1" dirty="0"/>
          </a:p>
        </p:txBody>
      </p:sp>
    </p:spTree>
    <p:extLst>
      <p:ext uri="{BB962C8B-B14F-4D97-AF65-F5344CB8AC3E}">
        <p14:creationId xmlns:p14="http://schemas.microsoft.com/office/powerpoint/2010/main" val="3937430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 Dunes Advert.png"/>
          <p:cNvPicPr>
            <a:picLocks noChangeAspect="1"/>
          </p:cNvPicPr>
          <p:nvPr/>
        </p:nvPicPr>
        <p:blipFill>
          <a:blip r:embed="rId3"/>
          <a:stretch>
            <a:fillRect/>
          </a:stretch>
        </p:blipFill>
        <p:spPr>
          <a:xfrm>
            <a:off x="2362201" y="685801"/>
            <a:ext cx="7385063" cy="372859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2667000" y="5334000"/>
            <a:ext cx="5486400" cy="1200328"/>
          </a:xfrm>
          <a:prstGeom prst="rect">
            <a:avLst/>
          </a:prstGeom>
          <a:noFill/>
        </p:spPr>
        <p:txBody>
          <a:bodyPr wrap="square" rtlCol="0">
            <a:spAutoFit/>
          </a:bodyPr>
          <a:lstStyle/>
          <a:p>
            <a:pPr>
              <a:buFont typeface="Arial"/>
              <a:buChar char="•"/>
            </a:pPr>
            <a:r>
              <a:rPr lang="en-AU" dirty="0"/>
              <a:t> </a:t>
            </a:r>
            <a:r>
              <a:rPr lang="en-AU" sz="2400" dirty="0"/>
              <a:t>Owned and operated by Worrimi LALC </a:t>
            </a:r>
          </a:p>
          <a:p>
            <a:pPr>
              <a:buFont typeface="Arial"/>
              <a:buChar char="•"/>
            </a:pPr>
            <a:r>
              <a:rPr lang="en-AU" sz="2400" dirty="0"/>
              <a:t> Indigenous Tourism Champions</a:t>
            </a:r>
          </a:p>
          <a:p>
            <a:pPr>
              <a:buFont typeface="Arial"/>
              <a:buChar char="•"/>
            </a:pPr>
            <a:r>
              <a:rPr lang="en-AU" sz="2400" dirty="0"/>
              <a:t> Tourism Award winners</a:t>
            </a:r>
          </a:p>
        </p:txBody>
      </p:sp>
      <p:sp>
        <p:nvSpPr>
          <p:cNvPr id="8" name="7-Point Star 7"/>
          <p:cNvSpPr/>
          <p:nvPr/>
        </p:nvSpPr>
        <p:spPr>
          <a:xfrm>
            <a:off x="8382000" y="5181600"/>
            <a:ext cx="1828800" cy="137160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500 K+ Visitors</a:t>
            </a:r>
          </a:p>
        </p:txBody>
      </p:sp>
    </p:spTree>
    <p:extLst>
      <p:ext uri="{BB962C8B-B14F-4D97-AF65-F5344CB8AC3E}">
        <p14:creationId xmlns:p14="http://schemas.microsoft.com/office/powerpoint/2010/main" val="423901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 Dunes Adve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
            <a:ext cx="9144000" cy="6858001"/>
          </a:xfrm>
          <a:prstGeom prst="rect">
            <a:avLst/>
          </a:prstGeom>
        </p:spPr>
      </p:pic>
      <p:sp>
        <p:nvSpPr>
          <p:cNvPr id="6" name="TextBox 5"/>
          <p:cNvSpPr txBox="1"/>
          <p:nvPr/>
        </p:nvSpPr>
        <p:spPr>
          <a:xfrm>
            <a:off x="1981200" y="4191001"/>
            <a:ext cx="8686800" cy="3200876"/>
          </a:xfrm>
          <a:prstGeom prst="rect">
            <a:avLst/>
          </a:prstGeom>
          <a:noFill/>
        </p:spPr>
        <p:txBody>
          <a:bodyPr wrap="square" rtlCol="0">
            <a:spAutoFit/>
          </a:bodyPr>
          <a:lstStyle/>
          <a:p>
            <a:r>
              <a:rPr lang="en-AU" sz="2800" dirty="0"/>
              <a:t>1.  Nature Reserve Interpretation – government contract</a:t>
            </a:r>
          </a:p>
          <a:p>
            <a:pPr marL="457200" indent="-457200">
              <a:buAutoNum type="arabicPeriod" startAt="2"/>
            </a:pPr>
            <a:r>
              <a:rPr lang="en-AU" sz="2800" dirty="0"/>
              <a:t>Boat – transport to and from Island</a:t>
            </a:r>
          </a:p>
          <a:p>
            <a:pPr marL="457200" indent="-457200">
              <a:buFont typeface="Arial"/>
              <a:buAutoNum type="arabicPeriod" startAt="2"/>
            </a:pPr>
            <a:r>
              <a:rPr lang="en-AU" sz="2800" dirty="0"/>
              <a:t>Tour + catering </a:t>
            </a:r>
          </a:p>
          <a:p>
            <a:pPr marL="457200" indent="-457200">
              <a:spcAft>
                <a:spcPts val="600"/>
              </a:spcAft>
              <a:buFont typeface="Arial"/>
              <a:buAutoNum type="arabicPeriod" startAt="2"/>
            </a:pPr>
            <a:r>
              <a:rPr lang="en-AU" sz="2800" dirty="0"/>
              <a:t>Accommodation + catering + night-tour</a:t>
            </a:r>
          </a:p>
          <a:p>
            <a:pPr marL="457200" indent="-457200">
              <a:spcAft>
                <a:spcPts val="600"/>
              </a:spcAft>
            </a:pPr>
            <a:r>
              <a:rPr lang="en-AU" sz="2800" dirty="0"/>
              <a:t>* International Tourism Awards</a:t>
            </a:r>
          </a:p>
          <a:p>
            <a:pPr>
              <a:buFont typeface="Arial"/>
              <a:buChar char="•"/>
            </a:pPr>
            <a:endParaRPr lang="en-AU" sz="2400" dirty="0"/>
          </a:p>
        </p:txBody>
      </p:sp>
      <p:pic>
        <p:nvPicPr>
          <p:cNvPr id="7" name="Picture 6" descr="Kapiti Tours logo.jpg"/>
          <p:cNvPicPr>
            <a:picLocks noChangeAspect="1"/>
          </p:cNvPicPr>
          <p:nvPr/>
        </p:nvPicPr>
        <p:blipFill>
          <a:blip r:embed="rId4"/>
          <a:stretch>
            <a:fillRect/>
          </a:stretch>
        </p:blipFill>
        <p:spPr>
          <a:xfrm>
            <a:off x="8686800" y="4818529"/>
            <a:ext cx="1642286" cy="1738891"/>
          </a:xfrm>
          <a:prstGeom prst="rect">
            <a:avLst/>
          </a:prstGeom>
        </p:spPr>
      </p:pic>
      <p:sp>
        <p:nvSpPr>
          <p:cNvPr id="8" name="Rectangle 7"/>
          <p:cNvSpPr/>
          <p:nvPr/>
        </p:nvSpPr>
        <p:spPr>
          <a:xfrm>
            <a:off x="6172200" y="304800"/>
            <a:ext cx="4191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t>Mainstream products – Indigenous owned &amp; operated  (Māori)</a:t>
            </a:r>
          </a:p>
        </p:txBody>
      </p:sp>
    </p:spTree>
    <p:extLst>
      <p:ext uri="{BB962C8B-B14F-4D97-AF65-F5344CB8AC3E}">
        <p14:creationId xmlns:p14="http://schemas.microsoft.com/office/powerpoint/2010/main" val="12414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ag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0"/>
            <a:ext cx="9144000" cy="6073588"/>
          </a:xfrm>
          <a:prstGeom prst="rect">
            <a:avLst/>
          </a:prstGeom>
        </p:spPr>
      </p:pic>
      <p:pic>
        <p:nvPicPr>
          <p:cNvPr id="5" name="Picture 4" descr="Ngaran Ngarn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1519" y="6096000"/>
            <a:ext cx="783512" cy="660218"/>
          </a:xfrm>
          <a:prstGeom prst="rect">
            <a:avLst/>
          </a:prstGeom>
        </p:spPr>
      </p:pic>
      <p:sp>
        <p:nvSpPr>
          <p:cNvPr id="6" name="TextBox 5"/>
          <p:cNvSpPr txBox="1"/>
          <p:nvPr/>
        </p:nvSpPr>
        <p:spPr>
          <a:xfrm>
            <a:off x="3505201" y="6248400"/>
            <a:ext cx="4238661" cy="369332"/>
          </a:xfrm>
          <a:prstGeom prst="rect">
            <a:avLst/>
          </a:prstGeom>
          <a:noFill/>
        </p:spPr>
        <p:txBody>
          <a:bodyPr wrap="none" rtlCol="0">
            <a:spAutoFit/>
          </a:bodyPr>
          <a:lstStyle/>
          <a:p>
            <a:r>
              <a:rPr lang="en-US" dirty="0"/>
              <a:t>Gulaga Creation Tour - NSW South Coast  </a:t>
            </a:r>
          </a:p>
        </p:txBody>
      </p:sp>
      <p:sp>
        <p:nvSpPr>
          <p:cNvPr id="7" name="TextBox 6"/>
          <p:cNvSpPr txBox="1"/>
          <p:nvPr/>
        </p:nvSpPr>
        <p:spPr>
          <a:xfrm>
            <a:off x="1524000" y="762000"/>
            <a:ext cx="5334000"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AU" sz="3200" b="1" dirty="0"/>
              <a:t>Multi-day experience </a:t>
            </a:r>
          </a:p>
          <a:p>
            <a:r>
              <a:rPr lang="en-AU" sz="2000" b="1" dirty="0"/>
              <a:t>Tour + accommodation+ catering + performance </a:t>
            </a:r>
          </a:p>
          <a:p>
            <a:endParaRPr lang="en-AU" dirty="0"/>
          </a:p>
        </p:txBody>
      </p:sp>
    </p:spTree>
    <p:extLst>
      <p:ext uri="{BB962C8B-B14F-4D97-AF65-F5344CB8AC3E}">
        <p14:creationId xmlns:p14="http://schemas.microsoft.com/office/powerpoint/2010/main" val="17819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ance.jpg"/>
          <p:cNvPicPr>
            <a:picLocks noChangeAspect="1"/>
          </p:cNvPicPr>
          <p:nvPr/>
        </p:nvPicPr>
        <p:blipFill>
          <a:blip r:embed="rId3"/>
          <a:stretch>
            <a:fillRect/>
          </a:stretch>
        </p:blipFill>
        <p:spPr>
          <a:xfrm>
            <a:off x="1524000" y="0"/>
            <a:ext cx="9144000" cy="6096000"/>
          </a:xfrm>
          <a:prstGeom prst="rect">
            <a:avLst/>
          </a:prstGeom>
        </p:spPr>
      </p:pic>
      <p:sp>
        <p:nvSpPr>
          <p:cNvPr id="11" name="TextBox 10"/>
          <p:cNvSpPr txBox="1"/>
          <p:nvPr/>
        </p:nvSpPr>
        <p:spPr>
          <a:xfrm>
            <a:off x="3026382" y="6381696"/>
            <a:ext cx="4238661" cy="369332"/>
          </a:xfrm>
          <a:prstGeom prst="rect">
            <a:avLst/>
          </a:prstGeom>
          <a:noFill/>
        </p:spPr>
        <p:txBody>
          <a:bodyPr wrap="none" rtlCol="0">
            <a:spAutoFit/>
          </a:bodyPr>
          <a:lstStyle/>
          <a:p>
            <a:r>
              <a:rPr lang="en-US" dirty="0"/>
              <a:t>Gulaga Creation Tour - NSW South Coast  </a:t>
            </a:r>
          </a:p>
        </p:txBody>
      </p:sp>
      <p:pic>
        <p:nvPicPr>
          <p:cNvPr id="12" name="Picture 11" descr="Ngaran Ngarn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1519" y="6096000"/>
            <a:ext cx="783512" cy="660218"/>
          </a:xfrm>
          <a:prstGeom prst="rect">
            <a:avLst/>
          </a:prstGeom>
        </p:spPr>
      </p:pic>
    </p:spTree>
    <p:extLst>
      <p:ext uri="{BB962C8B-B14F-4D97-AF65-F5344CB8AC3E}">
        <p14:creationId xmlns:p14="http://schemas.microsoft.com/office/powerpoint/2010/main" val="1266696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0" y="3200400"/>
            <a:ext cx="2057400" cy="2590800"/>
          </a:xfrm>
        </p:spPr>
        <p:txBody>
          <a:bodyPr>
            <a:normAutofit fontScale="90000"/>
          </a:bodyPr>
          <a:lstStyle/>
          <a:p>
            <a:r>
              <a:rPr lang="en-AU" dirty="0"/>
              <a:t>       </a:t>
            </a:r>
            <a:r>
              <a:rPr lang="en-AU" i="1" dirty="0"/>
              <a:t>Fred’s Bush Tucker  </a:t>
            </a:r>
          </a:p>
        </p:txBody>
      </p:sp>
      <p:pic>
        <p:nvPicPr>
          <p:cNvPr id="4" name="Content Placeholder 3" descr="IMG_3553.jpg"/>
          <p:cNvPicPr>
            <a:picLocks noGrp="1" noChangeAspect="1"/>
          </p:cNvPicPr>
          <p:nvPr>
            <p:ph idx="1"/>
          </p:nvPr>
        </p:nvPicPr>
        <p:blipFill>
          <a:blip r:embed="rId3" cstate="print">
            <a:extLst>
              <a:ext uri="{28A0092B-C50C-407E-A947-70E740481C1C}">
                <a14:useLocalDpi xmlns:a14="http://schemas.microsoft.com/office/drawing/2010/main"/>
              </a:ext>
            </a:extLst>
          </a:blip>
          <a:srcRect r="-1552"/>
          <a:stretch>
            <a:fillRect/>
          </a:stretch>
        </p:blipFill>
        <p:spPr>
          <a:xfrm>
            <a:off x="1524001" y="-55032"/>
            <a:ext cx="5257799" cy="6913032"/>
          </a:xfrm>
        </p:spPr>
      </p:pic>
      <p:sp>
        <p:nvSpPr>
          <p:cNvPr id="5" name="Rounded Rectangle 4"/>
          <p:cNvSpPr/>
          <p:nvPr/>
        </p:nvSpPr>
        <p:spPr>
          <a:xfrm>
            <a:off x="7848600" y="685800"/>
            <a:ext cx="1981200" cy="1752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3600" b="1" dirty="0"/>
              <a:t>Catering</a:t>
            </a:r>
          </a:p>
        </p:txBody>
      </p:sp>
    </p:spTree>
    <p:extLst>
      <p:ext uri="{BB962C8B-B14F-4D97-AF65-F5344CB8AC3E}">
        <p14:creationId xmlns:p14="http://schemas.microsoft.com/office/powerpoint/2010/main" val="147341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0" y="3200400"/>
            <a:ext cx="2362200" cy="2590800"/>
          </a:xfrm>
        </p:spPr>
        <p:txBody>
          <a:bodyPr>
            <a:normAutofit/>
          </a:bodyPr>
          <a:lstStyle/>
          <a:p>
            <a:r>
              <a:rPr lang="en-AU" dirty="0"/>
              <a:t>       </a:t>
            </a:r>
            <a:r>
              <a:rPr lang="en-AU" i="1" dirty="0" err="1"/>
              <a:t>Blak</a:t>
            </a:r>
            <a:r>
              <a:rPr lang="en-AU" i="1" dirty="0"/>
              <a:t> Markets </a:t>
            </a:r>
          </a:p>
        </p:txBody>
      </p:sp>
      <p:pic>
        <p:nvPicPr>
          <p:cNvPr id="4" name="Content Placeholder 3" descr="IMG_3553.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24000" y="0"/>
            <a:ext cx="4572000" cy="6858702"/>
          </a:xfrm>
        </p:spPr>
      </p:pic>
      <p:sp>
        <p:nvSpPr>
          <p:cNvPr id="5" name="Rounded Rectangle 4"/>
          <p:cNvSpPr/>
          <p:nvPr/>
        </p:nvSpPr>
        <p:spPr>
          <a:xfrm>
            <a:off x="7848600" y="685800"/>
            <a:ext cx="1981200" cy="1752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3600" b="1" dirty="0"/>
              <a:t>Events</a:t>
            </a:r>
          </a:p>
        </p:txBody>
      </p:sp>
      <p:sp>
        <p:nvSpPr>
          <p:cNvPr id="6" name="TextBox 5"/>
          <p:cNvSpPr txBox="1"/>
          <p:nvPr/>
        </p:nvSpPr>
        <p:spPr>
          <a:xfrm>
            <a:off x="6477001" y="6400801"/>
            <a:ext cx="3063759" cy="646331"/>
          </a:xfrm>
          <a:prstGeom prst="rect">
            <a:avLst/>
          </a:prstGeom>
          <a:noFill/>
        </p:spPr>
        <p:txBody>
          <a:bodyPr wrap="square" rtlCol="0">
            <a:spAutoFit/>
          </a:bodyPr>
          <a:lstStyle/>
          <a:p>
            <a:r>
              <a:rPr lang="en-AU" dirty="0"/>
              <a:t>Image credit: Destination NSW</a:t>
            </a:r>
          </a:p>
        </p:txBody>
      </p:sp>
    </p:spTree>
    <p:extLst>
      <p:ext uri="{BB962C8B-B14F-4D97-AF65-F5344CB8AC3E}">
        <p14:creationId xmlns:p14="http://schemas.microsoft.com/office/powerpoint/2010/main" val="2037989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 Pouhere Korero .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24000" y="0"/>
            <a:ext cx="9448800" cy="7086600"/>
          </a:xfrm>
        </p:spPr>
      </p:pic>
      <p:sp>
        <p:nvSpPr>
          <p:cNvPr id="3" name="TextBox 2"/>
          <p:cNvSpPr txBox="1"/>
          <p:nvPr/>
        </p:nvSpPr>
        <p:spPr>
          <a:xfrm>
            <a:off x="1524000" y="762000"/>
            <a:ext cx="5334000"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AU" sz="3200" b="1" dirty="0"/>
              <a:t>Cultural Center – Tjapukai </a:t>
            </a:r>
          </a:p>
          <a:p>
            <a:r>
              <a:rPr lang="en-AU" sz="2000" b="1" dirty="0"/>
              <a:t>Multi-media + Performance + Catering + Retail </a:t>
            </a:r>
          </a:p>
          <a:p>
            <a:endParaRPr lang="en-AU" dirty="0"/>
          </a:p>
        </p:txBody>
      </p:sp>
    </p:spTree>
    <p:extLst>
      <p:ext uri="{BB962C8B-B14F-4D97-AF65-F5344CB8AC3E}">
        <p14:creationId xmlns:p14="http://schemas.microsoft.com/office/powerpoint/2010/main" val="2731910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yanga Malu_bridge and rock art best qualit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0"/>
            <a:ext cx="9144000" cy="5131340"/>
          </a:xfrm>
          <a:prstGeom prst="roundRect">
            <a:avLst>
              <a:gd name="adj" fmla="val 8594"/>
            </a:avLst>
          </a:prstGeom>
          <a:solidFill>
            <a:srgbClr val="FFFFFF">
              <a:shade val="85000"/>
            </a:srgbClr>
          </a:solidFill>
          <a:ln>
            <a:noFill/>
          </a:ln>
          <a:effectLst/>
        </p:spPr>
      </p:pic>
      <p:sp>
        <p:nvSpPr>
          <p:cNvPr id="7" name="TextBox 6"/>
          <p:cNvSpPr txBox="1"/>
          <p:nvPr/>
        </p:nvSpPr>
        <p:spPr>
          <a:xfrm>
            <a:off x="2971800" y="5638801"/>
            <a:ext cx="5638800" cy="646331"/>
          </a:xfrm>
          <a:prstGeom prst="rect">
            <a:avLst/>
          </a:prstGeom>
          <a:noFill/>
        </p:spPr>
        <p:txBody>
          <a:bodyPr wrap="square" rtlCol="0">
            <a:spAutoFit/>
          </a:bodyPr>
          <a:lstStyle/>
          <a:p>
            <a:r>
              <a:rPr lang="en-AU" sz="3600" b="1" dirty="0"/>
              <a:t>    Dreamtime Southern X</a:t>
            </a:r>
          </a:p>
        </p:txBody>
      </p:sp>
      <p:sp>
        <p:nvSpPr>
          <p:cNvPr id="4" name="TextBox 3"/>
          <p:cNvSpPr txBox="1"/>
          <p:nvPr/>
        </p:nvSpPr>
        <p:spPr>
          <a:xfrm>
            <a:off x="5105400" y="304800"/>
            <a:ext cx="4876800" cy="584776"/>
          </a:xfrm>
          <a:prstGeom prst="rect">
            <a:avLst/>
          </a:prstGeom>
          <a:effectLst>
            <a:glow rad="1016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prstTxWarp prst="textPlain">
              <a:avLst/>
            </a:prstTxWarp>
            <a:spAutoFit/>
          </a:bodyPr>
          <a:lstStyle/>
          <a:p>
            <a:r>
              <a:rPr lang="en-AU" sz="3200" b="1" dirty="0"/>
              <a:t>Cultural Tours &amp; Education  </a:t>
            </a:r>
          </a:p>
        </p:txBody>
      </p:sp>
      <p:pic>
        <p:nvPicPr>
          <p:cNvPr id="5" name="Picture 4" descr="Logo 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91600" y="5410201"/>
            <a:ext cx="974140" cy="1054265"/>
          </a:xfrm>
          <a:prstGeom prst="rect">
            <a:avLst/>
          </a:prstGeom>
        </p:spPr>
      </p:pic>
    </p:spTree>
    <p:extLst>
      <p:ext uri="{BB962C8B-B14F-4D97-AF65-F5344CB8AC3E}">
        <p14:creationId xmlns:p14="http://schemas.microsoft.com/office/powerpoint/2010/main" val="145081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t>Tjapukai</a:t>
            </a:r>
          </a:p>
        </p:txBody>
      </p:sp>
      <p:pic>
        <p:nvPicPr>
          <p:cNvPr id="5" name="Content Placeholder 4" descr="IMG_0719.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52400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921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2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TextBox 2"/>
          <p:cNvSpPr txBox="1"/>
          <p:nvPr/>
        </p:nvSpPr>
        <p:spPr>
          <a:xfrm>
            <a:off x="2133600" y="533400"/>
            <a:ext cx="2895600" cy="38164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AU" sz="2800" b="1" dirty="0"/>
              <a:t>Accommodation +</a:t>
            </a:r>
          </a:p>
          <a:p>
            <a:pPr>
              <a:buFont typeface="Arial"/>
              <a:buChar char="•"/>
            </a:pPr>
            <a:r>
              <a:rPr lang="en-AU" sz="2800" dirty="0"/>
              <a:t> Visitor Centre  </a:t>
            </a:r>
          </a:p>
          <a:p>
            <a:pPr>
              <a:buFont typeface="Arial"/>
              <a:buChar char="•"/>
            </a:pPr>
            <a:r>
              <a:rPr lang="en-AU" sz="2800" dirty="0"/>
              <a:t> Tours </a:t>
            </a:r>
          </a:p>
          <a:p>
            <a:pPr>
              <a:buFont typeface="Arial"/>
              <a:buChar char="•"/>
            </a:pPr>
            <a:r>
              <a:rPr lang="en-AU" sz="2800" dirty="0"/>
              <a:t> Cruises </a:t>
            </a:r>
          </a:p>
          <a:p>
            <a:pPr>
              <a:buFont typeface="Arial"/>
              <a:buChar char="•"/>
            </a:pPr>
            <a:r>
              <a:rPr lang="en-AU" sz="2800" dirty="0"/>
              <a:t> Flights </a:t>
            </a:r>
          </a:p>
          <a:p>
            <a:pPr>
              <a:buFont typeface="Arial"/>
              <a:buChar char="•"/>
            </a:pPr>
            <a:r>
              <a:rPr lang="en-AU" sz="2800" dirty="0"/>
              <a:t> Catering </a:t>
            </a:r>
          </a:p>
          <a:p>
            <a:pPr>
              <a:buFont typeface="Arial"/>
              <a:buChar char="•"/>
            </a:pPr>
            <a:r>
              <a:rPr lang="en-AU" sz="2800" dirty="0"/>
              <a:t> Retail</a:t>
            </a:r>
          </a:p>
          <a:p>
            <a:endParaRPr lang="en-AU" dirty="0"/>
          </a:p>
        </p:txBody>
      </p:sp>
      <p:pic>
        <p:nvPicPr>
          <p:cNvPr id="4" name="Picture 3" descr="Nitmulu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25000" y="0"/>
            <a:ext cx="1143000" cy="1143000"/>
          </a:xfrm>
          <a:prstGeom prst="rect">
            <a:avLst/>
          </a:prstGeom>
        </p:spPr>
      </p:pic>
    </p:spTree>
    <p:extLst>
      <p:ext uri="{BB962C8B-B14F-4D97-AF65-F5344CB8AC3E}">
        <p14:creationId xmlns:p14="http://schemas.microsoft.com/office/powerpoint/2010/main" val="344899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7162800" cy="1447800"/>
          </a:xfrm>
        </p:spPr>
        <p:txBody>
          <a:bodyPr>
            <a:normAutofit/>
          </a:bodyPr>
          <a:lstStyle/>
          <a:p>
            <a:br>
              <a:rPr lang="en-AU" sz="4000" dirty="0"/>
            </a:br>
            <a:endParaRPr lang="en-AU" b="1"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22</a:t>
            </a:fld>
            <a:endParaRPr lang="en-AU" dirty="0"/>
          </a:p>
        </p:txBody>
      </p:sp>
      <p:pic>
        <p:nvPicPr>
          <p:cNvPr id="5" name="Picture 4" descr="IMG_785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24000" y="0"/>
            <a:ext cx="9144000" cy="6172200"/>
          </a:xfrm>
          <a:prstGeom prst="rect">
            <a:avLst/>
          </a:prstGeom>
        </p:spPr>
      </p:pic>
      <p:sp>
        <p:nvSpPr>
          <p:cNvPr id="7" name="Rectangle 6"/>
          <p:cNvSpPr/>
          <p:nvPr/>
        </p:nvSpPr>
        <p:spPr>
          <a:xfrm>
            <a:off x="3505200" y="381001"/>
            <a:ext cx="6629400" cy="830997"/>
          </a:xfrm>
          <a:prstGeom prst="rect">
            <a:avLst/>
          </a:prstGeom>
        </p:spPr>
        <p:txBody>
          <a:bodyPr wrap="square">
            <a:spAutoFit/>
          </a:bodyPr>
          <a:lstStyle/>
          <a:p>
            <a:pPr>
              <a:spcAft>
                <a:spcPts val="5400"/>
              </a:spcAft>
            </a:pPr>
            <a:r>
              <a:rPr lang="en-AU" sz="2400" dirty="0">
                <a:latin typeface="+mj-lt"/>
              </a:rPr>
              <a:t>If you were starting your Cultural Tourism business again, what would you do differently?</a:t>
            </a:r>
          </a:p>
        </p:txBody>
      </p:sp>
      <p:sp>
        <p:nvSpPr>
          <p:cNvPr id="8" name="TextBox 7"/>
          <p:cNvSpPr txBox="1"/>
          <p:nvPr/>
        </p:nvSpPr>
        <p:spPr>
          <a:xfrm>
            <a:off x="1524000" y="6211670"/>
            <a:ext cx="8229600" cy="461665"/>
          </a:xfrm>
          <a:prstGeom prst="rect">
            <a:avLst/>
          </a:prstGeom>
          <a:noFill/>
        </p:spPr>
        <p:txBody>
          <a:bodyPr wrap="square" rtlCol="0">
            <a:spAutoFit/>
          </a:bodyPr>
          <a:lstStyle/>
          <a:p>
            <a:r>
              <a:rPr lang="en-US" sz="2400" dirty="0">
                <a:latin typeface="+mj-lt"/>
              </a:rPr>
              <a:t>UNKYA </a:t>
            </a:r>
            <a:r>
              <a:rPr lang="en-US" sz="2400" dirty="0" err="1">
                <a:latin typeface="+mj-lt"/>
              </a:rPr>
              <a:t>Lalc</a:t>
            </a:r>
            <a:r>
              <a:rPr lang="en-US" sz="2400" dirty="0">
                <a:latin typeface="+mj-lt"/>
              </a:rPr>
              <a:t>  CEO, Michele Donovan – Unkya </a:t>
            </a:r>
            <a:r>
              <a:rPr lang="en-US" sz="2400" dirty="0" err="1">
                <a:latin typeface="+mj-lt"/>
              </a:rPr>
              <a:t>Lalc</a:t>
            </a:r>
            <a:r>
              <a:rPr lang="en-US" sz="2400" dirty="0">
                <a:latin typeface="+mj-lt"/>
              </a:rPr>
              <a:t> Cultural Tours</a:t>
            </a:r>
            <a:endParaRPr lang="en-AU" sz="2400" dirty="0">
              <a:latin typeface="+mj-lt"/>
            </a:endParaRPr>
          </a:p>
        </p:txBody>
      </p:sp>
    </p:spTree>
    <p:extLst>
      <p:ext uri="{BB962C8B-B14F-4D97-AF65-F5344CB8AC3E}">
        <p14:creationId xmlns:p14="http://schemas.microsoft.com/office/powerpoint/2010/main" val="3312434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2743200" y="838200"/>
            <a:ext cx="6705600" cy="3810000"/>
          </a:xfrm>
          <a:prstGeom prst="wedgeEllipseCallout">
            <a:avLst>
              <a:gd name="adj1" fmla="val -43580"/>
              <a:gd name="adj2" fmla="val 44368"/>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sz="2800" dirty="0">
                <a:solidFill>
                  <a:schemeClr val="bg1"/>
                </a:solidFill>
              </a:rPr>
              <a:t>Keep the Cultural Tourism business separate from LALC operations.</a:t>
            </a: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20207395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762000"/>
            <a:ext cx="7467600" cy="3657600"/>
          </a:xfrm>
          <a:prstGeom prst="wedgeEllipseCallout">
            <a:avLst>
              <a:gd name="adj1" fmla="val -43580"/>
              <a:gd name="adj2" fmla="val 44368"/>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sz="2800" dirty="0">
                <a:solidFill>
                  <a:schemeClr val="bg1"/>
                </a:solidFill>
              </a:rPr>
              <a:t>Have staff qualified to run the business. </a:t>
            </a: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19545963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762000"/>
            <a:ext cx="7467600" cy="3657600"/>
          </a:xfrm>
          <a:prstGeom prst="wedgeEllipseCallout">
            <a:avLst>
              <a:gd name="adj1" fmla="val -43580"/>
              <a:gd name="adj2" fmla="val 44368"/>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sz="2800" dirty="0">
                <a:solidFill>
                  <a:schemeClr val="bg1"/>
                </a:solidFill>
              </a:rPr>
              <a:t>Establish a separate Board with business acumen.</a:t>
            </a: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42541828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381000"/>
            <a:ext cx="8229600" cy="4648200"/>
          </a:xfrm>
          <a:prstGeom prst="wedgeEllipseCallout">
            <a:avLst>
              <a:gd name="adj1" fmla="val -43580"/>
              <a:gd name="adj2" fmla="val 4436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a:solidFill>
                  <a:schemeClr val="bg1"/>
                </a:solidFill>
              </a:rPr>
              <a:t>Ensure your product is authentic.</a:t>
            </a:r>
          </a:p>
          <a:p>
            <a:pPr algn="ctr"/>
            <a:endParaRPr lang="en-US" sz="2800" dirty="0">
              <a:solidFill>
                <a:schemeClr val="bg1"/>
              </a:solidFill>
            </a:endParaRPr>
          </a:p>
          <a:p>
            <a:pPr algn="ctr"/>
            <a:r>
              <a:rPr lang="en-US" sz="2400" dirty="0">
                <a:solidFill>
                  <a:srgbClr val="000000"/>
                </a:solidFill>
              </a:rPr>
              <a:t>Language is important to use with your Cultural Product (if you can use it).</a:t>
            </a:r>
            <a:r>
              <a:rPr lang="en-US" sz="2400" dirty="0">
                <a:solidFill>
                  <a:schemeClr val="bg1"/>
                </a:solidFill>
              </a:rPr>
              <a:t> </a:t>
            </a:r>
          </a:p>
          <a:p>
            <a:pPr>
              <a:spcAft>
                <a:spcPts val="600"/>
              </a:spcAft>
            </a:pPr>
            <a:endParaRPr lang="en-US" sz="2800" dirty="0">
              <a:solidFill>
                <a:srgbClr val="000000"/>
              </a:solidFill>
            </a:endParaRP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20447412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762000"/>
            <a:ext cx="7467600" cy="3657600"/>
          </a:xfrm>
          <a:prstGeom prst="wedgeEllipseCallout">
            <a:avLst>
              <a:gd name="adj1" fmla="val -43580"/>
              <a:gd name="adj2" fmla="val 44368"/>
            </a:avLst>
          </a:prstGeom>
        </p:spPr>
        <p:style>
          <a:lnRef idx="2">
            <a:schemeClr val="accent3"/>
          </a:lnRef>
          <a:fillRef idx="1">
            <a:schemeClr val="lt1"/>
          </a:fillRef>
          <a:effectRef idx="0">
            <a:schemeClr val="accent3"/>
          </a:effectRef>
          <a:fontRef idx="minor">
            <a:schemeClr val="dk1"/>
          </a:fontRef>
        </p:style>
        <p:txBody>
          <a:bodyPr rtlCol="0" anchor="ctr"/>
          <a:lstStyle/>
          <a:p>
            <a:pPr>
              <a:spcAft>
                <a:spcPts val="600"/>
              </a:spcAft>
            </a:pPr>
            <a:r>
              <a:rPr lang="en-US" sz="2800" dirty="0">
                <a:solidFill>
                  <a:schemeClr val="bg1"/>
                </a:solidFill>
              </a:rPr>
              <a:t>Ask for help if you don’t know. Mentoring is a great way to get the assistance your business needs.</a:t>
            </a: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26669538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UNKYA </a:t>
            </a:r>
            <a:r>
              <a:rPr lang="en-US" sz="2400" dirty="0" err="1"/>
              <a:t>Lalc</a:t>
            </a:r>
            <a:r>
              <a:rPr lang="en-US" sz="2400" dirty="0"/>
              <a:t> </a:t>
            </a:r>
          </a:p>
          <a:p>
            <a:pPr algn="ctr"/>
            <a:r>
              <a:rPr lang="en-US" sz="2400" dirty="0"/>
              <a:t> CEO, Michele Donovan.</a:t>
            </a:r>
          </a:p>
        </p:txBody>
      </p:sp>
      <p:sp>
        <p:nvSpPr>
          <p:cNvPr id="4" name="Oval Callout 3"/>
          <p:cNvSpPr/>
          <p:nvPr/>
        </p:nvSpPr>
        <p:spPr>
          <a:xfrm>
            <a:off x="1905000" y="762000"/>
            <a:ext cx="7467600" cy="3657600"/>
          </a:xfrm>
          <a:prstGeom prst="wedgeEllipseCallout">
            <a:avLst>
              <a:gd name="adj1" fmla="val -43580"/>
              <a:gd name="adj2" fmla="val 44368"/>
            </a:avLst>
          </a:prstGeom>
        </p:spPr>
        <p:style>
          <a:lnRef idx="2">
            <a:schemeClr val="accent3"/>
          </a:lnRef>
          <a:fillRef idx="1">
            <a:schemeClr val="lt1"/>
          </a:fillRef>
          <a:effectRef idx="0">
            <a:schemeClr val="accent3"/>
          </a:effectRef>
          <a:fontRef idx="minor">
            <a:schemeClr val="dk1"/>
          </a:fontRef>
        </p:style>
        <p:txBody>
          <a:bodyPr rtlCol="0" anchor="ctr"/>
          <a:lstStyle/>
          <a:p>
            <a:pPr>
              <a:spcAft>
                <a:spcPts val="600"/>
              </a:spcAft>
            </a:pPr>
            <a:r>
              <a:rPr lang="en-US" sz="2800" b="1" dirty="0">
                <a:solidFill>
                  <a:srgbClr val="000000"/>
                </a:solidFill>
              </a:rPr>
              <a:t>Financial Management </a:t>
            </a:r>
            <a:r>
              <a:rPr lang="en-US" sz="2800" dirty="0">
                <a:solidFill>
                  <a:srgbClr val="000000"/>
                </a:solidFill>
              </a:rPr>
              <a:t>is crucial to the success of your business.</a:t>
            </a:r>
          </a:p>
        </p:txBody>
      </p:sp>
      <p:pic>
        <p:nvPicPr>
          <p:cNvPr id="6" name="Picture 5" descr="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6161" y="5715001"/>
            <a:ext cx="533639" cy="685800"/>
          </a:xfrm>
          <a:prstGeom prst="rect">
            <a:avLst/>
          </a:prstGeom>
        </p:spPr>
      </p:pic>
    </p:spTree>
    <p:extLst>
      <p:ext uri="{BB962C8B-B14F-4D97-AF65-F5344CB8AC3E}">
        <p14:creationId xmlns:p14="http://schemas.microsoft.com/office/powerpoint/2010/main" val="3330963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7162800" cy="1447800"/>
          </a:xfrm>
        </p:spPr>
        <p:txBody>
          <a:bodyPr>
            <a:normAutofit/>
          </a:bodyPr>
          <a:lstStyle/>
          <a:p>
            <a:br>
              <a:rPr lang="en-AU" sz="4000" dirty="0"/>
            </a:br>
            <a:endParaRPr lang="en-AU" b="1"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29</a:t>
            </a:fld>
            <a:endParaRPr lang="en-AU" dirty="0"/>
          </a:p>
        </p:txBody>
      </p:sp>
      <p:pic>
        <p:nvPicPr>
          <p:cNvPr id="5" name="Picture 4" descr="Wiradjuri_DNSW.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6978" y="1600200"/>
            <a:ext cx="6972988" cy="4648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010400" y="6324601"/>
            <a:ext cx="2590800" cy="307777"/>
          </a:xfrm>
          <a:prstGeom prst="rect">
            <a:avLst/>
          </a:prstGeom>
          <a:noFill/>
        </p:spPr>
        <p:txBody>
          <a:bodyPr wrap="square" rtlCol="0">
            <a:spAutoFit/>
          </a:bodyPr>
          <a:lstStyle/>
          <a:p>
            <a:r>
              <a:rPr lang="en-AU" sz="1400" dirty="0"/>
              <a:t>Photo credit:  Destination NSW</a:t>
            </a:r>
          </a:p>
        </p:txBody>
      </p:sp>
      <p:sp>
        <p:nvSpPr>
          <p:cNvPr id="9" name="TextBox 8"/>
          <p:cNvSpPr txBox="1"/>
          <p:nvPr/>
        </p:nvSpPr>
        <p:spPr>
          <a:xfrm>
            <a:off x="1752600" y="609600"/>
            <a:ext cx="8686800" cy="1107996"/>
          </a:xfrm>
          <a:prstGeom prst="rect">
            <a:avLst/>
          </a:prstGeom>
          <a:noFill/>
        </p:spPr>
        <p:txBody>
          <a:bodyPr wrap="square" rtlCol="0">
            <a:spAutoFit/>
          </a:bodyPr>
          <a:lstStyle/>
          <a:p>
            <a:r>
              <a:rPr lang="en-AU" sz="2400" b="1" dirty="0">
                <a:latin typeface="+mj-lt"/>
              </a:rPr>
              <a:t>“At the end of the day people won’t remember what you said or did, they will remember how you made them feel”  </a:t>
            </a:r>
            <a:r>
              <a:rPr lang="en-AU" sz="2400" i="1" dirty="0">
                <a:latin typeface="+mj-lt"/>
              </a:rPr>
              <a:t>- Maya Angelou</a:t>
            </a:r>
          </a:p>
          <a:p>
            <a:endParaRPr lang="en-AU" dirty="0"/>
          </a:p>
        </p:txBody>
      </p:sp>
    </p:spTree>
    <p:extLst>
      <p:ext uri="{BB962C8B-B14F-4D97-AF65-F5344CB8AC3E}">
        <p14:creationId xmlns:p14="http://schemas.microsoft.com/office/powerpoint/2010/main" val="3831962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1.jpg"/>
          <p:cNvPicPr>
            <a:picLocks noChangeAspect="1"/>
          </p:cNvPicPr>
          <p:nvPr/>
        </p:nvPicPr>
        <p:blipFill>
          <a:blip r:embed="rId3"/>
          <a:stretch>
            <a:fillRect/>
          </a:stretch>
        </p:blipFill>
        <p:spPr>
          <a:xfrm>
            <a:off x="3048000" y="146132"/>
            <a:ext cx="5990536" cy="6483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2838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7162800" cy="1447800"/>
          </a:xfrm>
        </p:spPr>
        <p:txBody>
          <a:bodyPr>
            <a:normAutofit/>
          </a:bodyPr>
          <a:lstStyle/>
          <a:p>
            <a:br>
              <a:rPr lang="en-AU" sz="4000" dirty="0"/>
            </a:br>
            <a:endParaRPr lang="en-AU" b="1"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30</a:t>
            </a:fld>
            <a:endParaRPr lang="en-AU" dirty="0"/>
          </a:p>
        </p:txBody>
      </p:sp>
      <p:pic>
        <p:nvPicPr>
          <p:cNvPr id="5" name="Picture 4" descr="Wiradjuri_DNSW.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
            <a:ext cx="9144000" cy="6097245"/>
          </a:xfrm>
          <a:prstGeom prst="rect">
            <a:avLst/>
          </a:prstGeom>
        </p:spPr>
      </p:pic>
      <p:sp>
        <p:nvSpPr>
          <p:cNvPr id="7" name="TextBox 6"/>
          <p:cNvSpPr txBox="1"/>
          <p:nvPr/>
        </p:nvSpPr>
        <p:spPr>
          <a:xfrm>
            <a:off x="7086600" y="6172201"/>
            <a:ext cx="2590800" cy="307777"/>
          </a:xfrm>
          <a:prstGeom prst="rect">
            <a:avLst/>
          </a:prstGeom>
          <a:noFill/>
        </p:spPr>
        <p:txBody>
          <a:bodyPr wrap="square" rtlCol="0">
            <a:spAutoFit/>
          </a:bodyPr>
          <a:lstStyle/>
          <a:p>
            <a:r>
              <a:rPr lang="en-AU" sz="1400" dirty="0"/>
              <a:t>Photo credit:  Destination NSW</a:t>
            </a:r>
          </a:p>
        </p:txBody>
      </p:sp>
      <p:sp>
        <p:nvSpPr>
          <p:cNvPr id="8" name="TextBox 7"/>
          <p:cNvSpPr txBox="1"/>
          <p:nvPr/>
        </p:nvSpPr>
        <p:spPr>
          <a:xfrm>
            <a:off x="2057401" y="6172200"/>
            <a:ext cx="2406077" cy="523220"/>
          </a:xfrm>
          <a:prstGeom prst="rect">
            <a:avLst/>
          </a:prstGeom>
          <a:noFill/>
        </p:spPr>
        <p:txBody>
          <a:bodyPr wrap="none" rtlCol="0">
            <a:spAutoFit/>
          </a:bodyPr>
          <a:lstStyle/>
          <a:p>
            <a:r>
              <a:rPr lang="en-AU" sz="2800" dirty="0">
                <a:solidFill>
                  <a:schemeClr val="tx2"/>
                </a:solidFill>
                <a:latin typeface="+mj-lt"/>
              </a:rPr>
              <a:t>Any questions?</a:t>
            </a:r>
          </a:p>
        </p:txBody>
      </p:sp>
    </p:spTree>
    <p:extLst>
      <p:ext uri="{BB962C8B-B14F-4D97-AF65-F5344CB8AC3E}">
        <p14:creationId xmlns:p14="http://schemas.microsoft.com/office/powerpoint/2010/main" val="2537633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_SC31UkAE0pEC.jpg"/>
          <p:cNvPicPr>
            <a:picLocks noChangeAspect="1"/>
          </p:cNvPicPr>
          <p:nvPr/>
        </p:nvPicPr>
        <p:blipFill>
          <a:blip r:embed="rId3"/>
          <a:stretch>
            <a:fillRect/>
          </a:stretch>
        </p:blipFill>
        <p:spPr>
          <a:xfrm>
            <a:off x="5257800" y="533400"/>
            <a:ext cx="4242126"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logo_-05Illi_langi TRD.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6330" y="533400"/>
            <a:ext cx="260287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TRDAHT - Tree high re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38400" y="3581400"/>
            <a:ext cx="7120038" cy="2560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509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6600" y="6019800"/>
            <a:ext cx="4288864" cy="369332"/>
          </a:xfrm>
          <a:prstGeom prst="rect">
            <a:avLst/>
          </a:prstGeom>
          <a:noFill/>
        </p:spPr>
        <p:txBody>
          <a:bodyPr wrap="square" rtlCol="0">
            <a:spAutoFit/>
          </a:bodyPr>
          <a:lstStyle/>
          <a:p>
            <a:r>
              <a:rPr lang="en-US" dirty="0"/>
              <a:t>Dreamtime Southern X – Sydney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4396" y="4572001"/>
            <a:ext cx="1922619" cy="1847517"/>
          </a:xfrm>
          <a:prstGeom prst="rect">
            <a:avLst/>
          </a:prstGeom>
        </p:spPr>
      </p:pic>
      <p:graphicFrame>
        <p:nvGraphicFramePr>
          <p:cNvPr id="7" name="Chart 6"/>
          <p:cNvGraphicFramePr/>
          <p:nvPr/>
        </p:nvGraphicFramePr>
        <p:xfrm>
          <a:off x="2438400" y="1219200"/>
          <a:ext cx="6781800" cy="4597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133600" y="609601"/>
            <a:ext cx="7010400" cy="461665"/>
          </a:xfrm>
          <a:prstGeom prst="rect">
            <a:avLst/>
          </a:prstGeom>
          <a:noFill/>
        </p:spPr>
        <p:txBody>
          <a:bodyPr wrap="square" rtlCol="0">
            <a:spAutoFit/>
          </a:bodyPr>
          <a:lstStyle/>
          <a:p>
            <a:pPr algn="ctr"/>
            <a:r>
              <a:rPr lang="en-AU" sz="2400" b="1" dirty="0"/>
              <a:t>The Rocks Dreaming Aboriginal Heritage Tour</a:t>
            </a:r>
          </a:p>
        </p:txBody>
      </p:sp>
    </p:spTree>
    <p:extLst>
      <p:ext uri="{BB962C8B-B14F-4D97-AF65-F5344CB8AC3E}">
        <p14:creationId xmlns:p14="http://schemas.microsoft.com/office/powerpoint/2010/main" val="318279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7162800" cy="1447800"/>
          </a:xfrm>
        </p:spPr>
        <p:txBody>
          <a:bodyPr>
            <a:normAutofit/>
          </a:bodyPr>
          <a:lstStyle/>
          <a:p>
            <a:br>
              <a:rPr lang="en-AU" sz="4000" dirty="0"/>
            </a:br>
            <a:endParaRPr lang="en-AU" b="1" dirty="0"/>
          </a:p>
        </p:txBody>
      </p:sp>
      <p:sp>
        <p:nvSpPr>
          <p:cNvPr id="4" name="Slide Number Placeholder 3"/>
          <p:cNvSpPr>
            <a:spLocks noGrp="1"/>
          </p:cNvSpPr>
          <p:nvPr>
            <p:ph type="sldNum" sz="quarter" idx="12"/>
          </p:nvPr>
        </p:nvSpPr>
        <p:spPr/>
        <p:txBody>
          <a:bodyPr/>
          <a:lstStyle/>
          <a:p>
            <a:fld id="{683A3396-DAF0-44C9-B3AE-A96742332DE3}" type="slidenum">
              <a:rPr lang="en-AU" smtClean="0"/>
              <a:pPr/>
              <a:t>6</a:t>
            </a:fld>
            <a:endParaRPr lang="en-AU" dirty="0"/>
          </a:p>
        </p:txBody>
      </p:sp>
      <p:pic>
        <p:nvPicPr>
          <p:cNvPr id="5" name="Picture 4" descr="IMG_785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00" y="0"/>
            <a:ext cx="8305800" cy="6229350"/>
          </a:xfrm>
          <a:prstGeom prst="rect">
            <a:avLst/>
          </a:prstGeom>
        </p:spPr>
      </p:pic>
      <p:sp>
        <p:nvSpPr>
          <p:cNvPr id="7" name="Rectangle 6"/>
          <p:cNvSpPr/>
          <p:nvPr/>
        </p:nvSpPr>
        <p:spPr>
          <a:xfrm>
            <a:off x="5486400" y="228600"/>
            <a:ext cx="4953000" cy="120032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5400"/>
              </a:spcAft>
            </a:pPr>
            <a:r>
              <a:rPr lang="en-AU" sz="2400" b="1" dirty="0">
                <a:latin typeface="+mj-lt"/>
              </a:rPr>
              <a:t>If you were starting your Cultural Tourism business again, what would you do differently?</a:t>
            </a:r>
          </a:p>
        </p:txBody>
      </p:sp>
      <p:sp>
        <p:nvSpPr>
          <p:cNvPr id="8" name="TextBox 7"/>
          <p:cNvSpPr txBox="1"/>
          <p:nvPr/>
        </p:nvSpPr>
        <p:spPr>
          <a:xfrm>
            <a:off x="1828800" y="6248400"/>
            <a:ext cx="8229600" cy="400110"/>
          </a:xfrm>
          <a:prstGeom prst="rect">
            <a:avLst/>
          </a:prstGeom>
          <a:noFill/>
        </p:spPr>
        <p:txBody>
          <a:bodyPr wrap="square" rtlCol="0">
            <a:spAutoFit/>
          </a:bodyPr>
          <a:lstStyle/>
          <a:p>
            <a:r>
              <a:rPr lang="en-US" sz="2000" dirty="0">
                <a:latin typeface="+mj-lt"/>
              </a:rPr>
              <a:t>Dreamtime Southern X Managing Director, Margret Campbell and Guides</a:t>
            </a:r>
            <a:endParaRPr lang="en-AU" sz="2000" dirty="0">
              <a:latin typeface="+mj-lt"/>
            </a:endParaRPr>
          </a:p>
        </p:txBody>
      </p:sp>
    </p:spTree>
    <p:extLst>
      <p:ext uri="{BB962C8B-B14F-4D97-AF65-F5344CB8AC3E}">
        <p14:creationId xmlns:p14="http://schemas.microsoft.com/office/powerpoint/2010/main" val="384489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Dreamtime Southern X</a:t>
            </a:r>
          </a:p>
          <a:p>
            <a:pPr algn="ctr"/>
            <a:r>
              <a:rPr lang="en-US" sz="2400" dirty="0"/>
              <a:t> Managing Director, Margret Campbell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1200" y="5638801"/>
            <a:ext cx="721382" cy="780717"/>
          </a:xfrm>
          <a:prstGeom prst="rect">
            <a:avLst/>
          </a:prstGeom>
        </p:spPr>
      </p:pic>
      <p:sp>
        <p:nvSpPr>
          <p:cNvPr id="4" name="Oval Callout 3"/>
          <p:cNvSpPr/>
          <p:nvPr/>
        </p:nvSpPr>
        <p:spPr>
          <a:xfrm>
            <a:off x="3429000" y="838200"/>
            <a:ext cx="5943600" cy="3581400"/>
          </a:xfrm>
          <a:prstGeom prst="wedgeEllipseCallout">
            <a:avLst>
              <a:gd name="adj1" fmla="val -43580"/>
              <a:gd name="adj2" fmla="val 44368"/>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3200" dirty="0">
                <a:solidFill>
                  <a:srgbClr val="000000"/>
                </a:solidFill>
              </a:rPr>
              <a:t>Have enough money to get everything that’s needed at the start. </a:t>
            </a:r>
          </a:p>
        </p:txBody>
      </p:sp>
    </p:spTree>
    <p:extLst>
      <p:ext uri="{BB962C8B-B14F-4D97-AF65-F5344CB8AC3E}">
        <p14:creationId xmlns:p14="http://schemas.microsoft.com/office/powerpoint/2010/main" val="6526050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Dreamtime Southern X</a:t>
            </a:r>
          </a:p>
          <a:p>
            <a:pPr algn="ctr"/>
            <a:r>
              <a:rPr lang="en-US" sz="2400" dirty="0"/>
              <a:t> Managing Director, Margret Campbell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07209" y="5638801"/>
            <a:ext cx="721382" cy="780717"/>
          </a:xfrm>
          <a:prstGeom prst="rect">
            <a:avLst/>
          </a:prstGeom>
        </p:spPr>
      </p:pic>
      <p:sp>
        <p:nvSpPr>
          <p:cNvPr id="4" name="Oval Callout 3"/>
          <p:cNvSpPr/>
          <p:nvPr/>
        </p:nvSpPr>
        <p:spPr>
          <a:xfrm>
            <a:off x="3429000" y="838200"/>
            <a:ext cx="5943600" cy="3581400"/>
          </a:xfrm>
          <a:prstGeom prst="wedgeEllipseCallout">
            <a:avLst>
              <a:gd name="adj1" fmla="val -43580"/>
              <a:gd name="adj2" fmla="val 44368"/>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3200" dirty="0">
                <a:solidFill>
                  <a:schemeClr val="bg1"/>
                </a:solidFill>
              </a:rPr>
              <a:t>Make sure partners understand the expectations of tourism industry</a:t>
            </a:r>
          </a:p>
        </p:txBody>
      </p:sp>
    </p:spTree>
    <p:extLst>
      <p:ext uri="{BB962C8B-B14F-4D97-AF65-F5344CB8AC3E}">
        <p14:creationId xmlns:p14="http://schemas.microsoft.com/office/powerpoint/2010/main" val="133116753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5638801"/>
            <a:ext cx="9144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t>Cultural Tourism advice from Dreamtime Southern X</a:t>
            </a:r>
          </a:p>
          <a:p>
            <a:pPr algn="ctr"/>
            <a:r>
              <a:rPr lang="en-US" sz="2400" dirty="0"/>
              <a:t> Managing Director, Margret Campbell </a:t>
            </a:r>
          </a:p>
        </p:txBody>
      </p:sp>
      <p:pic>
        <p:nvPicPr>
          <p:cNvPr id="8" name="Picture 7" descr="Logo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07209" y="5638801"/>
            <a:ext cx="721382" cy="780717"/>
          </a:xfrm>
          <a:prstGeom prst="rect">
            <a:avLst/>
          </a:prstGeom>
        </p:spPr>
      </p:pic>
      <p:sp>
        <p:nvSpPr>
          <p:cNvPr id="11" name="Oval Callout 10"/>
          <p:cNvSpPr/>
          <p:nvPr/>
        </p:nvSpPr>
        <p:spPr>
          <a:xfrm>
            <a:off x="3962400" y="838200"/>
            <a:ext cx="4876800" cy="3124200"/>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AU" sz="3600" dirty="0"/>
              <a:t>Protect your </a:t>
            </a:r>
            <a:r>
              <a:rPr lang="en-AU" sz="3200" dirty="0"/>
              <a:t>Cultural</a:t>
            </a:r>
            <a:r>
              <a:rPr lang="en-AU" sz="3600" dirty="0"/>
              <a:t> IP</a:t>
            </a:r>
          </a:p>
        </p:txBody>
      </p:sp>
    </p:spTree>
    <p:extLst>
      <p:ext uri="{BB962C8B-B14F-4D97-AF65-F5344CB8AC3E}">
        <p14:creationId xmlns:p14="http://schemas.microsoft.com/office/powerpoint/2010/main" val="1527668404"/>
      </p:ext>
    </p:extLst>
  </p:cSld>
  <p:clrMapOvr>
    <a:masterClrMapping/>
  </p:clrMapOvr>
  <p:transition/>
</p:sld>
</file>

<file path=ppt/theme/theme1.xml><?xml version="1.0" encoding="utf-8"?>
<a:theme xmlns:a="http://schemas.openxmlformats.org/drawingml/2006/main" name="July 18 DRAFT NSWLAL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291747C9996B41BFF90D55BA191901" ma:contentTypeVersion="13" ma:contentTypeDescription="Create a new document." ma:contentTypeScope="" ma:versionID="84b8a51c6af4d90fe7221247e798bad8">
  <xsd:schema xmlns:xsd="http://www.w3.org/2001/XMLSchema" xmlns:xs="http://www.w3.org/2001/XMLSchema" xmlns:p="http://schemas.microsoft.com/office/2006/metadata/properties" xmlns:ns2="105d461a-305d-4b72-9815-d3cc31b9783b" xmlns:ns3="920ec45e-032d-491c-b9d0-dd88a68b669f" targetNamespace="http://schemas.microsoft.com/office/2006/metadata/properties" ma:root="true" ma:fieldsID="2d184bf19798293aca95531d2adacb22" ns2:_="" ns3:_="">
    <xsd:import namespace="105d461a-305d-4b72-9815-d3cc31b9783b"/>
    <xsd:import namespace="920ec45e-032d-491c-b9d0-dd88a68b66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d461a-305d-4b72-9815-d3cc31b9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68e452-4fa8-46de-abc3-05fbe679722c"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0ec45e-032d-491c-b9d0-dd88a68b669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37a7f3-2d5e-4bf2-983b-b231976e9fdb}" ma:internalName="TaxCatchAll" ma:showField="CatchAllData" ma:web="920ec45e-032d-491c-b9d0-dd88a68b66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5d461a-305d-4b72-9815-d3cc31b9783b">
      <Terms xmlns="http://schemas.microsoft.com/office/infopath/2007/PartnerControls"/>
    </lcf76f155ced4ddcb4097134ff3c332f>
    <TaxCatchAll xmlns="920ec45e-032d-491c-b9d0-dd88a68b66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E320A0-F7D9-4EB2-811C-27B511E36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d461a-305d-4b72-9815-d3cc31b9783b"/>
    <ds:schemaRef ds:uri="920ec45e-032d-491c-b9d0-dd88a68b6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3707A8-C003-4C69-AB64-81D322F4B62F}">
  <ds:schemaRefs>
    <ds:schemaRef ds:uri="http://schemas.microsoft.com/office/2006/metadata/properties"/>
    <ds:schemaRef ds:uri="http://schemas.microsoft.com/office/infopath/2007/PartnerControls"/>
    <ds:schemaRef ds:uri="105d461a-305d-4b72-9815-d3cc31b9783b"/>
    <ds:schemaRef ds:uri="920ec45e-032d-491c-b9d0-dd88a68b669f"/>
  </ds:schemaRefs>
</ds:datastoreItem>
</file>

<file path=customXml/itemProps3.xml><?xml version="1.0" encoding="utf-8"?>
<ds:datastoreItem xmlns:ds="http://schemas.openxmlformats.org/officeDocument/2006/customXml" ds:itemID="{6A0C7DF0-5129-4850-8C1A-2D9FCEA8A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TotalTime>
  <Words>2897</Words>
  <Application>Microsoft Macintosh PowerPoint</Application>
  <PresentationFormat>Widescreen</PresentationFormat>
  <Paragraphs>288</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Cambria</vt:lpstr>
      <vt:lpstr>July 18 DRAFT NSWLALC</vt:lpstr>
      <vt:lpstr>Cultural Tourism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Fred’s Bush Tucker  </vt:lpstr>
      <vt:lpstr>       Blak Markets </vt:lpstr>
      <vt:lpstr>PowerPoint Presentation</vt:lpstr>
      <vt:lpstr>Tjapukai</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Gary Gabbitas</dc:creator>
  <cp:lastModifiedBy>Aditi Verma</cp:lastModifiedBy>
  <cp:revision>12</cp:revision>
  <dcterms:created xsi:type="dcterms:W3CDTF">2018-04-13T01:59:29Z</dcterms:created>
  <dcterms:modified xsi:type="dcterms:W3CDTF">2025-10-23T01:25:39Z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0x0101003C291747C9996B41BFF90D55BA191901</vt:lpwstr>
  </property>
</Properties>
</file>