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80" r:id="rId5"/>
    <p:sldId id="269" r:id="rId6"/>
    <p:sldId id="275" r:id="rId7"/>
    <p:sldId id="272" r:id="rId8"/>
    <p:sldId id="271" r:id="rId9"/>
    <p:sldId id="268" r:id="rId10"/>
    <p:sldId id="257" r:id="rId11"/>
    <p:sldId id="270" r:id="rId12"/>
    <p:sldId id="258" r:id="rId13"/>
    <p:sldId id="259" r:id="rId14"/>
    <p:sldId id="260" r:id="rId15"/>
    <p:sldId id="262" r:id="rId16"/>
    <p:sldId id="274" r:id="rId17"/>
    <p:sldId id="278" r:id="rId18"/>
    <p:sldId id="279" r:id="rId19"/>
    <p:sldId id="266" r:id="rId20"/>
    <p:sldId id="267" r:id="rId2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00"/>
    <a:srgbClr val="0000FF"/>
    <a:srgbClr val="003399"/>
    <a:srgbClr val="040E6C"/>
    <a:srgbClr val="0F39B1"/>
    <a:srgbClr val="3366FF"/>
    <a:srgbClr val="0067B4"/>
    <a:srgbClr val="2FACBD"/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73BC3-FB0B-D3F5-31AD-635284EFDA98}" v="2" dt="2025-08-08T00:16:25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96137" autoAdjust="0"/>
  </p:normalViewPr>
  <p:slideViewPr>
    <p:cSldViewPr>
      <p:cViewPr varScale="1">
        <p:scale>
          <a:sx n="117" d="100"/>
          <a:sy n="117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Gabbitas" userId="S::gary.gabbitas@alc.org.au::6588dec0-22c0-427d-ad1b-4580d8f5a1e7" providerId="AD" clId="Web-{D6873BC3-FB0B-D3F5-31AD-635284EFDA98}"/>
    <pc:docChg chg="modSld">
      <pc:chgData name="Gary Gabbitas" userId="S::gary.gabbitas@alc.org.au::6588dec0-22c0-427d-ad1b-4580d8f5a1e7" providerId="AD" clId="Web-{D6873BC3-FB0B-D3F5-31AD-635284EFDA98}" dt="2025-08-08T00:16:25.648" v="1" actId="20577"/>
      <pc:docMkLst>
        <pc:docMk/>
      </pc:docMkLst>
      <pc:sldChg chg="modSp">
        <pc:chgData name="Gary Gabbitas" userId="S::gary.gabbitas@alc.org.au::6588dec0-22c0-427d-ad1b-4580d8f5a1e7" providerId="AD" clId="Web-{D6873BC3-FB0B-D3F5-31AD-635284EFDA98}" dt="2025-08-08T00:16:25.648" v="1" actId="20577"/>
        <pc:sldMkLst>
          <pc:docMk/>
          <pc:sldMk cId="1469699831" sldId="271"/>
        </pc:sldMkLst>
        <pc:spChg chg="mod">
          <ac:chgData name="Gary Gabbitas" userId="S::gary.gabbitas@alc.org.au::6588dec0-22c0-427d-ad1b-4580d8f5a1e7" providerId="AD" clId="Web-{D6873BC3-FB0B-D3F5-31AD-635284EFDA98}" dt="2025-08-08T00:16:25.648" v="1" actId="20577"/>
          <ac:spMkLst>
            <pc:docMk/>
            <pc:sldMk cId="1469699831" sldId="27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585D318-DA6C-4D3B-86F4-B245BCED7752}" type="datetimeFigureOut">
              <a:rPr lang="en-US" smtClean="0"/>
              <a:pPr/>
              <a:t>10/23/25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3790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CAE500E-A6DE-47E2-AA09-E34E0BFD958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24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750A322-B50B-4DE8-92DC-CD2991960051}" type="datetimeFigureOut">
              <a:rPr lang="en-US" smtClean="0"/>
              <a:pPr/>
              <a:t>10/23/25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5FE32F14-62F4-4226-ABC6-8A14CCE03F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60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Notes: </a:t>
            </a:r>
          </a:p>
          <a:p>
            <a:r>
              <a:rPr lang="en-AU" dirty="0"/>
              <a:t>Finite resources</a:t>
            </a:r>
          </a:p>
          <a:p>
            <a:r>
              <a:rPr lang="en-AU" dirty="0"/>
              <a:t>Economy is a product</a:t>
            </a:r>
            <a:r>
              <a:rPr lang="en-AU" baseline="0" dirty="0"/>
              <a:t> of society and the ecological systems of the planet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2F14-62F4-4226-ABC6-8A14CCE03FD0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37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2F14-62F4-4226-ABC6-8A14CCE03FD0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265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1BF0-FE06-4A67-AC55-264165B3D3C2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641B-9CC3-48C9-B48F-166034284417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1918-0D6B-4B4A-8FF5-40CF6B6A13F1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6209-F141-4D9B-AFC7-906D83ADDE56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E434-0F10-4968-AF26-8A8615B9CB1D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9F9-B776-41AA-8FA7-BB06EDEF8452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46F5-FA44-4780-B1EE-C7E9F31C0CD9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1924-2E32-42F9-BA58-2C43D8C477ED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67F8-B867-4C33-901B-B05B6F40F34F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35D-6668-44CC-B158-DD78008CE9EA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A65ED-F3D9-49B9-9164-CCFECD9C5DD5}" type="datetime6">
              <a:rPr lang="en-US" smtClean="0"/>
              <a:pPr/>
              <a:t>October 25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3A3396-DAF0-44C9-B3AE-A96742332DE3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muFMCLebZ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cKK3S8DO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vdwtIP62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84yKt18dG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W15SBpWwA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FA96-E5A2-F12C-7863-C4F14FE5B3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61A1-FA11-B878-2E65-6F7AAE0609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610F1-CC2F-301F-5DC4-A69F40551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B58A5D-1D23-9B62-2564-BEA6FDE6511D}"/>
              </a:ext>
            </a:extLst>
          </p:cNvPr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9E13E-F4B4-98BF-9847-E034F6F3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8600" y="-3267744"/>
            <a:ext cx="6331603" cy="61897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0C15D9-696B-B85B-BD40-CE1985CC10F1}"/>
              </a:ext>
            </a:extLst>
          </p:cNvPr>
          <p:cNvSpPr txBox="1">
            <a:spLocks/>
          </p:cNvSpPr>
          <p:nvPr/>
        </p:nvSpPr>
        <p:spPr>
          <a:xfrm>
            <a:off x="434280" y="3587052"/>
            <a:ext cx="8818240" cy="77946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 to Economic Development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172E012-83D2-A7C5-8AA7-2D323492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85" y="5626862"/>
            <a:ext cx="12096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 white flower with dots and circles&#10;&#10;Description automatically generated">
            <a:extLst>
              <a:ext uri="{FF2B5EF4-FFF2-40B4-BE49-F238E27FC236}">
                <a16:creationId xmlns:a16="http://schemas.microsoft.com/office/drawing/2014/main" id="{671CD38A-35E7-9812-40E2-BFBF9F3B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09" y="902491"/>
            <a:ext cx="41052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A white flower with dots and circles&#10;&#10;Description automatically generated">
            <a:extLst>
              <a:ext uri="{FF2B5EF4-FFF2-40B4-BE49-F238E27FC236}">
                <a16:creationId xmlns:a16="http://schemas.microsoft.com/office/drawing/2014/main" id="{19B22A91-0D43-FEB7-A592-BC6F7EF6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53" y="-982146"/>
            <a:ext cx="21113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D43D5EDD-D061-337B-7869-D702234A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0" y="6092823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alc.org.au</a:t>
            </a:r>
            <a:endParaRPr lang="en-US" altLang="en-US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2" name="Picture 11" descr="A close-up of a sign&#10;&#10;Description automatically generated">
            <a:extLst>
              <a:ext uri="{FF2B5EF4-FFF2-40B4-BE49-F238E27FC236}">
                <a16:creationId xmlns:a16="http://schemas.microsoft.com/office/drawing/2014/main" id="{590B272B-AC99-3398-6425-CCAADC918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654" y="5879297"/>
            <a:ext cx="1042424" cy="189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0D651C-92B6-8118-CC5E-8FDBB2A22BB5}"/>
              </a:ext>
            </a:extLst>
          </p:cNvPr>
          <p:cNvSpPr txBox="1"/>
          <p:nvPr/>
        </p:nvSpPr>
        <p:spPr>
          <a:xfrm>
            <a:off x="459197" y="4196696"/>
            <a:ext cx="593815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“Building the Economic Base”</a:t>
            </a:r>
            <a:b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Gary Gabbitas - Senior Economic Development Advisor</a:t>
            </a:r>
          </a:p>
        </p:txBody>
      </p:sp>
    </p:spTree>
    <p:extLst>
      <p:ext uri="{BB962C8B-B14F-4D97-AF65-F5344CB8AC3E}">
        <p14:creationId xmlns:p14="http://schemas.microsoft.com/office/powerpoint/2010/main" val="115485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Asset Based Community Development</a:t>
            </a:r>
          </a:p>
        </p:txBody>
      </p:sp>
      <p:pic>
        <p:nvPicPr>
          <p:cNvPr id="5" name="_muFMCLebZ4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2276872"/>
            <a:ext cx="6272697" cy="36724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87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Developing Sustainable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AU" dirty="0"/>
              <a:t>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Social Enterprise: Profit Conscious Business: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Business operates and makes profit to achieve social, environmental, cultural outcomes for the wider community.  Social Enterprises have a purpose and trade to deliver social impact.</a:t>
            </a: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Compared with “For Profit Maximising Businesses” – corporates and multinationals.  Profit is created and maximised for individual shareholders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8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</a:rPr>
              <a:t>Social Enterprises</a:t>
            </a:r>
          </a:p>
        </p:txBody>
      </p:sp>
      <p:pic>
        <p:nvPicPr>
          <p:cNvPr id="5" name="1ecKK3S8DOE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2108122"/>
            <a:ext cx="7044952" cy="39627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298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n-AU" dirty="0"/>
              <a:t>Eden LALC</a:t>
            </a:r>
          </a:p>
        </p:txBody>
      </p:sp>
      <p:pic>
        <p:nvPicPr>
          <p:cNvPr id="5" name="fRvdwtIP62g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2060363"/>
            <a:ext cx="7637311" cy="42959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039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Ngulingah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LALC</a:t>
            </a:r>
          </a:p>
        </p:txBody>
      </p:sp>
      <p:pic>
        <p:nvPicPr>
          <p:cNvPr id="5" name="G84yKt18dG4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628" y="2204864"/>
            <a:ext cx="7296809" cy="41044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75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n-AU" dirty="0"/>
              <a:t>Coonabarabran LALC</a:t>
            </a:r>
          </a:p>
        </p:txBody>
      </p:sp>
      <p:pic>
        <p:nvPicPr>
          <p:cNvPr id="5" name="gW15SBpWwA0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2132856"/>
            <a:ext cx="7312377" cy="41132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95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AU" dirty="0"/>
              <a:t>What does your CLBP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28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99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What is Economic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Not just about big corporates and economic growth – Gross Domestic Product (GDP).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780928"/>
            <a:ext cx="5040560" cy="34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What is Economic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Governments get fixated on GDP – It is a broad brush measure that informs them that the economy is growing (or not)  but it doesn’t mean that everyone is prospering!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For example both Australia and UK have positive GDP figures.  It tells them that their economies are growing, but at the same time both countries have growing economic inequalities! 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Economic growth (GDP) is just a piece of the economic development picture but not the full picture!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266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What is Economic Development?</a:t>
            </a:r>
            <a:br>
              <a:rPr lang="en-AU" dirty="0"/>
            </a:br>
            <a:r>
              <a:rPr lang="en-AU" sz="3600" dirty="0"/>
              <a:t>“Not just a GDP story”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21365" y="3835615"/>
            <a:ext cx="3701270" cy="25207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6" y="1931534"/>
            <a:ext cx="3744415" cy="251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56" y="1931534"/>
            <a:ext cx="2619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What is Economic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 vert="horz" lIns="91440" tIns="45720" rIns="91440" bIns="45720" anchor="t">
            <a:normAutofit/>
          </a:bodyPr>
          <a:lstStyle/>
          <a:p>
            <a:pPr algn="just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 strict definition of Economic Development.  </a:t>
            </a:r>
          </a:p>
          <a:p>
            <a:pPr algn="just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It is not an exact science because it is people focused!</a:t>
            </a:r>
          </a:p>
          <a:p>
            <a:pPr algn="just"/>
            <a:r>
              <a:rPr lang="en-AU" dirty="0">
                <a:latin typeface="Arial"/>
                <a:cs typeface="Arial"/>
              </a:rPr>
              <a:t>All communities have differences, and this will </a:t>
            </a:r>
            <a:r>
              <a:rPr lang="en-AU">
                <a:latin typeface="Arial"/>
                <a:cs typeface="Arial"/>
              </a:rPr>
              <a:t>affect</a:t>
            </a:r>
            <a:r>
              <a:rPr lang="en-AU" dirty="0">
                <a:latin typeface="Arial"/>
                <a:cs typeface="Arial"/>
              </a:rPr>
              <a:t> the way they apply their economic development interventions.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969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What is Economic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of Economic Development is to improve the economic wellbeing of a community through efforts that may include: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Job creation &amp; retention;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Business development &amp; retention;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Tax and business incentives; and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Enhancements to quality of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496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n-AU" dirty="0"/>
              <a:t>Economic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Economic development needs to be sustainable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What Sustainable Economic Development looks like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9041" y="1954520"/>
            <a:ext cx="8229600" cy="4389120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Bottom up approach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Community focus and benefits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Environmental / Social / Cultural outcomes are just as important as the Economic outcomes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Not compromise the planet’s future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Flowchart: Connector 5"/>
          <p:cNvSpPr/>
          <p:nvPr/>
        </p:nvSpPr>
        <p:spPr>
          <a:xfrm>
            <a:off x="426367" y="3736307"/>
            <a:ext cx="1522512" cy="149289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Social-Cultural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1769046" y="4568724"/>
            <a:ext cx="1529984" cy="153581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Environ-mental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301504" y="5229200"/>
            <a:ext cx="1594520" cy="1556792"/>
          </a:xfrm>
          <a:prstGeom prst="flowChartConnector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563888" y="501317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lowchart: Connector 13"/>
          <p:cNvSpPr/>
          <p:nvPr/>
        </p:nvSpPr>
        <p:spPr>
          <a:xfrm>
            <a:off x="5436096" y="3429000"/>
            <a:ext cx="3024336" cy="2808312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Flowchart: Connector 14"/>
          <p:cNvSpPr/>
          <p:nvPr/>
        </p:nvSpPr>
        <p:spPr>
          <a:xfrm>
            <a:off x="6156176" y="3933056"/>
            <a:ext cx="1584175" cy="172819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lowchart: Connector 15"/>
          <p:cNvSpPr/>
          <p:nvPr/>
        </p:nvSpPr>
        <p:spPr>
          <a:xfrm>
            <a:off x="6626727" y="4473116"/>
            <a:ext cx="720080" cy="648072"/>
          </a:xfrm>
          <a:prstGeom prst="flowChartConnector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5626459" y="4637401"/>
            <a:ext cx="272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16328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Sustainable Approach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Asset Based Community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Economic development based on what we have in our area.  Assets!</a:t>
            </a:r>
          </a:p>
          <a:p>
            <a:pPr lvl="1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lvl="1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</a:p>
          <a:p>
            <a:pPr lvl="1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Relationships with others</a:t>
            </a:r>
          </a:p>
          <a:p>
            <a:pPr lvl="1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Land / buildings 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None/>
            </a:pP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“Self determination approach”</a:t>
            </a:r>
          </a:p>
          <a:p>
            <a:pPr marL="393192" lvl="1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Not a needs based approach.</a:t>
            </a:r>
          </a:p>
          <a:p>
            <a:pPr marL="393192" lvl="1" indent="0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Always looking to fill a deficit</a:t>
            </a:r>
          </a:p>
          <a:p>
            <a:pPr marL="393192" lvl="1" indent="0">
              <a:buNone/>
            </a:pPr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“Dependency approach”</a:t>
            </a:r>
          </a:p>
          <a:p>
            <a:pPr marL="393192" lvl="1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83A3396-DAF0-44C9-B3AE-A96742332DE3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5302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91747C9996B41BFF90D55BA191901" ma:contentTypeVersion="13" ma:contentTypeDescription="Create a new document." ma:contentTypeScope="" ma:versionID="84b8a51c6af4d90fe7221247e798bad8">
  <xsd:schema xmlns:xsd="http://www.w3.org/2001/XMLSchema" xmlns:xs="http://www.w3.org/2001/XMLSchema" xmlns:p="http://schemas.microsoft.com/office/2006/metadata/properties" xmlns:ns2="105d461a-305d-4b72-9815-d3cc31b9783b" xmlns:ns3="920ec45e-032d-491c-b9d0-dd88a68b669f" targetNamespace="http://schemas.microsoft.com/office/2006/metadata/properties" ma:root="true" ma:fieldsID="2d184bf19798293aca95531d2adacb22" ns2:_="" ns3:_="">
    <xsd:import namespace="105d461a-305d-4b72-9815-d3cc31b9783b"/>
    <xsd:import namespace="920ec45e-032d-491c-b9d0-dd88a68b6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d461a-305d-4b72-9815-d3cc31b9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368e452-4fa8-46de-abc3-05fbe6797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ec45e-032d-491c-b9d0-dd88a68b66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37a7f3-2d5e-4bf2-983b-b231976e9fdb}" ma:internalName="TaxCatchAll" ma:showField="CatchAllData" ma:web="920ec45e-032d-491c-b9d0-dd88a68b6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5d461a-305d-4b72-9815-d3cc31b9783b">
      <Terms xmlns="http://schemas.microsoft.com/office/infopath/2007/PartnerControls"/>
    </lcf76f155ced4ddcb4097134ff3c332f>
    <TaxCatchAll xmlns="920ec45e-032d-491c-b9d0-dd88a68b66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8D450-A45A-470E-9685-B83D25DFB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d461a-305d-4b72-9815-d3cc31b9783b"/>
    <ds:schemaRef ds:uri="920ec45e-032d-491c-b9d0-dd88a68b6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FD2E9B-2E68-4BE6-9CB3-98FA24EA6904}">
  <ds:schemaRefs>
    <ds:schemaRef ds:uri="http://schemas.microsoft.com/office/2006/metadata/properties"/>
    <ds:schemaRef ds:uri="http://schemas.microsoft.com/office/infopath/2007/PartnerControls"/>
    <ds:schemaRef ds:uri="105d461a-305d-4b72-9815-d3cc31b9783b"/>
    <ds:schemaRef ds:uri="920ec45e-032d-491c-b9d0-dd88a68b669f"/>
  </ds:schemaRefs>
</ds:datastoreItem>
</file>

<file path=customXml/itemProps3.xml><?xml version="1.0" encoding="utf-8"?>
<ds:datastoreItem xmlns:ds="http://schemas.openxmlformats.org/officeDocument/2006/customXml" ds:itemID="{E325EC6C-D1A5-44C2-8743-622495FBF4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450</Words>
  <Application>Microsoft Macintosh PowerPoint</Application>
  <PresentationFormat>On-screen Show (4:3)</PresentationFormat>
  <Paragraphs>104</Paragraphs>
  <Slides>17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Roboto</vt:lpstr>
      <vt:lpstr>Roboto Medium</vt:lpstr>
      <vt:lpstr>Wingdings 2</vt:lpstr>
      <vt:lpstr>Flow</vt:lpstr>
      <vt:lpstr>PowerPoint Presentation</vt:lpstr>
      <vt:lpstr>What is Economic Development?</vt:lpstr>
      <vt:lpstr>What is Economic Development?</vt:lpstr>
      <vt:lpstr>What is Economic Development? “Not just a GDP story”</vt:lpstr>
      <vt:lpstr>What is Economic Development?</vt:lpstr>
      <vt:lpstr>What is Economic Development?</vt:lpstr>
      <vt:lpstr>Economic Development</vt:lpstr>
      <vt:lpstr>What Sustainable Economic Development looks like </vt:lpstr>
      <vt:lpstr>A Sustainable Approach Asset Based Community Development</vt:lpstr>
      <vt:lpstr>Asset Based Community Development</vt:lpstr>
      <vt:lpstr>Developing Sustainable Businesses</vt:lpstr>
      <vt:lpstr>Social Enterprises</vt:lpstr>
      <vt:lpstr>Eden LALC</vt:lpstr>
      <vt:lpstr>Ngulingah LALC</vt:lpstr>
      <vt:lpstr>Coonabarabran LALC</vt:lpstr>
      <vt:lpstr>What does your CLBP tell us?</vt:lpstr>
      <vt:lpstr>PowerPoint Presentation</vt:lpstr>
    </vt:vector>
  </TitlesOfParts>
  <Company>NSWALC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Sustainability of the  NSW Aboriginal Land Rights Network   A Discussion Paper</dc:title>
  <dc:creator>Malcolm Davis</dc:creator>
  <cp:lastModifiedBy>Aditi Verma</cp:lastModifiedBy>
  <cp:revision>200</cp:revision>
  <cp:lastPrinted>2017-01-23T23:18:00Z</cp:lastPrinted>
  <dcterms:created xsi:type="dcterms:W3CDTF">2010-12-12T23:54:59Z</dcterms:created>
  <dcterms:modified xsi:type="dcterms:W3CDTF">2025-10-23T00:01:12Z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0x0101003C291747C9996B41BFF90D55BA191901</vt:lpwstr>
  </property>
  <property fmtid="{D5CDD505-2E9C-101B-9397-08002B2CF9AE}" pid="3" name="MediaServiceImageTags">
    <vt:lpwstr/>
  </property>
</Properties>
</file>