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3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6600"/>
    <a:srgbClr val="0000FF"/>
    <a:srgbClr val="003399"/>
    <a:srgbClr val="040E6C"/>
    <a:srgbClr val="0F39B1"/>
    <a:srgbClr val="3366FF"/>
    <a:srgbClr val="0067B4"/>
    <a:srgbClr val="2FACBD"/>
    <a:srgbClr val="003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E232B-7BA7-D805-CD7A-C21F50C73584}" v="14" dt="2025-08-13T05:04:52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6667" autoAdjust="0"/>
  </p:normalViewPr>
  <p:slideViewPr>
    <p:cSldViewPr>
      <p:cViewPr varScale="1">
        <p:scale>
          <a:sx n="113" d="100"/>
          <a:sy n="113" d="100"/>
        </p:scale>
        <p:origin x="15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Gabbitas" userId="S::gary.gabbitas@alc.org.au::6588dec0-22c0-427d-ad1b-4580d8f5a1e7" providerId="AD" clId="Web-{91F3CB18-6321-F068-6985-165A337D720B}"/>
    <pc:docChg chg="modSld">
      <pc:chgData name="Gary Gabbitas" userId="S::gary.gabbitas@alc.org.au::6588dec0-22c0-427d-ad1b-4580d8f5a1e7" providerId="AD" clId="Web-{91F3CB18-6321-F068-6985-165A337D720B}" dt="2025-07-15T00:20:43.480" v="1" actId="20577"/>
      <pc:docMkLst>
        <pc:docMk/>
      </pc:docMkLst>
      <pc:sldChg chg="modSp">
        <pc:chgData name="Gary Gabbitas" userId="S::gary.gabbitas@alc.org.au::6588dec0-22c0-427d-ad1b-4580d8f5a1e7" providerId="AD" clId="Web-{91F3CB18-6321-F068-6985-165A337D720B}" dt="2025-07-15T00:20:43.480" v="1" actId="20577"/>
        <pc:sldMkLst>
          <pc:docMk/>
          <pc:sldMk cId="2233865993" sldId="263"/>
        </pc:sldMkLst>
        <pc:spChg chg="mod">
          <ac:chgData name="Gary Gabbitas" userId="S::gary.gabbitas@alc.org.au::6588dec0-22c0-427d-ad1b-4580d8f5a1e7" providerId="AD" clId="Web-{91F3CB18-6321-F068-6985-165A337D720B}" dt="2025-07-15T00:20:43.480" v="1" actId="20577"/>
          <ac:spMkLst>
            <pc:docMk/>
            <pc:sldMk cId="2233865993" sldId="263"/>
            <ac:spMk id="3" creationId="{00000000-0000-0000-0000-000000000000}"/>
          </ac:spMkLst>
        </pc:spChg>
      </pc:sldChg>
    </pc:docChg>
  </pc:docChgLst>
  <pc:docChgLst>
    <pc:chgData name="Gary Gabbitas" userId="S::gary.gabbitas@alc.org.au::6588dec0-22c0-427d-ad1b-4580d8f5a1e7" providerId="AD" clId="Web-{53BE232B-7BA7-D805-CD7A-C21F50C73584}"/>
    <pc:docChg chg="modSld">
      <pc:chgData name="Gary Gabbitas" userId="S::gary.gabbitas@alc.org.au::6588dec0-22c0-427d-ad1b-4580d8f5a1e7" providerId="AD" clId="Web-{53BE232B-7BA7-D805-CD7A-C21F50C73584}" dt="2025-08-13T05:04:50.252" v="11" actId="20577"/>
      <pc:docMkLst>
        <pc:docMk/>
      </pc:docMkLst>
      <pc:sldChg chg="modSp">
        <pc:chgData name="Gary Gabbitas" userId="S::gary.gabbitas@alc.org.au::6588dec0-22c0-427d-ad1b-4580d8f5a1e7" providerId="AD" clId="Web-{53BE232B-7BA7-D805-CD7A-C21F50C73584}" dt="2025-08-13T05:03:28.264" v="2" actId="20577"/>
        <pc:sldMkLst>
          <pc:docMk/>
          <pc:sldMk cId="2233865993" sldId="263"/>
        </pc:sldMkLst>
        <pc:spChg chg="mod">
          <ac:chgData name="Gary Gabbitas" userId="S::gary.gabbitas@alc.org.au::6588dec0-22c0-427d-ad1b-4580d8f5a1e7" providerId="AD" clId="Web-{53BE232B-7BA7-D805-CD7A-C21F50C73584}" dt="2025-08-13T05:03:28.264" v="2" actId="20577"/>
          <ac:spMkLst>
            <pc:docMk/>
            <pc:sldMk cId="2233865993" sldId="263"/>
            <ac:spMk id="3" creationId="{00000000-0000-0000-0000-000000000000}"/>
          </ac:spMkLst>
        </pc:spChg>
      </pc:sldChg>
      <pc:sldChg chg="modSp">
        <pc:chgData name="Gary Gabbitas" userId="S::gary.gabbitas@alc.org.au::6588dec0-22c0-427d-ad1b-4580d8f5a1e7" providerId="AD" clId="Web-{53BE232B-7BA7-D805-CD7A-C21F50C73584}" dt="2025-08-13T05:04:50.252" v="11" actId="20577"/>
        <pc:sldMkLst>
          <pc:docMk/>
          <pc:sldMk cId="2580374726" sldId="266"/>
        </pc:sldMkLst>
        <pc:spChg chg="mod">
          <ac:chgData name="Gary Gabbitas" userId="S::gary.gabbitas@alc.org.au::6588dec0-22c0-427d-ad1b-4580d8f5a1e7" providerId="AD" clId="Web-{53BE232B-7BA7-D805-CD7A-C21F50C73584}" dt="2025-08-13T05:04:50.252" v="11" actId="20577"/>
          <ac:spMkLst>
            <pc:docMk/>
            <pc:sldMk cId="2580374726" sldId="26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90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790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4585D318-DA6C-4D3B-86F4-B245BCED7752}" type="datetimeFigureOut">
              <a:rPr lang="en-US" smtClean="0"/>
              <a:pPr/>
              <a:t>8/12/2025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3790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3790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7CAE500E-A6DE-47E2-AA09-E34E0BFD958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224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7750A322-B50B-4DE8-92DC-CD2991960051}" type="datetimeFigureOut">
              <a:rPr lang="en-US" smtClean="0"/>
              <a:pPr/>
              <a:t>8/12/2025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5FE32F14-62F4-4226-ABC6-8A14CCE03F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602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2F14-62F4-4226-ABC6-8A14CCE03FD0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83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Substitutes</a:t>
            </a:r>
            <a:r>
              <a:rPr lang="en-AU" baseline="0" dirty="0"/>
              <a:t> : Caroline St Cardiff Wales known as Chip Alley (Cluster of fast food shops popular with people on the town on a night out – a destination!  Main customers FE and Cardiff University students and 16 to 30 year old workers, out for a night out on the town drinking, secondary customers daytime Hayes and market shoppers  from Cardiff and the Valleys heading for Dorothy’s café – destination  Collaboration?</a:t>
            </a:r>
          </a:p>
          <a:p>
            <a:r>
              <a:rPr lang="en-AU" baseline="0" dirty="0"/>
              <a:t>Big Box – cannot compete why not approach and JV or franchise with them because you know the industry?</a:t>
            </a:r>
          </a:p>
          <a:p>
            <a:r>
              <a:rPr lang="en-AU" baseline="0" dirty="0"/>
              <a:t>Obsolete -  Keep abreast of future changes.  15 years ago DVD rental shop all the rage.  Obsolete now.  Quit while your ahead – sell on refocus.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2F14-62F4-4226-ABC6-8A14CCE03FD0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070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baseline="0" dirty="0"/>
              <a:t> humourous </a:t>
            </a:r>
            <a:r>
              <a:rPr lang="en-AU" dirty="0"/>
              <a:t>example of understanding your market</a:t>
            </a:r>
            <a:r>
              <a:rPr lang="en-AU" baseline="0" dirty="0"/>
              <a:t> and competitors</a:t>
            </a:r>
          </a:p>
          <a:p>
            <a:r>
              <a:rPr lang="en-AU" baseline="0" dirty="0"/>
              <a:t>Chip Alley – Caroline St, Cardiff, Wales.  Built in Georgian period and named after George IV wife.  Originally high end housing and shops!</a:t>
            </a:r>
          </a:p>
          <a:p>
            <a:r>
              <a:rPr lang="en-AU" baseline="0" dirty="0"/>
              <a:t>Market leader Dorothy’s and destination</a:t>
            </a:r>
          </a:p>
          <a:p>
            <a:r>
              <a:rPr lang="en-AU" baseline="0" dirty="0"/>
              <a:t>Curry sauce and chips –signature dish</a:t>
            </a:r>
          </a:p>
          <a:p>
            <a:r>
              <a:rPr lang="en-AU" baseline="0" dirty="0"/>
              <a:t>Target markets – young adults and students at night, and shoppers in daytime.  Attracts tourists too! They’ve heard of Chip Alley and its notoriety! </a:t>
            </a:r>
          </a:p>
          <a:p>
            <a:r>
              <a:rPr lang="en-AU" baseline="0" dirty="0"/>
              <a:t>Is it lush?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2F14-62F4-4226-ABC6-8A14CCE03FD0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053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1BF0-FE06-4A67-AC55-264165B3D3C2}" type="datetime6">
              <a:rPr lang="en-US" smtClean="0"/>
              <a:pPr/>
              <a:t>August 25</a:t>
            </a:fld>
            <a:endParaRPr lang="en-A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641B-9CC3-48C9-B48F-166034284417}" type="datetime6">
              <a:rPr lang="en-US" smtClean="0"/>
              <a:pPr/>
              <a:t>August 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1918-0D6B-4B4A-8FF5-40CF6B6A13F1}" type="datetime6">
              <a:rPr lang="en-US" smtClean="0"/>
              <a:pPr/>
              <a:t>August 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100-2211-43C8-B983-9C199DE5E685}" type="datetime6">
              <a:rPr lang="en-US" smtClean="0"/>
              <a:pPr/>
              <a:t>August 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6209-F141-4D9B-AFC7-906D83ADDE56}" type="datetime6">
              <a:rPr lang="en-US" smtClean="0"/>
              <a:pPr/>
              <a:t>August 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E434-0F10-4968-AF26-8A8615B9CB1D}" type="datetime6">
              <a:rPr lang="en-US" smtClean="0"/>
              <a:pPr/>
              <a:t>August 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9F9-B776-41AA-8FA7-BB06EDEF8452}" type="datetime6">
              <a:rPr lang="en-US" smtClean="0"/>
              <a:pPr/>
              <a:t>August 25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6F5-FA44-4780-B1EE-C7E9F31C0CD9}" type="datetime6">
              <a:rPr lang="en-US" smtClean="0"/>
              <a:pPr/>
              <a:t>August 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1924-2E32-42F9-BA58-2C43D8C477ED}" type="datetime6">
              <a:rPr lang="en-US" smtClean="0"/>
              <a:pPr/>
              <a:t>August 25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67F8-B867-4C33-901B-B05B6F40F34F}" type="datetime6">
              <a:rPr lang="en-US" smtClean="0"/>
              <a:pPr/>
              <a:t>August 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235D-6668-44CC-B158-DD78008CE9EA}" type="datetime6">
              <a:rPr lang="en-US" smtClean="0"/>
              <a:pPr/>
              <a:t>August 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BA65ED-F3D9-49B9-9164-CCFECD9C5DD5}" type="datetime6">
              <a:rPr lang="en-US" smtClean="0"/>
              <a:pPr/>
              <a:t>August 25</a:t>
            </a:fld>
            <a:endParaRPr lang="en-A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27222"/>
            <a:ext cx="7851648" cy="1728192"/>
          </a:xfrm>
        </p:spPr>
        <p:txBody>
          <a:bodyPr>
            <a:normAutofit fontScale="90000"/>
          </a:bodyPr>
          <a:lstStyle/>
          <a:p>
            <a:pPr algn="ctr"/>
            <a:br>
              <a:rPr lang="en-AU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AU" sz="40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AU" sz="40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AU" sz="40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AU" sz="40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AU" sz="40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AU" sz="40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AU" sz="40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AU" sz="40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AU" sz="40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AU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AU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Business Start-up</a:t>
            </a:r>
            <a:br>
              <a:rPr lang="en-AU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AU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AU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Gary Gabbitas</a:t>
            </a:r>
            <a:br>
              <a:rPr lang="en-AU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AU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Senior Economic Development Advisor</a:t>
            </a:r>
            <a:endParaRPr lang="en-AU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263" y="3140968"/>
            <a:ext cx="8286808" cy="2428892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Who are my competitors?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763541"/>
              </p:ext>
            </p:extLst>
          </p:nvPr>
        </p:nvGraphicFramePr>
        <p:xfrm>
          <a:off x="539552" y="3212976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5860064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6245345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56845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Direct</a:t>
                      </a:r>
                      <a:r>
                        <a:rPr lang="en-AU" baseline="0" dirty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Indirect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4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Actual  Competitor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“The</a:t>
                      </a:r>
                      <a:r>
                        <a:rPr lang="en-AU" baseline="0" dirty="0"/>
                        <a:t> Enemy!”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Substitutes</a:t>
                      </a:r>
                      <a:r>
                        <a:rPr lang="en-AU" baseline="0" dirty="0"/>
                        <a:t>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Potential Competitor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Big</a:t>
                      </a:r>
                      <a:r>
                        <a:rPr lang="en-AU" baseline="0" dirty="0"/>
                        <a:t> Box / Corporates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Obsolete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82964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855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b">
            <a:normAutofit fontScale="90000"/>
          </a:bodyPr>
          <a:lstStyle/>
          <a:p>
            <a:pPr algn="ctr"/>
            <a:r>
              <a:rPr lang="en-AU" dirty="0"/>
              <a:t>Chip Alley Cardiff, Wales </a:t>
            </a:r>
            <a:br>
              <a:rPr lang="en-AU" dirty="0"/>
            </a:br>
            <a:r>
              <a:rPr lang="en-AU" dirty="0" err="1"/>
              <a:t>Sglodion</a:t>
            </a:r>
            <a:r>
              <a:rPr lang="en-AU" dirty="0"/>
              <a:t> Ali </a:t>
            </a:r>
            <a:r>
              <a:rPr lang="en-AU" dirty="0" err="1"/>
              <a:t>Caerdydd</a:t>
            </a:r>
            <a:r>
              <a:rPr lang="en-AU" dirty="0"/>
              <a:t>, Cymru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688" y="5229200"/>
            <a:ext cx="2088232" cy="1569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11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828" y="2204864"/>
            <a:ext cx="3096344" cy="2322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19" y="1871429"/>
            <a:ext cx="2384570" cy="166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663" y="2356144"/>
            <a:ext cx="2393442" cy="1587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3129" y="4665467"/>
            <a:ext cx="2254511" cy="1690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415" y="3481952"/>
            <a:ext cx="2375032" cy="1638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5856" y="4661101"/>
            <a:ext cx="2646182" cy="17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7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400" dirty="0"/>
              <a:t>What is my competitive advantage?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What sets you out from the crowd?</a:t>
            </a:r>
          </a:p>
          <a:p>
            <a:pPr lvl="1"/>
            <a:r>
              <a:rPr lang="en-AU" dirty="0"/>
              <a:t>Define this</a:t>
            </a:r>
          </a:p>
          <a:p>
            <a:r>
              <a:rPr lang="en-AU" dirty="0"/>
              <a:t>It may be your product and service offering?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It may not be your products and services though</a:t>
            </a:r>
          </a:p>
          <a:p>
            <a:pPr lvl="1"/>
            <a:r>
              <a:rPr lang="en-AU" dirty="0"/>
              <a:t>It may be who you are</a:t>
            </a:r>
          </a:p>
          <a:p>
            <a:pPr lvl="1"/>
            <a:r>
              <a:rPr lang="en-AU" dirty="0"/>
              <a:t>Location of business</a:t>
            </a:r>
          </a:p>
          <a:p>
            <a:pPr lvl="1"/>
            <a:r>
              <a:rPr lang="en-AU" dirty="0"/>
              <a:t>Great staff</a:t>
            </a:r>
          </a:p>
          <a:p>
            <a:pPr lvl="1"/>
            <a:r>
              <a:rPr lang="en-AU" dirty="0"/>
              <a:t>An undefinable emotion – “I feel comfortable here” “ A great atmosphere”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032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Who should be on the management team or partner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First define what are the essential functions of your business.</a:t>
            </a:r>
          </a:p>
          <a:p>
            <a:pPr lvl="1"/>
            <a:r>
              <a:rPr lang="en-AU" dirty="0"/>
              <a:t>The core essentials: 4 or 5 tasks that need to be done well to succeed.  You must do these!</a:t>
            </a:r>
          </a:p>
          <a:p>
            <a:pPr marL="393192" lvl="1" indent="0">
              <a:buNone/>
            </a:pPr>
            <a:endParaRPr lang="en-AU" dirty="0"/>
          </a:p>
          <a:p>
            <a:r>
              <a:rPr lang="en-AU" dirty="0"/>
              <a:t>Second can you do these essential tasks?</a:t>
            </a:r>
          </a:p>
          <a:p>
            <a:pPr lvl="1"/>
            <a:r>
              <a:rPr lang="en-AU" dirty="0"/>
              <a:t>Yes –  you don’t need a partner</a:t>
            </a:r>
          </a:p>
          <a:p>
            <a:pPr lvl="1"/>
            <a:r>
              <a:rPr lang="en-AU" dirty="0"/>
              <a:t>No – you do need a partner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902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Who should be on the management team or partner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What about the non-essential activities?</a:t>
            </a:r>
          </a:p>
          <a:p>
            <a:pPr lvl="1"/>
            <a:r>
              <a:rPr lang="en-AU" dirty="0"/>
              <a:t>These are what you should never do or very seldom!</a:t>
            </a:r>
          </a:p>
          <a:p>
            <a:pPr lvl="1"/>
            <a:r>
              <a:rPr lang="en-AU" dirty="0"/>
              <a:t>Delegate them!</a:t>
            </a:r>
          </a:p>
          <a:p>
            <a:pPr lvl="2"/>
            <a:r>
              <a:rPr lang="en-AU" dirty="0"/>
              <a:t>e.g. Accountant to do the books</a:t>
            </a:r>
          </a:p>
          <a:p>
            <a:pPr lvl="2"/>
            <a:r>
              <a:rPr lang="en-AU" dirty="0"/>
              <a:t>Staff / contractors  tasked with delivery of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196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Where do I get the money from to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Generally two places where the money comes from</a:t>
            </a:r>
          </a:p>
          <a:p>
            <a:pPr lvl="1"/>
            <a:r>
              <a:rPr lang="en-AU" dirty="0"/>
              <a:t>Customers revenue – Paying for products and services</a:t>
            </a:r>
          </a:p>
          <a:p>
            <a:pPr lvl="1"/>
            <a:r>
              <a:rPr lang="en-AU" dirty="0"/>
              <a:t>Owners capital invested in business – your back pocket!</a:t>
            </a:r>
          </a:p>
          <a:p>
            <a:r>
              <a:rPr lang="en-AU" dirty="0"/>
              <a:t>Need to get to a break-even point – enough revenue to pay the bills</a:t>
            </a:r>
          </a:p>
          <a:p>
            <a:pPr lvl="1"/>
            <a:r>
              <a:rPr lang="en-AU" dirty="0"/>
              <a:t>Build equity in the business as quickly as possible</a:t>
            </a:r>
          </a:p>
          <a:p>
            <a:r>
              <a:rPr lang="en-AU" dirty="0"/>
              <a:t>Longer it takes to reach break even the more it takes from your back pocket.</a:t>
            </a:r>
          </a:p>
          <a:p>
            <a:r>
              <a:rPr lang="en-AU" dirty="0"/>
              <a:t>Once at this point potential for other investors such as Angel investors etc.  Showing success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042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dirty="0"/>
              <a:t>What are the risks involved with the business?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Your risk profile must define your business legal structure</a:t>
            </a:r>
          </a:p>
          <a:p>
            <a:pPr lvl="1"/>
            <a:r>
              <a:rPr lang="en-AU" dirty="0"/>
              <a:t>High risk business needs a limited liability company to protect your personal assets</a:t>
            </a:r>
          </a:p>
          <a:p>
            <a:pPr lvl="1"/>
            <a:r>
              <a:rPr lang="en-AU" dirty="0"/>
              <a:t>Liability insurance – protect your business assets</a:t>
            </a:r>
          </a:p>
          <a:p>
            <a:pPr marL="393192" lvl="1" indent="0">
              <a:buNone/>
            </a:pPr>
            <a:endParaRPr lang="en-AU" dirty="0"/>
          </a:p>
          <a:p>
            <a:pPr marL="393192" lvl="1" indent="0">
              <a:buNone/>
            </a:pPr>
            <a:r>
              <a:rPr lang="en-AU" dirty="0"/>
              <a:t>Golden Rule: “Do not do business with crazy people!”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852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946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How to start up in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There are a number of basic questions you should answer before doing a business plan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If you cannot answer one of the questions then the business will not work – it will have a fatal flaw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This approach will help you screen out bad ideas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489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Who are my customers?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You do not need a product or service to know this!</a:t>
            </a:r>
          </a:p>
          <a:p>
            <a:r>
              <a:rPr lang="en-AU" dirty="0"/>
              <a:t>List 10 groups of people you know well and understand</a:t>
            </a:r>
          </a:p>
          <a:p>
            <a:pPr lvl="1"/>
            <a:r>
              <a:rPr lang="en-AU" dirty="0"/>
              <a:t>These people are not just the people you identify with or like!</a:t>
            </a:r>
          </a:p>
          <a:p>
            <a:r>
              <a:rPr lang="en-AU" dirty="0"/>
              <a:t>What is a business without customers? A hobby!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250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dirty="0"/>
              <a:t>Why will these people buy something from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There are two reasons why people buy stuff</a:t>
            </a:r>
          </a:p>
          <a:p>
            <a:r>
              <a:rPr lang="en-AU" dirty="0"/>
              <a:t>Two motivators –Passions and Fears not Wants and Needs</a:t>
            </a:r>
          </a:p>
          <a:p>
            <a:r>
              <a:rPr lang="en-AU" dirty="0"/>
              <a:t>Passions – logic doesn’t work here! It excites them</a:t>
            </a:r>
          </a:p>
          <a:p>
            <a:r>
              <a:rPr lang="en-AU" dirty="0"/>
              <a:t>Seven Deadly Sins! </a:t>
            </a:r>
          </a:p>
          <a:p>
            <a:pPr lvl="1"/>
            <a:r>
              <a:rPr lang="en-AU" dirty="0"/>
              <a:t>Examples: Food and Drink, Sports </a:t>
            </a:r>
            <a:r>
              <a:rPr lang="en-AU" dirty="0" err="1"/>
              <a:t>etc</a:t>
            </a:r>
            <a:endParaRPr lang="en-AU" dirty="0"/>
          </a:p>
          <a:p>
            <a:pPr lvl="2"/>
            <a:r>
              <a:rPr lang="en-AU" dirty="0"/>
              <a:t>Go to a restaurant to have a superb meal and experience– Rothwell Fish and Chips Restaurant  Doncaster UK -  The best in the town!  Not just me saying this - Trip advisor 4.5 stars</a:t>
            </a:r>
          </a:p>
          <a:p>
            <a:pPr lvl="2"/>
            <a:r>
              <a:rPr lang="en-AU" dirty="0"/>
              <a:t>Prefer Heinz baked beans to home brand because Heinz tastes great.</a:t>
            </a:r>
          </a:p>
          <a:p>
            <a:pPr lvl="2"/>
            <a:r>
              <a:rPr lang="en-AU" dirty="0"/>
              <a:t>Support a footie club cos they win, buy their shirt and subscribe to cable to watch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769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Why will these people buy something from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AU" dirty="0"/>
              <a:t>Fears</a:t>
            </a:r>
          </a:p>
          <a:p>
            <a:r>
              <a:rPr lang="en-AU" dirty="0"/>
              <a:t>Examples Insurance, Lawyers, Homelessness etc</a:t>
            </a:r>
          </a:p>
          <a:p>
            <a:pPr lvl="1" indent="-246380"/>
            <a:r>
              <a:rPr lang="en-AU" dirty="0"/>
              <a:t>People buy health insurance because they fear becoming sick and fear worsening ill health due to public health waiting lists</a:t>
            </a:r>
          </a:p>
          <a:p>
            <a:pPr lvl="1" indent="-246380"/>
            <a:r>
              <a:rPr lang="en-AU" dirty="0"/>
              <a:t>People buy house insurance through fear of losing this important asset and not having the capital to rebuild it</a:t>
            </a:r>
          </a:p>
          <a:p>
            <a:pPr lvl="2" indent="-246380"/>
            <a:r>
              <a:rPr lang="en-AU" dirty="0"/>
              <a:t>My old house - 17 Frederick St, Neyland, Wales – built 1856 by renowned Isambard Kingdom Brunel’s Great Western Railway for railway workers’ families - still standing and in good order – House Insured for fire, flood etc for 169 years! FEAR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386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AU" sz="3200" dirty="0"/>
            </a:br>
            <a:r>
              <a:rPr lang="en-AU" sz="3100" dirty="0"/>
              <a:t>What products and services will have a direct immediate appeal to the fears and passions of customers?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Don’t “mind the gap” but “find the gap”</a:t>
            </a:r>
          </a:p>
          <a:p>
            <a:r>
              <a:rPr lang="en-AU" dirty="0"/>
              <a:t>Successful businesses are observers of people - understand their passions and fears - create product and services that fills a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07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How do I reach my customers?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you know your customers you know how to reach them</a:t>
            </a:r>
          </a:p>
          <a:p>
            <a:r>
              <a:rPr lang="en-AU" dirty="0"/>
              <a:t>Teenagers – Online  - peer to peer – it’s cool!</a:t>
            </a:r>
          </a:p>
          <a:p>
            <a:r>
              <a:rPr lang="en-AU" dirty="0"/>
              <a:t>Microbiologists – Readers- show me the evidence!</a:t>
            </a:r>
          </a:p>
          <a:p>
            <a:r>
              <a:rPr lang="en-AU" dirty="0"/>
              <a:t>Women 70 plus – Traditional advertising, word of 				mouth – “Hilda swears by 				brand x”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903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Who are my competitors?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502367"/>
              </p:ext>
            </p:extLst>
          </p:nvPr>
        </p:nvGraphicFramePr>
        <p:xfrm>
          <a:off x="539552" y="2989199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97679506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8377216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13467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Direct</a:t>
                      </a:r>
                      <a:r>
                        <a:rPr lang="en-AU" baseline="0" dirty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Indirect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Actual  Competitor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Target your market with same product /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Target your</a:t>
                      </a:r>
                      <a:r>
                        <a:rPr lang="en-AU" baseline="0" dirty="0"/>
                        <a:t> market with a different product / service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6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Potential Competitor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Competitor</a:t>
                      </a:r>
                      <a:r>
                        <a:rPr lang="en-AU" baseline="0" dirty="0"/>
                        <a:t> who can come into your market with your product / service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Competitor that makes your</a:t>
                      </a:r>
                      <a:r>
                        <a:rPr lang="en-AU" baseline="0" dirty="0"/>
                        <a:t> product / service obsolete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027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848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Who are my competitors?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141708"/>
              </p:ext>
            </p:extLst>
          </p:nvPr>
        </p:nvGraphicFramePr>
        <p:xfrm>
          <a:off x="475977" y="3140968"/>
          <a:ext cx="82296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06441742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31728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0585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Gary’s Burger</a:t>
                      </a:r>
                      <a:r>
                        <a:rPr lang="en-AU" baseline="0" dirty="0"/>
                        <a:t> Bar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Direct</a:t>
                      </a:r>
                      <a:r>
                        <a:rPr lang="en-AU" baseline="0" dirty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Indirect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36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Actual  Competitor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Pete’s Burger Bar in neighbouring street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aseline="0" dirty="0"/>
                        <a:t>Oh My Cod Fish and Chips take away around the corner 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3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Potential Competitor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McDonald’s</a:t>
                      </a:r>
                      <a:r>
                        <a:rPr lang="en-AU" baseline="0" dirty="0"/>
                        <a:t> Restaurant  at present nearest is 10 km away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aseline="0" dirty="0"/>
                        <a:t>McDonald’s  home delivery business announced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84023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542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91747C9996B41BFF90D55BA191901" ma:contentTypeVersion="13" ma:contentTypeDescription="Create a new document." ma:contentTypeScope="" ma:versionID="84b8a51c6af4d90fe7221247e798bad8">
  <xsd:schema xmlns:xsd="http://www.w3.org/2001/XMLSchema" xmlns:xs="http://www.w3.org/2001/XMLSchema" xmlns:p="http://schemas.microsoft.com/office/2006/metadata/properties" xmlns:ns2="105d461a-305d-4b72-9815-d3cc31b9783b" xmlns:ns3="920ec45e-032d-491c-b9d0-dd88a68b669f" targetNamespace="http://schemas.microsoft.com/office/2006/metadata/properties" ma:root="true" ma:fieldsID="2d184bf19798293aca95531d2adacb22" ns2:_="" ns3:_="">
    <xsd:import namespace="105d461a-305d-4b72-9815-d3cc31b9783b"/>
    <xsd:import namespace="920ec45e-032d-491c-b9d0-dd88a68b6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d461a-305d-4b72-9815-d3cc31b9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368e452-4fa8-46de-abc3-05fbe67972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ec45e-032d-491c-b9d0-dd88a68b669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a37a7f3-2d5e-4bf2-983b-b231976e9fdb}" ma:internalName="TaxCatchAll" ma:showField="CatchAllData" ma:web="920ec45e-032d-491c-b9d0-dd88a68b6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5d461a-305d-4b72-9815-d3cc31b9783b">
      <Terms xmlns="http://schemas.microsoft.com/office/infopath/2007/PartnerControls"/>
    </lcf76f155ced4ddcb4097134ff3c332f>
    <TaxCatchAll xmlns="920ec45e-032d-491c-b9d0-dd88a68b669f" xsi:nil="true"/>
  </documentManagement>
</p:properties>
</file>

<file path=customXml/itemProps1.xml><?xml version="1.0" encoding="utf-8"?>
<ds:datastoreItem xmlns:ds="http://schemas.openxmlformats.org/officeDocument/2006/customXml" ds:itemID="{9BAA07D6-1313-47DF-8C38-41196B067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d461a-305d-4b72-9815-d3cc31b9783b"/>
    <ds:schemaRef ds:uri="920ec45e-032d-491c-b9d0-dd88a68b6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2FB732-1E05-4F41-B48B-0414C8A5C6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6F0CF0-0161-408F-804D-2E2C3F68E04C}">
  <ds:schemaRefs>
    <ds:schemaRef ds:uri="http://schemas.microsoft.com/office/2006/metadata/properties"/>
    <ds:schemaRef ds:uri="http://schemas.microsoft.com/office/infopath/2007/PartnerControls"/>
    <ds:schemaRef ds:uri="105d461a-305d-4b72-9815-d3cc31b9783b"/>
    <ds:schemaRef ds:uri="920ec45e-032d-491c-b9d0-dd88a68b66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1851</TotalTime>
  <Words>1059</Words>
  <Application>Microsoft Office PowerPoint</Application>
  <PresentationFormat>On-screen Show (4:3)</PresentationFormat>
  <Paragraphs>138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           Business Start-up  Gary Gabbitas Senior Economic Development Advisor</vt:lpstr>
      <vt:lpstr>How to start up in business</vt:lpstr>
      <vt:lpstr>Who are my customers?</vt:lpstr>
      <vt:lpstr>Why will these people buy something from me?</vt:lpstr>
      <vt:lpstr>Why will these people buy something from me?</vt:lpstr>
      <vt:lpstr> What products and services will have a direct immediate appeal to the fears and passions of customers?</vt:lpstr>
      <vt:lpstr>How do I reach my customers?</vt:lpstr>
      <vt:lpstr>Who are my competitors?</vt:lpstr>
      <vt:lpstr>Who are my competitors?</vt:lpstr>
      <vt:lpstr>Who are my competitors?</vt:lpstr>
      <vt:lpstr>Chip Alley Cardiff, Wales  Sglodion Ali Caerdydd, Cymru</vt:lpstr>
      <vt:lpstr>What is my competitive advantage?</vt:lpstr>
      <vt:lpstr>Who should be on the management team or partner with?</vt:lpstr>
      <vt:lpstr>Who should be on the management team or partner with?</vt:lpstr>
      <vt:lpstr>Where do I get the money from to do this?</vt:lpstr>
      <vt:lpstr>What are the risks involved with the business?</vt:lpstr>
      <vt:lpstr>PowerPoint Presentation</vt:lpstr>
    </vt:vector>
  </TitlesOfParts>
  <Company>NSWALC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Sustainability of the  NSW Aboriginal Land Rights Network   A Discussion Paper</dc:title>
  <dc:creator>Malcolm Davis</dc:creator>
  <cp:lastModifiedBy>Gary Gabbitas</cp:lastModifiedBy>
  <cp:revision>189</cp:revision>
  <cp:lastPrinted>2017-01-23T23:18:00Z</cp:lastPrinted>
  <dcterms:created xsi:type="dcterms:W3CDTF">2010-12-12T23:54:59Z</dcterms:created>
  <dcterms:modified xsi:type="dcterms:W3CDTF">2025-08-13T05:04:58Z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0x0101003C291747C9996B41BFF90D55BA191901</vt:lpwstr>
  </property>
  <property fmtid="{D5CDD505-2E9C-101B-9397-08002B2CF9AE}" pid="3" name="MediaServiceImageTags">
    <vt:lpwstr/>
  </property>
</Properties>
</file>