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7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tags/tag47.xml" ContentType="application/vnd.openxmlformats-officedocument.presentationml.tags+xml"/>
  <Override PartName="/ppt/tags/tag32.xml" ContentType="application/vnd.openxmlformats-officedocument.presentationml.tags+xml"/>
  <Override PartName="/ppt/tags/tag31.xml" ContentType="application/vnd.openxmlformats-officedocument.presentationml.tags+xml"/>
  <Override PartName="/ppt/tags/tag30.xml" ContentType="application/vnd.openxmlformats-officedocument.presentationml.tags+xml"/>
  <Override PartName="/ppt/tags/tag29.xml" ContentType="application/vnd.openxmlformats-officedocument.presentationml.tags+xml"/>
  <Override PartName="/ppt/tags/tag28.xml" ContentType="application/vnd.openxmlformats-officedocument.presentationml.tags+xml"/>
  <Override PartName="/ppt/tags/tag27.xml" ContentType="application/vnd.openxmlformats-officedocument.presentationml.tags+xml"/>
  <Override PartName="/ppt/tags/tag26.xml" ContentType="application/vnd.openxmlformats-officedocument.presentationml.tags+xml"/>
  <Override PartName="/ppt/tags/tag2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88.xml" ContentType="application/vnd.openxmlformats-officedocument.presentationml.tags+xml"/>
  <Override PartName="/ppt/tags/tag3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37.xml" ContentType="application/vnd.openxmlformats-officedocument.presentationml.tags+xml"/>
  <Override PartName="/ppt/tags/tag3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3.xml" ContentType="application/vnd.openxmlformats-officedocument.presentationml.tags+xml"/>
  <Override PartName="/ppt/tags/tag22.xml" ContentType="application/vnd.openxmlformats-officedocument.presentationml.tags+xml"/>
  <Override PartName="/ppt/tags/tag21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20.xml" ContentType="application/vnd.openxmlformats-officedocument.presentationml.tags+xml"/>
  <Override PartName="/ppt/tags/tag19.xml" ContentType="application/vnd.openxmlformats-officedocument.presentationml.tags+xml"/>
  <Override PartName="/ppt/tags/tag18.xml" ContentType="application/vnd.openxmlformats-officedocument.presentationml.tags+xml"/>
  <Override PartName="/ppt/tags/tag17.xml" ContentType="application/vnd.openxmlformats-officedocument.presentationml.tags+xml"/>
  <Override PartName="/ppt/tags/tag16.xml" ContentType="application/vnd.openxmlformats-officedocument.presentationml.tags+xml"/>
  <Override PartName="/ppt/tags/tag15.xml" ContentType="application/vnd.openxmlformats-officedocument.presentationml.tags+xml"/>
  <Override PartName="/ppt/tags/tag14.xml" ContentType="application/vnd.openxmlformats-officedocument.presentationml.tags+xml"/>
  <Override PartName="/ppt/tags/tag13.xml" ContentType="application/vnd.openxmlformats-officedocument.presentationml.tags+xml"/>
  <Override PartName="/ppt/tags/tag87.xml" ContentType="application/vnd.openxmlformats-officedocument.presentationml.tags+xml"/>
  <Override PartName="/ppt/tags/tag86.xml" ContentType="application/vnd.openxmlformats-officedocument.presentationml.tags+xml"/>
  <Override PartName="/ppt/tags/tag3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59.xml" ContentType="application/vnd.openxmlformats-officedocument.presentationml.tags+xml"/>
  <Override PartName="/ppt/tags/tag58.xml" ContentType="application/vnd.openxmlformats-officedocument.presentationml.tags+xml"/>
  <Override PartName="/ppt/tags/tag5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41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40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78.xml" ContentType="application/vnd.openxmlformats-officedocument.presentationml.tags+xml"/>
  <Override PartName="/ppt/tags/tag77.xml" ContentType="application/vnd.openxmlformats-officedocument.presentationml.tags+xml"/>
  <Override PartName="/ppt/tags/tag76.xml" ContentType="application/vnd.openxmlformats-officedocument.presentationml.tags+xml"/>
  <Override PartName="/ppt/tags/tag45.xml" ContentType="application/vnd.openxmlformats-officedocument.presentationml.tags+xml"/>
  <Override PartName="/ppt/tags/tag72.xml" ContentType="application/vnd.openxmlformats-officedocument.presentationml.tags+xml"/>
  <Override PartName="/ppt/tags/tag44.xml" ContentType="application/vnd.openxmlformats-officedocument.presentationml.tags+xml"/>
  <Override PartName="/ppt/tags/tag73.xml" ContentType="application/vnd.openxmlformats-officedocument.presentationml.tags+xml"/>
  <Override PartName="/ppt/tags/tag4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42.xml" ContentType="application/vnd.openxmlformats-officedocument.presentationml.tags+xml"/>
  <Override PartName="/ppt/tags/tag46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0969D-6C55-46E8-84B5-1320E3D990B4}" type="datetimeFigureOut">
              <a:rPr lang="en-AU" smtClean="0"/>
              <a:t>9/04/2018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07D83-67A3-4CD6-AF99-F315DAD3CE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1309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2C06E8-48A6-4E03-8711-C45C0018F49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405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2C06E8-48A6-4E03-8711-C45C0018F498}" type="slidenum">
              <a:rPr kumimoji="0" lang="en-A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A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282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3898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7129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11533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906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368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48706B8-EBCC-470A-8AE8-B49CE76EE6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7906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3" Type="http://schemas.openxmlformats.org/officeDocument/2006/relationships/tags" Target="../tags/tag66.xml"/><Relationship Id="rId7" Type="http://schemas.openxmlformats.org/officeDocument/2006/relationships/tags" Target="../tags/tag70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9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3.xml"/><Relationship Id="rId4" Type="http://schemas.openxmlformats.org/officeDocument/2006/relationships/tags" Target="../tags/tag1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28.xml"/><Relationship Id="rId7" Type="http://schemas.openxmlformats.org/officeDocument/2006/relationships/tags" Target="../tags/tag3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2.xml"/><Relationship Id="rId1" Type="http://schemas.openxmlformats.org/officeDocument/2006/relationships/tags" Target="../tags/tag4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Logo with Panels"/>
          <p:cNvGrpSpPr/>
          <p:nvPr userDrawn="1"/>
        </p:nvGrpSpPr>
        <p:grpSpPr>
          <a:xfrm>
            <a:off x="1370144" y="0"/>
            <a:ext cx="10821856" cy="6457244"/>
            <a:chOff x="1130368" y="0"/>
            <a:chExt cx="8928031" cy="7318210"/>
          </a:xfrm>
        </p:grpSpPr>
        <p:grpSp>
          <p:nvGrpSpPr>
            <p:cNvPr id="4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492240" cy="5707715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3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864"/>
                <a:ext cx="6248400" cy="5707715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7" name="Rectangle 9"/>
              <p:cNvSpPr/>
              <p:nvPr userDrawn="1"/>
            </p:nvSpPr>
            <p:spPr bwMode="gray">
              <a:xfrm>
                <a:off x="1828800" y="3583783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899010" rtl="0" eaLnBrk="1" latinLnBrk="0" hangingPunct="1"/>
                <a:endParaRPr lang="en-GB" sz="1765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</p:grpSp>
        <p:grpSp>
          <p:nvGrpSpPr>
            <p:cNvPr id="36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48" name="Descriptor"/>
          <p:cNvSpPr>
            <a:spLocks noGrp="1"/>
          </p:cNvSpPr>
          <p:nvPr userDrawn="1">
            <p:custDataLst>
              <p:tags r:id="rId1"/>
            </p:custDataLst>
          </p:nvPr>
        </p:nvSpPr>
        <p:spPr bwMode="white">
          <a:xfrm>
            <a:off x="2496001" y="539732"/>
            <a:ext cx="65" cy="190052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1235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port Title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 bwMode="white">
          <a:xfrm>
            <a:off x="2493113" y="1112680"/>
            <a:ext cx="7204364" cy="455766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8990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24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/>
              <a:t>Report Title</a:t>
            </a:r>
          </a:p>
        </p:txBody>
      </p:sp>
      <p:sp>
        <p:nvSpPr>
          <p:cNvPr id="41" name="Report Subtitle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 bwMode="white">
          <a:xfrm>
            <a:off x="2493113" y="1575166"/>
            <a:ext cx="7204364" cy="391057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824" baseline="0">
                <a:solidFill>
                  <a:schemeClr val="bg1"/>
                </a:solidFill>
                <a:latin typeface="+mj-lt"/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Subtitle</a:t>
            </a:r>
          </a:p>
        </p:txBody>
      </p:sp>
      <p:cxnSp>
        <p:nvCxnSpPr>
          <p:cNvPr id="25" name="Frame Line"/>
          <p:cNvCxnSpPr/>
          <p:nvPr userDrawn="1"/>
        </p:nvCxnSpPr>
        <p:spPr>
          <a:xfrm flipV="1">
            <a:off x="461818" y="3171487"/>
            <a:ext cx="1662545" cy="127059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Draft Stamp"/>
          <p:cNvSpPr txBox="1"/>
          <p:nvPr userDrawn="1">
            <p:custDataLst>
              <p:tags r:id="rId4"/>
            </p:custDataLst>
          </p:nvPr>
        </p:nvSpPr>
        <p:spPr bwMode="black">
          <a:xfrm>
            <a:off x="642851" y="3566160"/>
            <a:ext cx="1662545" cy="25794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21024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882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1" name="Confidentiality Stamp"/>
          <p:cNvSpPr>
            <a:spLocks noGrp="1"/>
          </p:cNvSpPr>
          <p:nvPr userDrawn="1">
            <p:custDataLst>
              <p:tags r:id="rId5"/>
            </p:custDataLst>
          </p:nvPr>
        </p:nvSpPr>
        <p:spPr>
          <a:xfrm>
            <a:off x="642850" y="3290824"/>
            <a:ext cx="1483636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882" b="0" i="1" dirty="0">
              <a:solidFill>
                <a:schemeClr val="tx1"/>
              </a:solidFill>
            </a:endParaRPr>
          </a:p>
        </p:txBody>
      </p:sp>
      <p:sp>
        <p:nvSpPr>
          <p:cNvPr id="33" name="Report Date"/>
          <p:cNvSpPr txBox="1"/>
          <p:nvPr userDrawn="1">
            <p:custDataLst>
              <p:tags r:id="rId6"/>
            </p:custDataLst>
          </p:nvPr>
        </p:nvSpPr>
        <p:spPr bwMode="black">
          <a:xfrm>
            <a:off x="642851" y="3832412"/>
            <a:ext cx="1485207" cy="1357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882" i="1" dirty="0">
              <a:latin typeface="Georgia" pitchFamily="18" charset="0"/>
            </a:endParaRPr>
          </a:p>
        </p:txBody>
      </p:sp>
      <p:sp>
        <p:nvSpPr>
          <p:cNvPr id="34" name="Cover image"/>
          <p:cNvSpPr txBox="1">
            <a:spLocks noChangeAspect="1"/>
          </p:cNvSpPr>
          <p:nvPr userDrawn="1">
            <p:custDataLst>
              <p:tags r:id="rId7"/>
            </p:custDataLst>
          </p:nvPr>
        </p:nvSpPr>
        <p:spPr>
          <a:xfrm>
            <a:off x="2308284" y="3167623"/>
            <a:ext cx="8145368" cy="2823882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269703">
              <a:spcAft>
                <a:spcPts val="885"/>
              </a:spcAft>
            </a:pPr>
            <a:endParaRPr lang="en-GB" sz="1941" dirty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433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Header 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8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6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7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1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54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6" name="Date/Filepath" hidden="1"/>
          <p:cNvSpPr txBox="1"/>
          <p:nvPr userDrawn="1">
            <p:custDataLst>
              <p:tags r:id="rId2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7" name="Slide Tags" hidden="1"/>
          <p:cNvSpPr txBox="1"/>
          <p:nvPr userDrawn="1">
            <p:custDataLst>
              <p:tags r:id="rId3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15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351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ction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41455" y="886235"/>
            <a:ext cx="3504394" cy="1303525"/>
          </a:xfrm>
        </p:spPr>
        <p:txBody>
          <a:bodyPr wrap="square" tIns="0" bIns="0" anchor="t">
            <a:spAutoFit/>
          </a:bodyPr>
          <a:lstStyle>
            <a:lvl1pPr algn="l">
              <a:defRPr sz="2824" b="1" i="1" cap="none">
                <a:solidFill>
                  <a:schemeClr val="tx2"/>
                </a:solidFill>
              </a:defRPr>
            </a:lvl1pPr>
          </a:lstStyle>
          <a:p>
            <a:r>
              <a:rPr lang="en-GB" noProof="0" dirty="0"/>
              <a:t>Click to add Section Divider Title</a:t>
            </a:r>
          </a:p>
        </p:txBody>
      </p:sp>
      <p:sp>
        <p:nvSpPr>
          <p:cNvPr id="25" name="Divi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50545" y="908471"/>
            <a:ext cx="7204364" cy="52099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sz="1588" noProof="1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4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9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14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1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0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13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ppendix Divider 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642850" y="886235"/>
            <a:ext cx="3513514" cy="1303525"/>
          </a:xfrm>
        </p:spPr>
        <p:txBody>
          <a:bodyPr wrap="square" tIns="0" bIns="0" anchor="t">
            <a:spAutoFit/>
          </a:bodyPr>
          <a:lstStyle>
            <a:lvl1pPr algn="l">
              <a:defRPr sz="2824" b="1" i="1" cap="none" baseline="0">
                <a:latin typeface="+mj-lt"/>
              </a:defRPr>
            </a:lvl1pPr>
          </a:lstStyle>
          <a:p>
            <a:r>
              <a:rPr lang="en-GB" noProof="0" dirty="0"/>
              <a:t>Click to add Appendix Divider Title</a:t>
            </a:r>
          </a:p>
        </p:txBody>
      </p:sp>
      <p:sp>
        <p:nvSpPr>
          <p:cNvPr id="18" name="Divi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50545" y="908470"/>
            <a:ext cx="7204364" cy="520941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endParaRPr lang="en-GB" sz="1588" noProof="1">
              <a:solidFill>
                <a:schemeClr val="tx1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6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19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17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6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8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798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Logo with Panels"/>
          <p:cNvGrpSpPr/>
          <p:nvPr userDrawn="1"/>
        </p:nvGrpSpPr>
        <p:grpSpPr>
          <a:xfrm>
            <a:off x="1370144" y="0"/>
            <a:ext cx="10821856" cy="6457244"/>
            <a:chOff x="1130368" y="0"/>
            <a:chExt cx="8928031" cy="7318210"/>
          </a:xfrm>
        </p:grpSpPr>
        <p:grpSp>
          <p:nvGrpSpPr>
            <p:cNvPr id="5" name="Logo Shapes"/>
            <p:cNvGrpSpPr/>
            <p:nvPr userDrawn="1"/>
          </p:nvGrpSpPr>
          <p:grpSpPr>
            <a:xfrm>
              <a:off x="1904992" y="0"/>
              <a:ext cx="8153407" cy="6792223"/>
              <a:chOff x="1828800" y="-7143"/>
              <a:chExt cx="8153407" cy="6792223"/>
            </a:xfrm>
          </p:grpSpPr>
          <p:sp>
            <p:nvSpPr>
              <p:cNvPr id="23" name="Rectangle 1"/>
              <p:cNvSpPr>
                <a:spLocks noChangeArrowheads="1"/>
              </p:cNvSpPr>
              <p:nvPr/>
            </p:nvSpPr>
            <p:spPr bwMode="gray">
              <a:xfrm>
                <a:off x="1832930" y="4496096"/>
                <a:ext cx="8149277" cy="2288752"/>
              </a:xfrm>
              <a:prstGeom prst="rect">
                <a:avLst/>
              </a:prstGeom>
              <a:solidFill>
                <a:srgbClr val="F3BE2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8" name="Rectangle 2"/>
              <p:cNvSpPr>
                <a:spLocks noChangeArrowheads="1"/>
              </p:cNvSpPr>
              <p:nvPr userDrawn="1"/>
            </p:nvSpPr>
            <p:spPr bwMode="gray">
              <a:xfrm>
                <a:off x="1828800" y="3583782"/>
                <a:ext cx="7132320" cy="3201066"/>
              </a:xfrm>
              <a:prstGeom prst="rect">
                <a:avLst/>
              </a:prstGeom>
              <a:solidFill>
                <a:srgbClr val="F3BC8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0" name="Rectangle 3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7132320" cy="2288752"/>
              </a:xfrm>
              <a:prstGeom prst="rect">
                <a:avLst/>
              </a:prstGeom>
              <a:solidFill>
                <a:srgbClr val="E88C1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4" name="Rectangle 4"/>
              <p:cNvSpPr>
                <a:spLocks noChangeArrowheads="1"/>
              </p:cNvSpPr>
              <p:nvPr/>
            </p:nvSpPr>
            <p:spPr bwMode="gray">
              <a:xfrm>
                <a:off x="1828800" y="-7143"/>
                <a:ext cx="6248400" cy="6772722"/>
              </a:xfrm>
              <a:prstGeom prst="rect">
                <a:avLst/>
              </a:prstGeom>
              <a:solidFill>
                <a:srgbClr val="EE9C3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 userDrawn="1"/>
            </p:nvSpPr>
            <p:spPr bwMode="gray">
              <a:xfrm>
                <a:off x="1828800" y="1057382"/>
                <a:ext cx="6492240" cy="5708197"/>
              </a:xfrm>
              <a:prstGeom prst="rect">
                <a:avLst/>
              </a:prstGeom>
              <a:solidFill>
                <a:srgbClr val="E669A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69" name="Rectangle 6"/>
              <p:cNvSpPr>
                <a:spLocks noChangeArrowheads="1"/>
              </p:cNvSpPr>
              <p:nvPr userDrawn="1"/>
            </p:nvSpPr>
            <p:spPr bwMode="gray">
              <a:xfrm>
                <a:off x="1828800" y="3583782"/>
                <a:ext cx="6492240" cy="3201066"/>
              </a:xfrm>
              <a:prstGeom prst="rect">
                <a:avLst/>
              </a:prstGeom>
              <a:solidFill>
                <a:srgbClr val="DB4D5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9" name="Rectangle 7"/>
              <p:cNvSpPr>
                <a:spLocks noChangeArrowheads="1"/>
              </p:cNvSpPr>
              <p:nvPr userDrawn="1"/>
            </p:nvSpPr>
            <p:spPr bwMode="gray">
              <a:xfrm>
                <a:off x="1828800" y="1057382"/>
                <a:ext cx="6248400" cy="5708197"/>
              </a:xfrm>
              <a:prstGeom prst="rect">
                <a:avLst/>
              </a:prstGeom>
              <a:solidFill>
                <a:srgbClr val="D74021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 userDrawn="1"/>
            </p:nvSpPr>
            <p:spPr bwMode="gray">
              <a:xfrm>
                <a:off x="1828800" y="4496096"/>
                <a:ext cx="6492240" cy="2288752"/>
              </a:xfrm>
              <a:prstGeom prst="rect">
                <a:avLst/>
              </a:prstGeom>
              <a:solidFill>
                <a:srgbClr val="D1390D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27" name="Rectangle 9"/>
              <p:cNvSpPr/>
              <p:nvPr userDrawn="1"/>
            </p:nvSpPr>
            <p:spPr bwMode="gray">
              <a:xfrm>
                <a:off x="1828800" y="3583782"/>
                <a:ext cx="6246019" cy="3201066"/>
              </a:xfrm>
              <a:prstGeom prst="rect">
                <a:avLst/>
              </a:prstGeom>
              <a:solidFill>
                <a:srgbClr val="CD2F0E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algn="l" defTabSz="899010" rtl="0" eaLnBrk="1" latinLnBrk="0" hangingPunct="1"/>
                <a:endParaRPr lang="en-GB" sz="1765" kern="12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Rectangle 10"/>
              <p:cNvSpPr>
                <a:spLocks noChangeArrowheads="1"/>
              </p:cNvSpPr>
              <p:nvPr userDrawn="1"/>
            </p:nvSpPr>
            <p:spPr bwMode="gray">
              <a:xfrm>
                <a:off x="1828800" y="4495801"/>
                <a:ext cx="6245352" cy="2288752"/>
              </a:xfrm>
              <a:prstGeom prst="rect">
                <a:avLst/>
              </a:prstGeom>
              <a:solidFill>
                <a:srgbClr val="C42303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  <p:sp>
            <p:nvSpPr>
              <p:cNvPr id="71" name="Rectangle 11"/>
              <p:cNvSpPr>
                <a:spLocks noChangeArrowheads="1"/>
              </p:cNvSpPr>
              <p:nvPr userDrawn="1"/>
            </p:nvSpPr>
            <p:spPr bwMode="gray">
              <a:xfrm>
                <a:off x="1828800" y="4800832"/>
                <a:ext cx="2286000" cy="1984248"/>
              </a:xfrm>
              <a:prstGeom prst="rect">
                <a:avLst/>
              </a:prstGeom>
              <a:solidFill>
                <a:srgbClr val="9A1702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588" noProof="0" dirty="0"/>
              </a:p>
            </p:txBody>
          </p:sp>
        </p:grpSp>
        <p:grpSp>
          <p:nvGrpSpPr>
            <p:cNvPr id="6" name="Logo"/>
            <p:cNvGrpSpPr/>
            <p:nvPr userDrawn="1"/>
          </p:nvGrpSpPr>
          <p:grpSpPr>
            <a:xfrm>
              <a:off x="1130368" y="6790556"/>
              <a:ext cx="905256" cy="527654"/>
              <a:chOff x="1130368" y="6790556"/>
              <a:chExt cx="905256" cy="527654"/>
            </a:xfrm>
          </p:grpSpPr>
          <p:sp>
            <p:nvSpPr>
              <p:cNvPr id="38" name="Rectangle 0"/>
              <p:cNvSpPr>
                <a:spLocks noChangeArrowheads="1"/>
              </p:cNvSpPr>
              <p:nvPr userDrawn="1"/>
            </p:nvSpPr>
            <p:spPr bwMode="black">
              <a:xfrm>
                <a:off x="1676368" y="6790556"/>
                <a:ext cx="228600" cy="57350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9" name="Freeform 38"/>
              <p:cNvSpPr>
                <a:spLocks noEditPoints="1"/>
              </p:cNvSpPr>
              <p:nvPr userDrawn="1"/>
            </p:nvSpPr>
            <p:spPr bwMode="black">
              <a:xfrm>
                <a:off x="1130368" y="6976999"/>
                <a:ext cx="905256" cy="341211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8068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588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</p:grpSp>
      <p:sp>
        <p:nvSpPr>
          <p:cNvPr id="37" name="Descriptor"/>
          <p:cNvSpPr>
            <a:spLocks noGrp="1"/>
          </p:cNvSpPr>
          <p:nvPr userDrawn="1">
            <p:custDataLst>
              <p:tags r:id="rId1"/>
            </p:custDataLst>
          </p:nvPr>
        </p:nvSpPr>
        <p:spPr bwMode="white">
          <a:xfrm>
            <a:off x="2496001" y="539732"/>
            <a:ext cx="65" cy="190052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1235" b="0" i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5" name="Frame Line"/>
          <p:cNvCxnSpPr/>
          <p:nvPr userDrawn="1"/>
        </p:nvCxnSpPr>
        <p:spPr>
          <a:xfrm flipV="1">
            <a:off x="461818" y="3170816"/>
            <a:ext cx="1662545" cy="127059"/>
          </a:xfrm>
          <a:prstGeom prst="bentConnector3">
            <a:avLst>
              <a:gd name="adj1" fmla="val -174"/>
            </a:avLst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onfidentiality Stamp"/>
          <p:cNvSpPr>
            <a:spLocks noGrp="1"/>
          </p:cNvSpPr>
          <p:nvPr userDrawn="1">
            <p:custDataLst>
              <p:tags r:id="rId2"/>
            </p:custDataLst>
          </p:nvPr>
        </p:nvSpPr>
        <p:spPr>
          <a:xfrm>
            <a:off x="642850" y="3290824"/>
            <a:ext cx="1483636" cy="1357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75488" marR="0" indent="-227013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85800" marR="0" indent="-237744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11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11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7744" indent="-237744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75488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82625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11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11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lvl="0">
              <a:spcBef>
                <a:spcPct val="0"/>
              </a:spcBef>
              <a:defRPr/>
            </a:pPr>
            <a:endParaRPr lang="en-GB" sz="882" b="0" i="1" dirty="0">
              <a:solidFill>
                <a:schemeClr val="tx1"/>
              </a:solidFill>
            </a:endParaRPr>
          </a:p>
        </p:txBody>
      </p:sp>
      <p:sp>
        <p:nvSpPr>
          <p:cNvPr id="34" name="Draft Stamp"/>
          <p:cNvSpPr txBox="1"/>
          <p:nvPr userDrawn="1">
            <p:custDataLst>
              <p:tags r:id="rId3"/>
            </p:custDataLst>
          </p:nvPr>
        </p:nvSpPr>
        <p:spPr bwMode="black">
          <a:xfrm>
            <a:off x="642851" y="3566160"/>
            <a:ext cx="1662545" cy="25794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121024" rtlCol="0" anchor="t" anchorCtr="0">
            <a:spAutoFit/>
          </a:bodyPr>
          <a:lstStyle/>
          <a:p>
            <a:pPr algn="l">
              <a:lnSpc>
                <a:spcPct val="100000"/>
              </a:lnSpc>
            </a:pPr>
            <a:endParaRPr lang="en-GB" sz="882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0" name="Report Date"/>
          <p:cNvSpPr txBox="1"/>
          <p:nvPr userDrawn="1">
            <p:custDataLst>
              <p:tags r:id="rId4"/>
            </p:custDataLst>
          </p:nvPr>
        </p:nvSpPr>
        <p:spPr bwMode="black">
          <a:xfrm>
            <a:off x="642851" y="3832412"/>
            <a:ext cx="1485207" cy="1357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l"/>
            <a:endParaRPr lang="en-GB" sz="882" i="1" dirty="0">
              <a:latin typeface="Georgia" pitchFamily="18" charset="0"/>
            </a:endParaRPr>
          </a:p>
        </p:txBody>
      </p:sp>
      <p:sp>
        <p:nvSpPr>
          <p:cNvPr id="35" name="Content Placeholder 34"/>
          <p:cNvSpPr>
            <a:spLocks noGrp="1"/>
          </p:cNvSpPr>
          <p:nvPr>
            <p:ph sz="quarter" idx="10" hasCustomPrompt="1"/>
            <p:custDataLst>
              <p:tags r:id="rId5"/>
            </p:custDataLst>
          </p:nvPr>
        </p:nvSpPr>
        <p:spPr>
          <a:xfrm>
            <a:off x="642851" y="4098664"/>
            <a:ext cx="1485207" cy="1145689"/>
          </a:xfrm>
        </p:spPr>
        <p:txBody>
          <a:bodyPr/>
          <a:lstStyle>
            <a:lvl1pPr>
              <a:defRPr sz="882" i="1"/>
            </a:lvl1pPr>
          </a:lstStyle>
          <a:p>
            <a:pPr lvl="0"/>
            <a:r>
              <a:rPr lang="en-GB" dirty="0"/>
              <a:t>Click to enter text</a:t>
            </a:r>
          </a:p>
        </p:txBody>
      </p:sp>
      <p:sp>
        <p:nvSpPr>
          <p:cNvPr id="36" name="Cover image"/>
          <p:cNvSpPr txBox="1">
            <a:spLocks noChangeAspect="1"/>
          </p:cNvSpPr>
          <p:nvPr userDrawn="1">
            <p:custDataLst>
              <p:tags r:id="rId6"/>
            </p:custDataLst>
          </p:nvPr>
        </p:nvSpPr>
        <p:spPr>
          <a:xfrm>
            <a:off x="2308284" y="3167623"/>
            <a:ext cx="8145368" cy="2823882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>
            <a:noAutofit/>
          </a:bodyPr>
          <a:lstStyle/>
          <a:p>
            <a:pPr indent="-269703">
              <a:spcAft>
                <a:spcPts val="885"/>
              </a:spcAft>
            </a:pPr>
            <a:endParaRPr lang="en-GB" sz="1941" dirty="0">
              <a:latin typeface="Georgia" pitchFamily="18" charset="0"/>
            </a:endParaRPr>
          </a:p>
        </p:txBody>
      </p:sp>
      <p:sp>
        <p:nvSpPr>
          <p:cNvPr id="41" name="Report Title"/>
          <p:cNvSpPr>
            <a:spLocks noGrp="1"/>
          </p:cNvSpPr>
          <p:nvPr>
            <p:ph type="ctrTitle" hasCustomPrompt="1"/>
            <p:custDataLst>
              <p:tags r:id="rId7"/>
            </p:custDataLst>
          </p:nvPr>
        </p:nvSpPr>
        <p:spPr bwMode="white">
          <a:xfrm>
            <a:off x="2493113" y="1112680"/>
            <a:ext cx="7204364" cy="455766"/>
          </a:xfrm>
        </p:spPr>
        <p:txBody>
          <a:bodyPr vert="horz" lIns="0" tIns="0" rIns="0" bIns="64008" rtlCol="0" anchor="t" anchorCtr="0">
            <a:spAutoFit/>
          </a:bodyPr>
          <a:lstStyle>
            <a:lvl1pPr algn="l" defTabSz="89901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824" b="1" i="1" kern="1200" baseline="0" noProof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noProof="0" dirty="0"/>
              <a:t>Report Title</a:t>
            </a:r>
          </a:p>
        </p:txBody>
      </p:sp>
      <p:sp>
        <p:nvSpPr>
          <p:cNvPr id="42" name="Report Subtitle"/>
          <p:cNvSpPr>
            <a:spLocks noGrp="1"/>
          </p:cNvSpPr>
          <p:nvPr>
            <p:ph type="subTitle" idx="1" hasCustomPrompt="1"/>
            <p:custDataLst>
              <p:tags r:id="rId8"/>
            </p:custDataLst>
          </p:nvPr>
        </p:nvSpPr>
        <p:spPr bwMode="white">
          <a:xfrm>
            <a:off x="2493113" y="1575166"/>
            <a:ext cx="7204364" cy="391057"/>
          </a:xfrm>
        </p:spPr>
        <p:txBody>
          <a:bodyPr tIns="0" bIns="0">
            <a:sp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2824" baseline="0">
                <a:solidFill>
                  <a:schemeClr val="bg1"/>
                </a:solidFill>
                <a:latin typeface="+mj-lt"/>
              </a:defRPr>
            </a:lvl1pPr>
            <a:lvl2pPr marL="449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9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75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9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46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96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496524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685800"/>
            <a:ext cx="10769600" cy="914400"/>
          </a:xfrm>
        </p:spPr>
        <p:txBody>
          <a:bodyPr/>
          <a:lstStyle/>
          <a:p>
            <a:r>
              <a:rPr lang="en-GB" noProof="0" dirty="0"/>
              <a:t>Click to edit Master title style</a:t>
            </a:r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5922400" y="-4804799"/>
            <a:ext cx="144000" cy="109728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609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10906298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2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8" name="Section Header"/>
          <p:cNvSpPr txBox="1"/>
          <p:nvPr userDrawn="1">
            <p:custDataLst>
              <p:tags r:id="rId3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4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5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6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Insert banner statement here</a:t>
            </a:r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1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6184669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60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Lar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1" y="1815353"/>
            <a:ext cx="7219758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8035637" y="1815353"/>
            <a:ext cx="3506124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5" name="HeaderTOCPlaceholder"/>
          <p:cNvSpPr txBox="1"/>
          <p:nvPr userDrawn="1">
            <p:custDataLst>
              <p:tags r:id="rId3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4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5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19" name="Slide Tags" hidden="1"/>
          <p:cNvSpPr txBox="1"/>
          <p:nvPr userDrawn="1">
            <p:custDataLst>
              <p:tags r:id="rId6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026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wo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642850" y="1815353"/>
            <a:ext cx="5360787" cy="2084294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642850" y="4034118"/>
            <a:ext cx="5360787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  <p:custDataLst>
              <p:tags r:id="rId3"/>
            </p:custDataLst>
          </p:nvPr>
        </p:nvSpPr>
        <p:spPr>
          <a:xfrm>
            <a:off x="6188364" y="1815353"/>
            <a:ext cx="5364480" cy="4308438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4" name="HeaderTOCPlaceholder"/>
          <p:cNvSpPr txBox="1"/>
          <p:nvPr userDrawn="1">
            <p:custDataLst>
              <p:tags r:id="rId4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2" name="Straight Connector 51"/>
          <p:cNvCxnSpPr/>
          <p:nvPr userDrawn="1"/>
        </p:nvCxnSpPr>
        <p:spPr>
          <a:xfrm>
            <a:off x="650182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ection Header"/>
          <p:cNvSpPr txBox="1"/>
          <p:nvPr userDrawn="1">
            <p:custDataLst>
              <p:tags r:id="rId5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5" name="Date/Filepath" hidden="1"/>
          <p:cNvSpPr txBox="1"/>
          <p:nvPr userDrawn="1">
            <p:custDataLst>
              <p:tags r:id="rId6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0" name="Slide Tags" hidden="1"/>
          <p:cNvSpPr txBox="1"/>
          <p:nvPr userDrawn="1">
            <p:custDataLst>
              <p:tags r:id="rId7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2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itle 20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108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hree Large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sz="quarter" idx="10"/>
          </p:nvPr>
        </p:nvSpPr>
        <p:spPr>
          <a:xfrm>
            <a:off x="642851" y="1815353"/>
            <a:ext cx="5364480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quarter" idx="11"/>
          </p:nvPr>
        </p:nvSpPr>
        <p:spPr>
          <a:xfrm>
            <a:off x="6184669" y="1815353"/>
            <a:ext cx="5364480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20" name="Content Placeholder 4"/>
          <p:cNvSpPr>
            <a:spLocks noGrp="1"/>
          </p:cNvSpPr>
          <p:nvPr>
            <p:ph sz="quarter" idx="12"/>
          </p:nvPr>
        </p:nvSpPr>
        <p:spPr>
          <a:xfrm>
            <a:off x="642851" y="4035134"/>
            <a:ext cx="10906298" cy="2080588"/>
          </a:xfrm>
        </p:spPr>
        <p:txBody>
          <a:bodyPr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6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3" name="Straight Connector 52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2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1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8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44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F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ontent Placeholder 2"/>
          <p:cNvSpPr>
            <a:spLocks noGrp="1"/>
          </p:cNvSpPr>
          <p:nvPr>
            <p:ph sz="quarter" idx="24"/>
          </p:nvPr>
        </p:nvSpPr>
        <p:spPr>
          <a:xfrm>
            <a:off x="642851" y="1815353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</p:nvPr>
        </p:nvSpPr>
        <p:spPr>
          <a:xfrm>
            <a:off x="6184669" y="1815353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38" name="Content Placeholder 4"/>
          <p:cNvSpPr>
            <a:spLocks noGrp="1"/>
          </p:cNvSpPr>
          <p:nvPr>
            <p:ph sz="quarter" idx="26"/>
          </p:nvPr>
        </p:nvSpPr>
        <p:spPr>
          <a:xfrm>
            <a:off x="642851" y="4034118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0" name="Content Placeholder 5"/>
          <p:cNvSpPr>
            <a:spLocks noGrp="1"/>
          </p:cNvSpPr>
          <p:nvPr>
            <p:ph sz="quarter" idx="27"/>
          </p:nvPr>
        </p:nvSpPr>
        <p:spPr>
          <a:xfrm>
            <a:off x="6184669" y="4034118"/>
            <a:ext cx="5364480" cy="2081605"/>
          </a:xfrm>
        </p:spPr>
        <p:txBody>
          <a:bodyPr tIns="0" bIns="0"/>
          <a:lstStyle>
            <a:lvl1pPr>
              <a:defRPr sz="1765"/>
            </a:lvl1pPr>
            <a:lvl2pPr>
              <a:defRPr sz="1765"/>
            </a:lvl2pPr>
            <a:lvl3pPr>
              <a:defRPr sz="1765"/>
            </a:lvl3pPr>
            <a:lvl4pPr>
              <a:defRPr sz="1765"/>
            </a:lvl4pPr>
            <a:lvl5pPr>
              <a:defRPr sz="1765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1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1" y="621255"/>
            <a:ext cx="7199290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ection Header"/>
          <p:cNvSpPr txBox="1"/>
          <p:nvPr userDrawn="1">
            <p:custDataLst>
              <p:tags r:id="rId2"/>
            </p:custDataLst>
          </p:nvPr>
        </p:nvSpPr>
        <p:spPr>
          <a:xfrm>
            <a:off x="642850" y="621254"/>
            <a:ext cx="3678035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en-GB" sz="794" noProof="1">
              <a:solidFill>
                <a:schemeClr val="tx1"/>
              </a:solidFill>
            </a:endParaRPr>
          </a:p>
        </p:txBody>
      </p:sp>
      <p:sp>
        <p:nvSpPr>
          <p:cNvPr id="27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21" name="Slide Tags" hidden="1"/>
          <p:cNvSpPr txBox="1"/>
          <p:nvPr userDrawn="1">
            <p:custDataLst>
              <p:tags r:id="rId4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23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/Filepath" hidden="1"/>
          <p:cNvSpPr txBox="1"/>
          <p:nvPr userDrawn="1">
            <p:custDataLst>
              <p:tags r:id="rId1"/>
            </p:custDataLst>
          </p:nvPr>
        </p:nvSpPr>
        <p:spPr>
          <a:xfrm>
            <a:off x="3999350" y="267427"/>
            <a:ext cx="7536873" cy="122213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794" noProof="1"/>
              <a:t>5/09/2017 C:\Users\Kate Russell Mcdonel\Desktop\Misc\02 Current\ALC\170905 Property Development Training Material FINAL.pptx</a:t>
            </a:r>
          </a:p>
        </p:txBody>
      </p:sp>
      <p:sp>
        <p:nvSpPr>
          <p:cNvPr id="5" name="Slide Tags" hidden="1"/>
          <p:cNvSpPr txBox="1"/>
          <p:nvPr userDrawn="1">
            <p:custDataLst>
              <p:tags r:id="rId2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610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: Title Only No Header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aderTOCPlaceholder"/>
          <p:cNvSpPr txBox="1"/>
          <p:nvPr userDrawn="1">
            <p:custDataLst>
              <p:tags r:id="rId1"/>
            </p:custDataLst>
          </p:nvPr>
        </p:nvSpPr>
        <p:spPr>
          <a:xfrm>
            <a:off x="4341090" y="621255"/>
            <a:ext cx="7204364" cy="12221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endParaRPr lang="en-GB" sz="794" noProof="1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642851" y="6252882"/>
            <a:ext cx="10906299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41455" y="1748118"/>
            <a:ext cx="10904727" cy="0"/>
          </a:xfrm>
          <a:prstGeom prst="line">
            <a:avLst/>
          </a:prstGeom>
          <a:ln w="12700" cap="rnd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Tags" hidden="1"/>
          <p:cNvSpPr txBox="1"/>
          <p:nvPr userDrawn="1">
            <p:custDataLst>
              <p:tags r:id="rId2"/>
            </p:custDataLst>
          </p:nvPr>
        </p:nvSpPr>
        <p:spPr>
          <a:xfrm>
            <a:off x="0" y="201706"/>
            <a:ext cx="1939636" cy="336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88" noProof="1"/>
              <a:t>Slide Tags</a:t>
            </a:r>
          </a:p>
        </p:txBody>
      </p:sp>
      <p:cxnSp>
        <p:nvCxnSpPr>
          <p:cNvPr id="13" name="Frame Line"/>
          <p:cNvCxnSpPr/>
          <p:nvPr userDrawn="1"/>
        </p:nvCxnSpPr>
        <p:spPr>
          <a:xfrm flipV="1">
            <a:off x="461818" y="823408"/>
            <a:ext cx="1108363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/>
              <a:t>Insert banner statement here</a:t>
            </a:r>
            <a:endParaRPr lang="en-GB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6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rid" hidden="1"/>
          <p:cNvGrpSpPr/>
          <p:nvPr>
            <p:custDataLst>
              <p:tags r:id="rId17"/>
            </p:custDataLst>
          </p:nvPr>
        </p:nvGrpSpPr>
        <p:grpSpPr>
          <a:xfrm>
            <a:off x="642851" y="540572"/>
            <a:ext cx="10906298" cy="6043108"/>
            <a:chOff x="530352" y="612648"/>
            <a:chExt cx="8997696" cy="6848856"/>
          </a:xfrm>
        </p:grpSpPr>
        <p:grpSp>
          <p:nvGrpSpPr>
            <p:cNvPr id="108" name="Group 107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43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44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7" name="Group 106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45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6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sp>
          <p:nvSpPr>
            <p:cNvPr id="57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chemeClr val="folHlink"/>
                </a:solidFill>
                <a:cs typeface="Arial" charset="0"/>
              </a:endParaRPr>
            </a:p>
          </p:txBody>
        </p:sp>
        <p:grpSp>
          <p:nvGrpSpPr>
            <p:cNvPr id="106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50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1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5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52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53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9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4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5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4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65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1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77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82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6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7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8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69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  <p:grpSp>
          <p:nvGrpSpPr>
            <p:cNvPr id="102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71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6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2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3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4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  <p:sp>
            <p:nvSpPr>
              <p:cNvPr id="75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1588" dirty="0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851" y="943983"/>
            <a:ext cx="10906298" cy="74227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dirty="0"/>
              <a:t>Insert banner statement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851" y="1815353"/>
            <a:ext cx="10906298" cy="43072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9702" y="6283655"/>
            <a:ext cx="3325091" cy="3221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C9559-40F3-4F2A-A1D6-B62F3B8B5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951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defTabSz="899010" rtl="0" eaLnBrk="1" latinLnBrk="0" hangingPunct="1">
        <a:spcBef>
          <a:spcPct val="0"/>
        </a:spcBef>
        <a:buNone/>
        <a:defRPr sz="2118" b="1" i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Wingdings" pitchFamily="2" charset="2"/>
        <a:buNone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07320" marR="0" indent="-201717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Times New Roman" pitchFamily="18" charset="0"/>
        <a:buChar char="•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412963" marR="0" indent="-203305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Arial" pitchFamily="34" charset="0"/>
        <a:buChar char="-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613092" marR="0" indent="-203305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Georgia" pitchFamily="18" charset="0"/>
        <a:buChar char="◦"/>
        <a:tabLst/>
        <a:defRPr sz="1765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806867" marR="0" indent="-201717" algn="l" defTabSz="899320" rtl="0" eaLnBrk="1" fontAlgn="base" latinLnBrk="0" hangingPunct="1">
        <a:lnSpc>
          <a:spcPct val="100000"/>
        </a:lnSpc>
        <a:spcBef>
          <a:spcPts val="0"/>
        </a:spcBef>
        <a:spcAft>
          <a:spcPts val="529"/>
        </a:spcAft>
        <a:buClr>
          <a:srgbClr val="000000"/>
        </a:buClr>
        <a:buSzTx/>
        <a:buFont typeface="Georgia" pitchFamily="18" charset="0"/>
        <a:buChar char="›"/>
        <a:tabLst/>
        <a:defRPr sz="1765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06482" indent="-203305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rabi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412963" indent="-201717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alphaL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613092" indent="-201717" algn="l" defTabSz="89901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+mj-lt"/>
        <a:buAutoNum type="romanLcPeriod"/>
        <a:defRPr lang="en-GB" sz="1765" kern="1200" baseline="0" noProof="0" dirty="0" smtClean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0" algn="l" defTabSz="899010" rtl="0" eaLnBrk="1" latinLnBrk="0" hangingPunct="1">
        <a:lnSpc>
          <a:spcPct val="100000"/>
        </a:lnSpc>
        <a:spcBef>
          <a:spcPts val="0"/>
        </a:spcBef>
        <a:spcAft>
          <a:spcPts val="529"/>
        </a:spcAft>
        <a:buFont typeface="Arial" pitchFamily="34" charset="0"/>
        <a:buNone/>
        <a:defRPr lang="en-GB" sz="1765" b="1" kern="1200" baseline="0" noProof="0" dirty="0" smtClean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49505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899010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48516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798021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47527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697032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146538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596043" algn="l" defTabSz="899010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7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8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id" hidden="1"/>
          <p:cNvGrpSpPr/>
          <p:nvPr>
            <p:custDataLst>
              <p:tags r:id="rId1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53" name="Group 52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142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3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4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4" name="Group 53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140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1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5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56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134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5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7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128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80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1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9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74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0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68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9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62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Property Development Training Material</a:t>
            </a:r>
            <a:endParaRPr lang="en-GB" b="0" i="0" dirty="0"/>
          </a:p>
        </p:txBody>
      </p:sp>
      <p:sp>
        <p:nvSpPr>
          <p:cNvPr id="95" name="Oval 94"/>
          <p:cNvSpPr/>
          <p:nvPr/>
        </p:nvSpPr>
        <p:spPr bwMode="ltGray">
          <a:xfrm>
            <a:off x="3573931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98" name="Oval 97"/>
          <p:cNvSpPr/>
          <p:nvPr/>
        </p:nvSpPr>
        <p:spPr bwMode="ltGray">
          <a:xfrm>
            <a:off x="6527366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101" name="Oval 100"/>
          <p:cNvSpPr/>
          <p:nvPr/>
        </p:nvSpPr>
        <p:spPr bwMode="ltGray">
          <a:xfrm>
            <a:off x="9480800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6</a:t>
            </a:r>
          </a:p>
        </p:txBody>
      </p:sp>
      <p:sp>
        <p:nvSpPr>
          <p:cNvPr id="106" name="TextBox 105"/>
          <p:cNvSpPr txBox="1">
            <a:spLocks/>
          </p:cNvSpPr>
          <p:nvPr/>
        </p:nvSpPr>
        <p:spPr>
          <a:xfrm>
            <a:off x="3618078" y="4153471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know if you are getting the best value for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2: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Understanding value</a:t>
            </a:r>
          </a:p>
        </p:txBody>
      </p:sp>
      <p:sp>
        <p:nvSpPr>
          <p:cNvPr id="107" name="TextBox 106"/>
          <p:cNvSpPr txBox="1">
            <a:spLocks/>
          </p:cNvSpPr>
          <p:nvPr/>
        </p:nvSpPr>
        <p:spPr>
          <a:xfrm>
            <a:off x="6091530" y="4153471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Who may you need to work with? How can you work together?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4: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Working with others</a:t>
            </a:r>
          </a:p>
        </p:txBody>
      </p:sp>
      <p:sp>
        <p:nvSpPr>
          <p:cNvPr id="108" name="TextBox 107"/>
          <p:cNvSpPr txBox="1">
            <a:spLocks/>
          </p:cNvSpPr>
          <p:nvPr/>
        </p:nvSpPr>
        <p:spPr>
          <a:xfrm>
            <a:off x="8751746" y="4153471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get maximum benefit in the long term?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6: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and land management</a:t>
            </a:r>
          </a:p>
        </p:txBody>
      </p:sp>
      <p:sp>
        <p:nvSpPr>
          <p:cNvPr id="112" name="Oval 111"/>
          <p:cNvSpPr/>
          <p:nvPr/>
        </p:nvSpPr>
        <p:spPr bwMode="ltGray">
          <a:xfrm>
            <a:off x="5050648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115" name="Oval 114"/>
          <p:cNvSpPr/>
          <p:nvPr/>
        </p:nvSpPr>
        <p:spPr bwMode="ltGray">
          <a:xfrm>
            <a:off x="8004083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119" name="TextBox 118"/>
          <p:cNvSpPr txBox="1">
            <a:spLocks/>
          </p:cNvSpPr>
          <p:nvPr/>
        </p:nvSpPr>
        <p:spPr>
          <a:xfrm>
            <a:off x="5003175" y="2041258"/>
            <a:ext cx="1588235" cy="8737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Does the law allow you to do this? 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3: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law</a:t>
            </a:r>
          </a:p>
        </p:txBody>
      </p:sp>
      <p:sp>
        <p:nvSpPr>
          <p:cNvPr id="120" name="TextBox 119"/>
          <p:cNvSpPr txBox="1">
            <a:spLocks/>
          </p:cNvSpPr>
          <p:nvPr/>
        </p:nvSpPr>
        <p:spPr>
          <a:xfrm>
            <a:off x="7531392" y="2041259"/>
            <a:ext cx="1741431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steps do you need to follow to develop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5: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development process</a:t>
            </a:r>
          </a:p>
        </p:txBody>
      </p:sp>
      <p:sp>
        <p:nvSpPr>
          <p:cNvPr id="124" name="Oval 123"/>
          <p:cNvSpPr/>
          <p:nvPr/>
        </p:nvSpPr>
        <p:spPr bwMode="ltGray">
          <a:xfrm>
            <a:off x="2097214" y="3278956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125" name="TextBox 124"/>
          <p:cNvSpPr txBox="1">
            <a:spLocks/>
          </p:cNvSpPr>
          <p:nvPr/>
        </p:nvSpPr>
        <p:spPr>
          <a:xfrm>
            <a:off x="2193665" y="2041259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is the best use of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1: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Highest and best use</a:t>
            </a:r>
          </a:p>
        </p:txBody>
      </p:sp>
      <p:sp>
        <p:nvSpPr>
          <p:cNvPr id="3" name="Right Arrow 2"/>
          <p:cNvSpPr/>
          <p:nvPr/>
        </p:nvSpPr>
        <p:spPr>
          <a:xfrm>
            <a:off x="2860293" y="3353978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Right Arrow 88"/>
          <p:cNvSpPr/>
          <p:nvPr/>
        </p:nvSpPr>
        <p:spPr>
          <a:xfrm>
            <a:off x="8810267" y="3353978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Right Arrow 89"/>
          <p:cNvSpPr/>
          <p:nvPr/>
        </p:nvSpPr>
        <p:spPr>
          <a:xfrm>
            <a:off x="7277315" y="3353978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ight Arrow 90"/>
          <p:cNvSpPr/>
          <p:nvPr/>
        </p:nvSpPr>
        <p:spPr>
          <a:xfrm>
            <a:off x="4333234" y="3353978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ight Arrow 91"/>
          <p:cNvSpPr/>
          <p:nvPr/>
        </p:nvSpPr>
        <p:spPr>
          <a:xfrm>
            <a:off x="5797293" y="3353978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1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619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ounded Rectangle 109"/>
          <p:cNvSpPr/>
          <p:nvPr/>
        </p:nvSpPr>
        <p:spPr>
          <a:xfrm>
            <a:off x="1905009" y="1848634"/>
            <a:ext cx="2258880" cy="1111765"/>
          </a:xfrm>
          <a:prstGeom prst="round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Grid" hidden="1"/>
          <p:cNvGrpSpPr/>
          <p:nvPr>
            <p:custDataLst>
              <p:tags r:id="rId1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53" name="Group 52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142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3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4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4" name="Group 53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140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41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55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56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134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5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7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128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3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80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1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2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83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9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74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9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0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68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9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0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1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2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3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62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3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4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5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6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67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Topic 1: What is the best use of your property? This is also known as the highest and best use of your property</a:t>
            </a:r>
            <a:endParaRPr lang="en-GB" b="0" i="0" dirty="0"/>
          </a:p>
        </p:txBody>
      </p:sp>
      <p:sp>
        <p:nvSpPr>
          <p:cNvPr id="95" name="Oval 94"/>
          <p:cNvSpPr/>
          <p:nvPr/>
        </p:nvSpPr>
        <p:spPr bwMode="ltGray">
          <a:xfrm>
            <a:off x="3573930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98" name="Oval 97"/>
          <p:cNvSpPr/>
          <p:nvPr/>
        </p:nvSpPr>
        <p:spPr bwMode="ltGray">
          <a:xfrm>
            <a:off x="6527363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101" name="Oval 100"/>
          <p:cNvSpPr/>
          <p:nvPr/>
        </p:nvSpPr>
        <p:spPr bwMode="ltGray">
          <a:xfrm>
            <a:off x="9480800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6</a:t>
            </a:r>
          </a:p>
        </p:txBody>
      </p:sp>
      <p:sp>
        <p:nvSpPr>
          <p:cNvPr id="106" name="TextBox 105"/>
          <p:cNvSpPr txBox="1">
            <a:spLocks/>
          </p:cNvSpPr>
          <p:nvPr/>
        </p:nvSpPr>
        <p:spPr>
          <a:xfrm>
            <a:off x="3292043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know if you are getting the best value for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2: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Understanding value</a:t>
            </a:r>
          </a:p>
        </p:txBody>
      </p:sp>
      <p:sp>
        <p:nvSpPr>
          <p:cNvPr id="107" name="TextBox 106"/>
          <p:cNvSpPr txBox="1">
            <a:spLocks/>
          </p:cNvSpPr>
          <p:nvPr/>
        </p:nvSpPr>
        <p:spPr>
          <a:xfrm>
            <a:off x="6091530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Who may you need to work with? How can you work together?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4: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Working with others</a:t>
            </a:r>
          </a:p>
        </p:txBody>
      </p:sp>
      <p:sp>
        <p:nvSpPr>
          <p:cNvPr id="108" name="TextBox 107"/>
          <p:cNvSpPr txBox="1">
            <a:spLocks/>
          </p:cNvSpPr>
          <p:nvPr/>
        </p:nvSpPr>
        <p:spPr>
          <a:xfrm>
            <a:off x="8751746" y="4074135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How do you get maximum benefit in the long term?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6: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and land management</a:t>
            </a:r>
          </a:p>
        </p:txBody>
      </p:sp>
      <p:sp>
        <p:nvSpPr>
          <p:cNvPr id="112" name="Oval 111"/>
          <p:cNvSpPr/>
          <p:nvPr/>
        </p:nvSpPr>
        <p:spPr bwMode="ltGray">
          <a:xfrm>
            <a:off x="5050647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115" name="Oval 114"/>
          <p:cNvSpPr/>
          <p:nvPr/>
        </p:nvSpPr>
        <p:spPr bwMode="ltGray">
          <a:xfrm>
            <a:off x="8004079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120" name="TextBox 119"/>
          <p:cNvSpPr txBox="1">
            <a:spLocks/>
          </p:cNvSpPr>
          <p:nvPr/>
        </p:nvSpPr>
        <p:spPr>
          <a:xfrm>
            <a:off x="7274757" y="1927647"/>
            <a:ext cx="1807457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steps do you need to follow to develop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5: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development process</a:t>
            </a:r>
          </a:p>
        </p:txBody>
      </p:sp>
      <p:sp>
        <p:nvSpPr>
          <p:cNvPr id="124" name="Oval 123"/>
          <p:cNvSpPr/>
          <p:nvPr/>
        </p:nvSpPr>
        <p:spPr bwMode="ltGray">
          <a:xfrm>
            <a:off x="2097214" y="3201777"/>
            <a:ext cx="635294" cy="635294"/>
          </a:xfrm>
          <a:prstGeom prst="ellipse">
            <a:avLst/>
          </a:prstGeom>
          <a:solidFill>
            <a:srgbClr val="968C6D"/>
          </a:solidFill>
          <a:ln w="3175">
            <a:solidFill>
              <a:srgbClr val="968C6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r>
              <a:rPr lang="en-GB" sz="2118" dirty="0">
                <a:solidFill>
                  <a:srgbClr val="FFFFFF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125" name="TextBox 124"/>
          <p:cNvSpPr txBox="1">
            <a:spLocks/>
          </p:cNvSpPr>
          <p:nvPr/>
        </p:nvSpPr>
        <p:spPr>
          <a:xfrm>
            <a:off x="2193665" y="2051079"/>
            <a:ext cx="1588235" cy="11180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What is the best use of your property?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1: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Highest and best use</a:t>
            </a:r>
          </a:p>
        </p:txBody>
      </p:sp>
      <p:sp>
        <p:nvSpPr>
          <p:cNvPr id="89" name="TextBox 88"/>
          <p:cNvSpPr txBox="1">
            <a:spLocks/>
          </p:cNvSpPr>
          <p:nvPr/>
        </p:nvSpPr>
        <p:spPr>
          <a:xfrm>
            <a:off x="5003175" y="2041258"/>
            <a:ext cx="1588235" cy="8737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899010">
              <a:spcAft>
                <a:spcPts val="748"/>
              </a:spcAft>
            </a:pP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Does the law allow you to do this? </a:t>
            </a:r>
          </a:p>
          <a:p>
            <a:pPr defTabSz="899010">
              <a:spcAft>
                <a:spcPts val="748"/>
              </a:spcAft>
            </a:pPr>
            <a:r>
              <a:rPr lang="en-GB" sz="1235" b="1" dirty="0">
                <a:solidFill>
                  <a:srgbClr val="000000"/>
                </a:solidFill>
                <a:latin typeface="Georgia" pitchFamily="18" charset="0"/>
              </a:rPr>
              <a:t>TOPIC 3: </a:t>
            </a:r>
            <a:r>
              <a:rPr lang="en-GB" sz="1235" dirty="0">
                <a:solidFill>
                  <a:srgbClr val="000000"/>
                </a:solidFill>
                <a:latin typeface="Georgia" pitchFamily="18" charset="0"/>
              </a:rPr>
              <a:t>Property law</a:t>
            </a:r>
          </a:p>
        </p:txBody>
      </p:sp>
      <p:sp>
        <p:nvSpPr>
          <p:cNvPr id="90" name="Right Arrow 89"/>
          <p:cNvSpPr/>
          <p:nvPr/>
        </p:nvSpPr>
        <p:spPr>
          <a:xfrm>
            <a:off x="2843858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Right Arrow 90"/>
          <p:cNvSpPr/>
          <p:nvPr/>
        </p:nvSpPr>
        <p:spPr>
          <a:xfrm>
            <a:off x="8750724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ight Arrow 91"/>
          <p:cNvSpPr/>
          <p:nvPr/>
        </p:nvSpPr>
        <p:spPr>
          <a:xfrm>
            <a:off x="7274007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ight Arrow 92"/>
          <p:cNvSpPr/>
          <p:nvPr/>
        </p:nvSpPr>
        <p:spPr>
          <a:xfrm>
            <a:off x="4320574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Right Arrow 93"/>
          <p:cNvSpPr/>
          <p:nvPr/>
        </p:nvSpPr>
        <p:spPr>
          <a:xfrm>
            <a:off x="5797291" y="3276799"/>
            <a:ext cx="618722" cy="48525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2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65150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1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7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" name="Group 8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3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1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7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2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1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5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0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9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3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6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7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2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2"/>
            <a:ext cx="7839635" cy="887506"/>
          </a:xfrm>
        </p:spPr>
        <p:txBody>
          <a:bodyPr/>
          <a:lstStyle/>
          <a:p>
            <a:r>
              <a:rPr lang="en-GB" dirty="0"/>
              <a:t>This topic covers:</a:t>
            </a:r>
          </a:p>
        </p:txBody>
      </p:sp>
      <p:sp>
        <p:nvSpPr>
          <p:cNvPr id="58" name="Section Header" hidden="1"/>
          <p:cNvSpPr txBox="1"/>
          <p:nvPr>
            <p:custDataLst>
              <p:tags r:id="rId2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097378" y="4242176"/>
            <a:ext cx="794118" cy="794118"/>
            <a:chOff x="2342233" y="3474401"/>
            <a:chExt cx="612000" cy="612000"/>
          </a:xfrm>
        </p:grpSpPr>
        <p:sp>
          <p:nvSpPr>
            <p:cNvPr id="61" name="Oval 60"/>
            <p:cNvSpPr/>
            <p:nvPr/>
          </p:nvSpPr>
          <p:spPr bwMode="ltGray">
            <a:xfrm>
              <a:off x="2342233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971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2" name="Freeform 4897"/>
            <p:cNvSpPr>
              <a:spLocks noEditPoints="1"/>
            </p:cNvSpPr>
            <p:nvPr/>
          </p:nvSpPr>
          <p:spPr bwMode="auto">
            <a:xfrm>
              <a:off x="2502740" y="3554044"/>
              <a:ext cx="290986" cy="470427"/>
            </a:xfrm>
            <a:custGeom>
              <a:avLst/>
              <a:gdLst>
                <a:gd name="T0" fmla="*/ 94 w 240"/>
                <a:gd name="T1" fmla="*/ 388 h 388"/>
                <a:gd name="T2" fmla="*/ 86 w 240"/>
                <a:gd name="T3" fmla="*/ 378 h 388"/>
                <a:gd name="T4" fmla="*/ 96 w 240"/>
                <a:gd name="T5" fmla="*/ 368 h 388"/>
                <a:gd name="T6" fmla="*/ 150 w 240"/>
                <a:gd name="T7" fmla="*/ 372 h 388"/>
                <a:gd name="T8" fmla="*/ 152 w 240"/>
                <a:gd name="T9" fmla="*/ 382 h 388"/>
                <a:gd name="T10" fmla="*/ 144 w 240"/>
                <a:gd name="T11" fmla="*/ 388 h 388"/>
                <a:gd name="T12" fmla="*/ 164 w 240"/>
                <a:gd name="T13" fmla="*/ 340 h 388"/>
                <a:gd name="T14" fmla="*/ 84 w 240"/>
                <a:gd name="T15" fmla="*/ 336 h 388"/>
                <a:gd name="T16" fmla="*/ 74 w 240"/>
                <a:gd name="T17" fmla="*/ 346 h 388"/>
                <a:gd name="T18" fmla="*/ 80 w 240"/>
                <a:gd name="T19" fmla="*/ 356 h 388"/>
                <a:gd name="T20" fmla="*/ 160 w 240"/>
                <a:gd name="T21" fmla="*/ 356 h 388"/>
                <a:gd name="T22" fmla="*/ 166 w 240"/>
                <a:gd name="T23" fmla="*/ 346 h 388"/>
                <a:gd name="T24" fmla="*/ 178 w 240"/>
                <a:gd name="T25" fmla="*/ 268 h 388"/>
                <a:gd name="T26" fmla="*/ 198 w 240"/>
                <a:gd name="T27" fmla="*/ 218 h 388"/>
                <a:gd name="T28" fmla="*/ 230 w 240"/>
                <a:gd name="T29" fmla="*/ 168 h 388"/>
                <a:gd name="T30" fmla="*/ 240 w 240"/>
                <a:gd name="T31" fmla="*/ 122 h 388"/>
                <a:gd name="T32" fmla="*/ 224 w 240"/>
                <a:gd name="T33" fmla="*/ 58 h 388"/>
                <a:gd name="T34" fmla="*/ 184 w 240"/>
                <a:gd name="T35" fmla="*/ 16 h 388"/>
                <a:gd name="T36" fmla="*/ 134 w 240"/>
                <a:gd name="T37" fmla="*/ 0 h 388"/>
                <a:gd name="T38" fmla="*/ 92 w 240"/>
                <a:gd name="T39" fmla="*/ 2 h 388"/>
                <a:gd name="T40" fmla="*/ 46 w 240"/>
                <a:gd name="T41" fmla="*/ 22 h 388"/>
                <a:gd name="T42" fmla="*/ 8 w 240"/>
                <a:gd name="T43" fmla="*/ 78 h 388"/>
                <a:gd name="T44" fmla="*/ 0 w 240"/>
                <a:gd name="T45" fmla="*/ 136 h 388"/>
                <a:gd name="T46" fmla="*/ 20 w 240"/>
                <a:gd name="T47" fmla="*/ 184 h 388"/>
                <a:gd name="T48" fmla="*/ 48 w 240"/>
                <a:gd name="T49" fmla="*/ 228 h 388"/>
                <a:gd name="T50" fmla="*/ 64 w 240"/>
                <a:gd name="T51" fmla="*/ 286 h 388"/>
                <a:gd name="T52" fmla="*/ 70 w 240"/>
                <a:gd name="T53" fmla="*/ 318 h 388"/>
                <a:gd name="T54" fmla="*/ 160 w 240"/>
                <a:gd name="T55" fmla="*/ 322 h 388"/>
                <a:gd name="T56" fmla="*/ 176 w 240"/>
                <a:gd name="T57" fmla="*/ 306 h 388"/>
                <a:gd name="T58" fmla="*/ 46 w 240"/>
                <a:gd name="T59" fmla="*/ 168 h 388"/>
                <a:gd name="T60" fmla="*/ 32 w 240"/>
                <a:gd name="T61" fmla="*/ 122 h 388"/>
                <a:gd name="T62" fmla="*/ 60 w 240"/>
                <a:gd name="T63" fmla="*/ 52 h 388"/>
                <a:gd name="T64" fmla="*/ 120 w 240"/>
                <a:gd name="T65" fmla="*/ 32 h 388"/>
                <a:gd name="T66" fmla="*/ 166 w 240"/>
                <a:gd name="T67" fmla="*/ 42 h 388"/>
                <a:gd name="T68" fmla="*/ 206 w 240"/>
                <a:gd name="T69" fmla="*/ 98 h 388"/>
                <a:gd name="T70" fmla="*/ 202 w 240"/>
                <a:gd name="T71" fmla="*/ 154 h 388"/>
                <a:gd name="T72" fmla="*/ 172 w 240"/>
                <a:gd name="T73" fmla="*/ 198 h 388"/>
                <a:gd name="T74" fmla="*/ 146 w 240"/>
                <a:gd name="T75" fmla="*/ 270 h 388"/>
                <a:gd name="T76" fmla="*/ 94 w 240"/>
                <a:gd name="T77" fmla="*/ 270 h 388"/>
                <a:gd name="T78" fmla="*/ 68 w 240"/>
                <a:gd name="T79" fmla="*/ 198 h 388"/>
                <a:gd name="T80" fmla="*/ 74 w 240"/>
                <a:gd name="T81" fmla="*/ 118 h 388"/>
                <a:gd name="T82" fmla="*/ 88 w 240"/>
                <a:gd name="T83" fmla="*/ 84 h 388"/>
                <a:gd name="T84" fmla="*/ 116 w 240"/>
                <a:gd name="T85" fmla="*/ 74 h 388"/>
                <a:gd name="T86" fmla="*/ 126 w 240"/>
                <a:gd name="T87" fmla="*/ 68 h 388"/>
                <a:gd name="T88" fmla="*/ 124 w 240"/>
                <a:gd name="T89" fmla="*/ 58 h 388"/>
                <a:gd name="T90" fmla="*/ 106 w 240"/>
                <a:gd name="T91" fmla="*/ 56 h 388"/>
                <a:gd name="T92" fmla="*/ 66 w 240"/>
                <a:gd name="T93" fmla="*/ 80 h 388"/>
                <a:gd name="T94" fmla="*/ 54 w 240"/>
                <a:gd name="T95" fmla="*/ 118 h 388"/>
                <a:gd name="T96" fmla="*/ 64 w 240"/>
                <a:gd name="T97" fmla="*/ 128 h 388"/>
                <a:gd name="T98" fmla="*/ 74 w 240"/>
                <a:gd name="T99" fmla="*/ 122 h 3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40" h="388">
                  <a:moveTo>
                    <a:pt x="144" y="388"/>
                  </a:moveTo>
                  <a:lnTo>
                    <a:pt x="96" y="388"/>
                  </a:lnTo>
                  <a:lnTo>
                    <a:pt x="96" y="388"/>
                  </a:lnTo>
                  <a:lnTo>
                    <a:pt x="94" y="388"/>
                  </a:lnTo>
                  <a:lnTo>
                    <a:pt x="90" y="386"/>
                  </a:lnTo>
                  <a:lnTo>
                    <a:pt x="88" y="382"/>
                  </a:lnTo>
                  <a:lnTo>
                    <a:pt x="86" y="378"/>
                  </a:lnTo>
                  <a:lnTo>
                    <a:pt x="86" y="378"/>
                  </a:lnTo>
                  <a:lnTo>
                    <a:pt x="88" y="374"/>
                  </a:lnTo>
                  <a:lnTo>
                    <a:pt x="90" y="372"/>
                  </a:lnTo>
                  <a:lnTo>
                    <a:pt x="94" y="370"/>
                  </a:lnTo>
                  <a:lnTo>
                    <a:pt x="96" y="368"/>
                  </a:lnTo>
                  <a:lnTo>
                    <a:pt x="144" y="368"/>
                  </a:lnTo>
                  <a:lnTo>
                    <a:pt x="144" y="368"/>
                  </a:lnTo>
                  <a:lnTo>
                    <a:pt x="146" y="370"/>
                  </a:lnTo>
                  <a:lnTo>
                    <a:pt x="150" y="372"/>
                  </a:lnTo>
                  <a:lnTo>
                    <a:pt x="152" y="374"/>
                  </a:lnTo>
                  <a:lnTo>
                    <a:pt x="154" y="378"/>
                  </a:lnTo>
                  <a:lnTo>
                    <a:pt x="154" y="378"/>
                  </a:lnTo>
                  <a:lnTo>
                    <a:pt x="152" y="382"/>
                  </a:lnTo>
                  <a:lnTo>
                    <a:pt x="150" y="386"/>
                  </a:lnTo>
                  <a:lnTo>
                    <a:pt x="146" y="388"/>
                  </a:lnTo>
                  <a:lnTo>
                    <a:pt x="144" y="388"/>
                  </a:lnTo>
                  <a:lnTo>
                    <a:pt x="144" y="388"/>
                  </a:lnTo>
                  <a:close/>
                  <a:moveTo>
                    <a:pt x="166" y="346"/>
                  </a:moveTo>
                  <a:lnTo>
                    <a:pt x="166" y="346"/>
                  </a:lnTo>
                  <a:lnTo>
                    <a:pt x="166" y="344"/>
                  </a:lnTo>
                  <a:lnTo>
                    <a:pt x="164" y="340"/>
                  </a:lnTo>
                  <a:lnTo>
                    <a:pt x="160" y="338"/>
                  </a:lnTo>
                  <a:lnTo>
                    <a:pt x="156" y="336"/>
                  </a:lnTo>
                  <a:lnTo>
                    <a:pt x="84" y="336"/>
                  </a:lnTo>
                  <a:lnTo>
                    <a:pt x="84" y="336"/>
                  </a:lnTo>
                  <a:lnTo>
                    <a:pt x="80" y="338"/>
                  </a:lnTo>
                  <a:lnTo>
                    <a:pt x="76" y="340"/>
                  </a:lnTo>
                  <a:lnTo>
                    <a:pt x="74" y="344"/>
                  </a:lnTo>
                  <a:lnTo>
                    <a:pt x="74" y="346"/>
                  </a:lnTo>
                  <a:lnTo>
                    <a:pt x="74" y="346"/>
                  </a:lnTo>
                  <a:lnTo>
                    <a:pt x="74" y="350"/>
                  </a:lnTo>
                  <a:lnTo>
                    <a:pt x="76" y="354"/>
                  </a:lnTo>
                  <a:lnTo>
                    <a:pt x="80" y="356"/>
                  </a:lnTo>
                  <a:lnTo>
                    <a:pt x="84" y="356"/>
                  </a:lnTo>
                  <a:lnTo>
                    <a:pt x="156" y="356"/>
                  </a:lnTo>
                  <a:lnTo>
                    <a:pt x="156" y="356"/>
                  </a:lnTo>
                  <a:lnTo>
                    <a:pt x="160" y="356"/>
                  </a:lnTo>
                  <a:lnTo>
                    <a:pt x="164" y="354"/>
                  </a:lnTo>
                  <a:lnTo>
                    <a:pt x="166" y="350"/>
                  </a:lnTo>
                  <a:lnTo>
                    <a:pt x="166" y="346"/>
                  </a:lnTo>
                  <a:lnTo>
                    <a:pt x="166" y="346"/>
                  </a:lnTo>
                  <a:close/>
                  <a:moveTo>
                    <a:pt x="176" y="306"/>
                  </a:moveTo>
                  <a:lnTo>
                    <a:pt x="176" y="306"/>
                  </a:lnTo>
                  <a:lnTo>
                    <a:pt x="176" y="286"/>
                  </a:lnTo>
                  <a:lnTo>
                    <a:pt x="178" y="268"/>
                  </a:lnTo>
                  <a:lnTo>
                    <a:pt x="182" y="252"/>
                  </a:lnTo>
                  <a:lnTo>
                    <a:pt x="186" y="240"/>
                  </a:lnTo>
                  <a:lnTo>
                    <a:pt x="192" y="228"/>
                  </a:lnTo>
                  <a:lnTo>
                    <a:pt x="198" y="218"/>
                  </a:lnTo>
                  <a:lnTo>
                    <a:pt x="210" y="200"/>
                  </a:lnTo>
                  <a:lnTo>
                    <a:pt x="210" y="200"/>
                  </a:lnTo>
                  <a:lnTo>
                    <a:pt x="220" y="184"/>
                  </a:lnTo>
                  <a:lnTo>
                    <a:pt x="230" y="168"/>
                  </a:lnTo>
                  <a:lnTo>
                    <a:pt x="234" y="158"/>
                  </a:lnTo>
                  <a:lnTo>
                    <a:pt x="238" y="148"/>
                  </a:lnTo>
                  <a:lnTo>
                    <a:pt x="240" y="136"/>
                  </a:lnTo>
                  <a:lnTo>
                    <a:pt x="240" y="122"/>
                  </a:lnTo>
                  <a:lnTo>
                    <a:pt x="240" y="122"/>
                  </a:lnTo>
                  <a:lnTo>
                    <a:pt x="238" y="100"/>
                  </a:lnTo>
                  <a:lnTo>
                    <a:pt x="232" y="78"/>
                  </a:lnTo>
                  <a:lnTo>
                    <a:pt x="224" y="58"/>
                  </a:lnTo>
                  <a:lnTo>
                    <a:pt x="210" y="38"/>
                  </a:lnTo>
                  <a:lnTo>
                    <a:pt x="202" y="30"/>
                  </a:lnTo>
                  <a:lnTo>
                    <a:pt x="194" y="22"/>
                  </a:lnTo>
                  <a:lnTo>
                    <a:pt x="184" y="16"/>
                  </a:lnTo>
                  <a:lnTo>
                    <a:pt x="174" y="10"/>
                  </a:lnTo>
                  <a:lnTo>
                    <a:pt x="162" y="6"/>
                  </a:lnTo>
                  <a:lnTo>
                    <a:pt x="148" y="2"/>
                  </a:lnTo>
                  <a:lnTo>
                    <a:pt x="134" y="0"/>
                  </a:lnTo>
                  <a:lnTo>
                    <a:pt x="120" y="0"/>
                  </a:lnTo>
                  <a:lnTo>
                    <a:pt x="120" y="0"/>
                  </a:lnTo>
                  <a:lnTo>
                    <a:pt x="106" y="0"/>
                  </a:lnTo>
                  <a:lnTo>
                    <a:pt x="92" y="2"/>
                  </a:lnTo>
                  <a:lnTo>
                    <a:pt x="78" y="6"/>
                  </a:lnTo>
                  <a:lnTo>
                    <a:pt x="66" y="10"/>
                  </a:lnTo>
                  <a:lnTo>
                    <a:pt x="56" y="16"/>
                  </a:lnTo>
                  <a:lnTo>
                    <a:pt x="46" y="22"/>
                  </a:lnTo>
                  <a:lnTo>
                    <a:pt x="38" y="30"/>
                  </a:lnTo>
                  <a:lnTo>
                    <a:pt x="30" y="38"/>
                  </a:lnTo>
                  <a:lnTo>
                    <a:pt x="16" y="58"/>
                  </a:lnTo>
                  <a:lnTo>
                    <a:pt x="8" y="78"/>
                  </a:lnTo>
                  <a:lnTo>
                    <a:pt x="2" y="10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36"/>
                  </a:lnTo>
                  <a:lnTo>
                    <a:pt x="2" y="148"/>
                  </a:lnTo>
                  <a:lnTo>
                    <a:pt x="6" y="158"/>
                  </a:lnTo>
                  <a:lnTo>
                    <a:pt x="10" y="168"/>
                  </a:lnTo>
                  <a:lnTo>
                    <a:pt x="20" y="184"/>
                  </a:lnTo>
                  <a:lnTo>
                    <a:pt x="30" y="200"/>
                  </a:lnTo>
                  <a:lnTo>
                    <a:pt x="30" y="200"/>
                  </a:lnTo>
                  <a:lnTo>
                    <a:pt x="42" y="218"/>
                  </a:lnTo>
                  <a:lnTo>
                    <a:pt x="48" y="228"/>
                  </a:lnTo>
                  <a:lnTo>
                    <a:pt x="54" y="240"/>
                  </a:lnTo>
                  <a:lnTo>
                    <a:pt x="58" y="252"/>
                  </a:lnTo>
                  <a:lnTo>
                    <a:pt x="62" y="268"/>
                  </a:lnTo>
                  <a:lnTo>
                    <a:pt x="64" y="286"/>
                  </a:lnTo>
                  <a:lnTo>
                    <a:pt x="64" y="306"/>
                  </a:lnTo>
                  <a:lnTo>
                    <a:pt x="64" y="306"/>
                  </a:lnTo>
                  <a:lnTo>
                    <a:pt x="66" y="312"/>
                  </a:lnTo>
                  <a:lnTo>
                    <a:pt x="70" y="318"/>
                  </a:lnTo>
                  <a:lnTo>
                    <a:pt x="74" y="322"/>
                  </a:lnTo>
                  <a:lnTo>
                    <a:pt x="80" y="322"/>
                  </a:lnTo>
                  <a:lnTo>
                    <a:pt x="160" y="322"/>
                  </a:lnTo>
                  <a:lnTo>
                    <a:pt x="160" y="322"/>
                  </a:lnTo>
                  <a:lnTo>
                    <a:pt x="166" y="322"/>
                  </a:lnTo>
                  <a:lnTo>
                    <a:pt x="170" y="318"/>
                  </a:lnTo>
                  <a:lnTo>
                    <a:pt x="174" y="312"/>
                  </a:lnTo>
                  <a:lnTo>
                    <a:pt x="176" y="306"/>
                  </a:lnTo>
                  <a:lnTo>
                    <a:pt x="176" y="306"/>
                  </a:lnTo>
                  <a:close/>
                  <a:moveTo>
                    <a:pt x="56" y="180"/>
                  </a:moveTo>
                  <a:lnTo>
                    <a:pt x="56" y="180"/>
                  </a:lnTo>
                  <a:lnTo>
                    <a:pt x="46" y="168"/>
                  </a:lnTo>
                  <a:lnTo>
                    <a:pt x="38" y="154"/>
                  </a:lnTo>
                  <a:lnTo>
                    <a:pt x="34" y="140"/>
                  </a:lnTo>
                  <a:lnTo>
                    <a:pt x="32" y="122"/>
                  </a:lnTo>
                  <a:lnTo>
                    <a:pt x="32" y="122"/>
                  </a:lnTo>
                  <a:lnTo>
                    <a:pt x="34" y="98"/>
                  </a:lnTo>
                  <a:lnTo>
                    <a:pt x="40" y="80"/>
                  </a:lnTo>
                  <a:lnTo>
                    <a:pt x="50" y="64"/>
                  </a:lnTo>
                  <a:lnTo>
                    <a:pt x="60" y="52"/>
                  </a:lnTo>
                  <a:lnTo>
                    <a:pt x="74" y="42"/>
                  </a:lnTo>
                  <a:lnTo>
                    <a:pt x="90" y="36"/>
                  </a:lnTo>
                  <a:lnTo>
                    <a:pt x="104" y="32"/>
                  </a:lnTo>
                  <a:lnTo>
                    <a:pt x="120" y="32"/>
                  </a:lnTo>
                  <a:lnTo>
                    <a:pt x="120" y="32"/>
                  </a:lnTo>
                  <a:lnTo>
                    <a:pt x="136" y="32"/>
                  </a:lnTo>
                  <a:lnTo>
                    <a:pt x="150" y="36"/>
                  </a:lnTo>
                  <a:lnTo>
                    <a:pt x="166" y="42"/>
                  </a:lnTo>
                  <a:lnTo>
                    <a:pt x="180" y="52"/>
                  </a:lnTo>
                  <a:lnTo>
                    <a:pt x="190" y="64"/>
                  </a:lnTo>
                  <a:lnTo>
                    <a:pt x="200" y="80"/>
                  </a:lnTo>
                  <a:lnTo>
                    <a:pt x="206" y="98"/>
                  </a:lnTo>
                  <a:lnTo>
                    <a:pt x="208" y="122"/>
                  </a:lnTo>
                  <a:lnTo>
                    <a:pt x="208" y="122"/>
                  </a:lnTo>
                  <a:lnTo>
                    <a:pt x="206" y="140"/>
                  </a:lnTo>
                  <a:lnTo>
                    <a:pt x="202" y="154"/>
                  </a:lnTo>
                  <a:lnTo>
                    <a:pt x="194" y="168"/>
                  </a:lnTo>
                  <a:lnTo>
                    <a:pt x="184" y="180"/>
                  </a:lnTo>
                  <a:lnTo>
                    <a:pt x="184" y="180"/>
                  </a:lnTo>
                  <a:lnTo>
                    <a:pt x="172" y="198"/>
                  </a:lnTo>
                  <a:lnTo>
                    <a:pt x="158" y="222"/>
                  </a:lnTo>
                  <a:lnTo>
                    <a:pt x="154" y="236"/>
                  </a:lnTo>
                  <a:lnTo>
                    <a:pt x="148" y="252"/>
                  </a:lnTo>
                  <a:lnTo>
                    <a:pt x="146" y="270"/>
                  </a:lnTo>
                  <a:lnTo>
                    <a:pt x="144" y="290"/>
                  </a:lnTo>
                  <a:lnTo>
                    <a:pt x="96" y="290"/>
                  </a:lnTo>
                  <a:lnTo>
                    <a:pt x="96" y="290"/>
                  </a:lnTo>
                  <a:lnTo>
                    <a:pt x="94" y="270"/>
                  </a:lnTo>
                  <a:lnTo>
                    <a:pt x="92" y="252"/>
                  </a:lnTo>
                  <a:lnTo>
                    <a:pt x="86" y="236"/>
                  </a:lnTo>
                  <a:lnTo>
                    <a:pt x="82" y="222"/>
                  </a:lnTo>
                  <a:lnTo>
                    <a:pt x="68" y="198"/>
                  </a:lnTo>
                  <a:lnTo>
                    <a:pt x="56" y="180"/>
                  </a:lnTo>
                  <a:lnTo>
                    <a:pt x="56" y="180"/>
                  </a:lnTo>
                  <a:close/>
                  <a:moveTo>
                    <a:pt x="74" y="118"/>
                  </a:moveTo>
                  <a:lnTo>
                    <a:pt x="74" y="118"/>
                  </a:lnTo>
                  <a:lnTo>
                    <a:pt x="76" y="108"/>
                  </a:lnTo>
                  <a:lnTo>
                    <a:pt x="78" y="98"/>
                  </a:lnTo>
                  <a:lnTo>
                    <a:pt x="82" y="90"/>
                  </a:lnTo>
                  <a:lnTo>
                    <a:pt x="88" y="84"/>
                  </a:lnTo>
                  <a:lnTo>
                    <a:pt x="94" y="80"/>
                  </a:lnTo>
                  <a:lnTo>
                    <a:pt x="102" y="78"/>
                  </a:lnTo>
                  <a:lnTo>
                    <a:pt x="110" y="76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20" y="74"/>
                  </a:lnTo>
                  <a:lnTo>
                    <a:pt x="124" y="72"/>
                  </a:lnTo>
                  <a:lnTo>
                    <a:pt x="126" y="68"/>
                  </a:lnTo>
                  <a:lnTo>
                    <a:pt x="126" y="64"/>
                  </a:lnTo>
                  <a:lnTo>
                    <a:pt x="126" y="64"/>
                  </a:lnTo>
                  <a:lnTo>
                    <a:pt x="126" y="62"/>
                  </a:lnTo>
                  <a:lnTo>
                    <a:pt x="124" y="58"/>
                  </a:lnTo>
                  <a:lnTo>
                    <a:pt x="120" y="56"/>
                  </a:lnTo>
                  <a:lnTo>
                    <a:pt x="116" y="54"/>
                  </a:lnTo>
                  <a:lnTo>
                    <a:pt x="116" y="54"/>
                  </a:lnTo>
                  <a:lnTo>
                    <a:pt x="106" y="56"/>
                  </a:lnTo>
                  <a:lnTo>
                    <a:pt x="94" y="58"/>
                  </a:lnTo>
                  <a:lnTo>
                    <a:pt x="84" y="64"/>
                  </a:lnTo>
                  <a:lnTo>
                    <a:pt x="74" y="70"/>
                  </a:lnTo>
                  <a:lnTo>
                    <a:pt x="66" y="80"/>
                  </a:lnTo>
                  <a:lnTo>
                    <a:pt x="60" y="90"/>
                  </a:lnTo>
                  <a:lnTo>
                    <a:pt x="56" y="104"/>
                  </a:lnTo>
                  <a:lnTo>
                    <a:pt x="54" y="118"/>
                  </a:lnTo>
                  <a:lnTo>
                    <a:pt x="54" y="118"/>
                  </a:lnTo>
                  <a:lnTo>
                    <a:pt x="56" y="122"/>
                  </a:lnTo>
                  <a:lnTo>
                    <a:pt x="58" y="126"/>
                  </a:lnTo>
                  <a:lnTo>
                    <a:pt x="60" y="128"/>
                  </a:lnTo>
                  <a:lnTo>
                    <a:pt x="64" y="128"/>
                  </a:lnTo>
                  <a:lnTo>
                    <a:pt x="64" y="128"/>
                  </a:lnTo>
                  <a:lnTo>
                    <a:pt x="68" y="128"/>
                  </a:lnTo>
                  <a:lnTo>
                    <a:pt x="72" y="126"/>
                  </a:lnTo>
                  <a:lnTo>
                    <a:pt x="74" y="122"/>
                  </a:lnTo>
                  <a:lnTo>
                    <a:pt x="74" y="118"/>
                  </a:lnTo>
                  <a:lnTo>
                    <a:pt x="74" y="1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3097041" y="3683146"/>
            <a:ext cx="6099501" cy="2435266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/>
            <a:r>
              <a:rPr lang="en-GB" sz="1412" b="1" dirty="0">
                <a:solidFill>
                  <a:srgbClr val="000000"/>
                </a:solidFill>
                <a:latin typeface="Arial"/>
              </a:rPr>
              <a:t>Outcomes</a:t>
            </a:r>
          </a:p>
          <a:p>
            <a:pPr defTabSz="899010"/>
            <a:endParaRPr lang="en-GB" sz="1412" b="1" dirty="0">
              <a:solidFill>
                <a:srgbClr val="000000"/>
              </a:solidFill>
              <a:latin typeface="Arial"/>
            </a:endParaRPr>
          </a:p>
          <a:p>
            <a:pPr defTabSz="899010">
              <a:spcBef>
                <a:spcPts val="529"/>
              </a:spcBef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At the end of this topic, you will be able to:</a:t>
            </a: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Understand the basics to decide the best use of your property;</a:t>
            </a: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Understand the key considerations and questions involved in creating a property strategy/plan; and,</a:t>
            </a: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Understand that your property strategy/plan needs to guide your property development activities.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3097041" y="1377051"/>
            <a:ext cx="6099501" cy="2051949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/>
            <a:r>
              <a:rPr lang="en-GB" sz="1412" b="1" dirty="0">
                <a:solidFill>
                  <a:srgbClr val="000000"/>
                </a:solidFill>
                <a:latin typeface="Arial"/>
              </a:rPr>
              <a:t>Objectives</a:t>
            </a:r>
          </a:p>
          <a:p>
            <a:pPr defTabSz="899010"/>
            <a:endParaRPr lang="en-GB" sz="1412" dirty="0">
              <a:solidFill>
                <a:srgbClr val="000000"/>
              </a:solidFill>
              <a:latin typeface="Arial"/>
            </a:endParaRP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Understand the best use for your properties individually and collectively;</a:t>
            </a: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Create a property strategy/plan that connects with the vision and needs of your LALC and your community; and,</a:t>
            </a:r>
          </a:p>
          <a:p>
            <a:pPr marL="252146" indent="-252146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Decide which property is best to use for property development.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2088820" y="1836441"/>
            <a:ext cx="794118" cy="794118"/>
            <a:chOff x="7867755" y="3474401"/>
            <a:chExt cx="612000" cy="612000"/>
          </a:xfrm>
        </p:grpSpPr>
        <p:sp>
          <p:nvSpPr>
            <p:cNvPr id="65" name="Oval 64"/>
            <p:cNvSpPr/>
            <p:nvPr/>
          </p:nvSpPr>
          <p:spPr bwMode="ltGray">
            <a:xfrm>
              <a:off x="7867755" y="3474401"/>
              <a:ext cx="612000" cy="612000"/>
            </a:xfrm>
            <a:prstGeom prst="ellipse">
              <a:avLst/>
            </a:prstGeom>
            <a:solidFill>
              <a:schemeClr val="tx2"/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971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6" name="Freeform 4846"/>
            <p:cNvSpPr>
              <a:spLocks noEditPoints="1"/>
            </p:cNvSpPr>
            <p:nvPr/>
          </p:nvSpPr>
          <p:spPr bwMode="auto">
            <a:xfrm>
              <a:off x="7936974" y="3599197"/>
              <a:ext cx="472787" cy="389928"/>
            </a:xfrm>
            <a:custGeom>
              <a:avLst/>
              <a:gdLst>
                <a:gd name="T0" fmla="*/ 234 w 388"/>
                <a:gd name="T1" fmla="*/ 108 h 320"/>
                <a:gd name="T2" fmla="*/ 206 w 388"/>
                <a:gd name="T3" fmla="*/ 22 h 320"/>
                <a:gd name="T4" fmla="*/ 150 w 388"/>
                <a:gd name="T5" fmla="*/ 24 h 320"/>
                <a:gd name="T6" fmla="*/ 110 w 388"/>
                <a:gd name="T7" fmla="*/ 24 h 320"/>
                <a:gd name="T8" fmla="*/ 24 w 388"/>
                <a:gd name="T9" fmla="*/ 52 h 320"/>
                <a:gd name="T10" fmla="*/ 26 w 388"/>
                <a:gd name="T11" fmla="*/ 108 h 320"/>
                <a:gd name="T12" fmla="*/ 26 w 388"/>
                <a:gd name="T13" fmla="*/ 148 h 320"/>
                <a:gd name="T14" fmla="*/ 52 w 388"/>
                <a:gd name="T15" fmla="*/ 234 h 320"/>
                <a:gd name="T16" fmla="*/ 110 w 388"/>
                <a:gd name="T17" fmla="*/ 232 h 320"/>
                <a:gd name="T18" fmla="*/ 150 w 388"/>
                <a:gd name="T19" fmla="*/ 232 h 320"/>
                <a:gd name="T20" fmla="*/ 236 w 388"/>
                <a:gd name="T21" fmla="*/ 206 h 320"/>
                <a:gd name="T22" fmla="*/ 234 w 388"/>
                <a:gd name="T23" fmla="*/ 148 h 320"/>
                <a:gd name="T24" fmla="*/ 114 w 388"/>
                <a:gd name="T25" fmla="*/ 208 h 320"/>
                <a:gd name="T26" fmla="*/ 62 w 388"/>
                <a:gd name="T27" fmla="*/ 174 h 320"/>
                <a:gd name="T28" fmla="*/ 48 w 388"/>
                <a:gd name="T29" fmla="*/ 128 h 320"/>
                <a:gd name="T30" fmla="*/ 72 w 388"/>
                <a:gd name="T31" fmla="*/ 70 h 320"/>
                <a:gd name="T32" fmla="*/ 130 w 388"/>
                <a:gd name="T33" fmla="*/ 46 h 320"/>
                <a:gd name="T34" fmla="*/ 176 w 388"/>
                <a:gd name="T35" fmla="*/ 60 h 320"/>
                <a:gd name="T36" fmla="*/ 210 w 388"/>
                <a:gd name="T37" fmla="*/ 112 h 320"/>
                <a:gd name="T38" fmla="*/ 206 w 388"/>
                <a:gd name="T39" fmla="*/ 160 h 320"/>
                <a:gd name="T40" fmla="*/ 162 w 388"/>
                <a:gd name="T41" fmla="*/ 204 h 320"/>
                <a:gd name="T42" fmla="*/ 130 w 388"/>
                <a:gd name="T43" fmla="*/ 66 h 320"/>
                <a:gd name="T44" fmla="*/ 94 w 388"/>
                <a:gd name="T45" fmla="*/ 76 h 320"/>
                <a:gd name="T46" fmla="*/ 68 w 388"/>
                <a:gd name="T47" fmla="*/ 116 h 320"/>
                <a:gd name="T48" fmla="*/ 72 w 388"/>
                <a:gd name="T49" fmla="*/ 152 h 320"/>
                <a:gd name="T50" fmla="*/ 106 w 388"/>
                <a:gd name="T51" fmla="*/ 186 h 320"/>
                <a:gd name="T52" fmla="*/ 142 w 388"/>
                <a:gd name="T53" fmla="*/ 190 h 320"/>
                <a:gd name="T54" fmla="*/ 182 w 388"/>
                <a:gd name="T55" fmla="*/ 162 h 320"/>
                <a:gd name="T56" fmla="*/ 192 w 388"/>
                <a:gd name="T57" fmla="*/ 128 h 320"/>
                <a:gd name="T58" fmla="*/ 174 w 388"/>
                <a:gd name="T59" fmla="*/ 84 h 320"/>
                <a:gd name="T60" fmla="*/ 130 w 388"/>
                <a:gd name="T61" fmla="*/ 66 h 320"/>
                <a:gd name="T62" fmla="*/ 120 w 388"/>
                <a:gd name="T63" fmla="*/ 152 h 320"/>
                <a:gd name="T64" fmla="*/ 102 w 388"/>
                <a:gd name="T65" fmla="*/ 128 h 320"/>
                <a:gd name="T66" fmla="*/ 130 w 388"/>
                <a:gd name="T67" fmla="*/ 102 h 320"/>
                <a:gd name="T68" fmla="*/ 154 w 388"/>
                <a:gd name="T69" fmla="*/ 118 h 320"/>
                <a:gd name="T70" fmla="*/ 148 w 388"/>
                <a:gd name="T71" fmla="*/ 148 h 320"/>
                <a:gd name="T72" fmla="*/ 370 w 388"/>
                <a:gd name="T73" fmla="*/ 248 h 320"/>
                <a:gd name="T74" fmla="*/ 364 w 388"/>
                <a:gd name="T75" fmla="*/ 214 h 320"/>
                <a:gd name="T76" fmla="*/ 320 w 388"/>
                <a:gd name="T77" fmla="*/ 162 h 320"/>
                <a:gd name="T78" fmla="*/ 286 w 388"/>
                <a:gd name="T79" fmla="*/ 186 h 320"/>
                <a:gd name="T80" fmla="*/ 260 w 388"/>
                <a:gd name="T81" fmla="*/ 208 h 320"/>
                <a:gd name="T82" fmla="*/ 236 w 388"/>
                <a:gd name="T83" fmla="*/ 272 h 320"/>
                <a:gd name="T84" fmla="*/ 274 w 388"/>
                <a:gd name="T85" fmla="*/ 290 h 320"/>
                <a:gd name="T86" fmla="*/ 306 w 388"/>
                <a:gd name="T87" fmla="*/ 302 h 320"/>
                <a:gd name="T88" fmla="*/ 372 w 388"/>
                <a:gd name="T89" fmla="*/ 290 h 320"/>
                <a:gd name="T90" fmla="*/ 370 w 388"/>
                <a:gd name="T91" fmla="*/ 248 h 320"/>
                <a:gd name="T92" fmla="*/ 310 w 388"/>
                <a:gd name="T93" fmla="*/ 266 h 320"/>
                <a:gd name="T94" fmla="*/ 288 w 388"/>
                <a:gd name="T95" fmla="*/ 252 h 320"/>
                <a:gd name="T96" fmla="*/ 300 w 388"/>
                <a:gd name="T97" fmla="*/ 220 h 320"/>
                <a:gd name="T98" fmla="*/ 326 w 388"/>
                <a:gd name="T99" fmla="*/ 224 h 320"/>
                <a:gd name="T100" fmla="*/ 332 w 388"/>
                <a:gd name="T101" fmla="*/ 250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88" h="320">
                  <a:moveTo>
                    <a:pt x="258" y="148"/>
                  </a:moveTo>
                  <a:lnTo>
                    <a:pt x="258" y="108"/>
                  </a:lnTo>
                  <a:lnTo>
                    <a:pt x="234" y="108"/>
                  </a:lnTo>
                  <a:lnTo>
                    <a:pt x="234" y="108"/>
                  </a:lnTo>
                  <a:lnTo>
                    <a:pt x="226" y="88"/>
                  </a:lnTo>
                  <a:lnTo>
                    <a:pt x="216" y="70"/>
                  </a:lnTo>
                  <a:lnTo>
                    <a:pt x="236" y="52"/>
                  </a:lnTo>
                  <a:lnTo>
                    <a:pt x="206" y="22"/>
                  </a:lnTo>
                  <a:lnTo>
                    <a:pt x="188" y="40"/>
                  </a:lnTo>
                  <a:lnTo>
                    <a:pt x="188" y="40"/>
                  </a:lnTo>
                  <a:lnTo>
                    <a:pt x="170" y="30"/>
                  </a:lnTo>
                  <a:lnTo>
                    <a:pt x="150" y="24"/>
                  </a:lnTo>
                  <a:lnTo>
                    <a:pt x="150" y="0"/>
                  </a:lnTo>
                  <a:lnTo>
                    <a:pt x="110" y="0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90" y="30"/>
                  </a:lnTo>
                  <a:lnTo>
                    <a:pt x="70" y="40"/>
                  </a:lnTo>
                  <a:lnTo>
                    <a:pt x="52" y="22"/>
                  </a:lnTo>
                  <a:lnTo>
                    <a:pt x="24" y="52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32" y="88"/>
                  </a:lnTo>
                  <a:lnTo>
                    <a:pt x="26" y="108"/>
                  </a:lnTo>
                  <a:lnTo>
                    <a:pt x="0" y="108"/>
                  </a:lnTo>
                  <a:lnTo>
                    <a:pt x="0" y="148"/>
                  </a:lnTo>
                  <a:lnTo>
                    <a:pt x="26" y="148"/>
                  </a:lnTo>
                  <a:lnTo>
                    <a:pt x="26" y="148"/>
                  </a:lnTo>
                  <a:lnTo>
                    <a:pt x="32" y="168"/>
                  </a:lnTo>
                  <a:lnTo>
                    <a:pt x="42" y="188"/>
                  </a:lnTo>
                  <a:lnTo>
                    <a:pt x="24" y="206"/>
                  </a:lnTo>
                  <a:lnTo>
                    <a:pt x="52" y="234"/>
                  </a:lnTo>
                  <a:lnTo>
                    <a:pt x="70" y="216"/>
                  </a:lnTo>
                  <a:lnTo>
                    <a:pt x="70" y="216"/>
                  </a:lnTo>
                  <a:lnTo>
                    <a:pt x="90" y="226"/>
                  </a:lnTo>
                  <a:lnTo>
                    <a:pt x="110" y="232"/>
                  </a:lnTo>
                  <a:lnTo>
                    <a:pt x="110" y="258"/>
                  </a:lnTo>
                  <a:lnTo>
                    <a:pt x="150" y="258"/>
                  </a:lnTo>
                  <a:lnTo>
                    <a:pt x="150" y="232"/>
                  </a:lnTo>
                  <a:lnTo>
                    <a:pt x="150" y="232"/>
                  </a:lnTo>
                  <a:lnTo>
                    <a:pt x="170" y="226"/>
                  </a:lnTo>
                  <a:lnTo>
                    <a:pt x="188" y="216"/>
                  </a:lnTo>
                  <a:lnTo>
                    <a:pt x="206" y="234"/>
                  </a:lnTo>
                  <a:lnTo>
                    <a:pt x="236" y="206"/>
                  </a:lnTo>
                  <a:lnTo>
                    <a:pt x="216" y="188"/>
                  </a:lnTo>
                  <a:lnTo>
                    <a:pt x="216" y="188"/>
                  </a:lnTo>
                  <a:lnTo>
                    <a:pt x="226" y="168"/>
                  </a:lnTo>
                  <a:lnTo>
                    <a:pt x="234" y="148"/>
                  </a:lnTo>
                  <a:lnTo>
                    <a:pt x="258" y="148"/>
                  </a:lnTo>
                  <a:close/>
                  <a:moveTo>
                    <a:pt x="130" y="210"/>
                  </a:moveTo>
                  <a:lnTo>
                    <a:pt x="130" y="210"/>
                  </a:lnTo>
                  <a:lnTo>
                    <a:pt x="114" y="208"/>
                  </a:lnTo>
                  <a:lnTo>
                    <a:pt x="98" y="204"/>
                  </a:lnTo>
                  <a:lnTo>
                    <a:pt x="84" y="196"/>
                  </a:lnTo>
                  <a:lnTo>
                    <a:pt x="72" y="186"/>
                  </a:lnTo>
                  <a:lnTo>
                    <a:pt x="62" y="174"/>
                  </a:lnTo>
                  <a:lnTo>
                    <a:pt x="54" y="160"/>
                  </a:lnTo>
                  <a:lnTo>
                    <a:pt x="50" y="144"/>
                  </a:lnTo>
                  <a:lnTo>
                    <a:pt x="48" y="128"/>
                  </a:lnTo>
                  <a:lnTo>
                    <a:pt x="48" y="128"/>
                  </a:lnTo>
                  <a:lnTo>
                    <a:pt x="50" y="112"/>
                  </a:lnTo>
                  <a:lnTo>
                    <a:pt x="54" y="96"/>
                  </a:lnTo>
                  <a:lnTo>
                    <a:pt x="62" y="82"/>
                  </a:lnTo>
                  <a:lnTo>
                    <a:pt x="72" y="70"/>
                  </a:lnTo>
                  <a:lnTo>
                    <a:pt x="84" y="60"/>
                  </a:lnTo>
                  <a:lnTo>
                    <a:pt x="98" y="52"/>
                  </a:lnTo>
                  <a:lnTo>
                    <a:pt x="114" y="48"/>
                  </a:lnTo>
                  <a:lnTo>
                    <a:pt x="130" y="46"/>
                  </a:lnTo>
                  <a:lnTo>
                    <a:pt x="130" y="46"/>
                  </a:lnTo>
                  <a:lnTo>
                    <a:pt x="146" y="48"/>
                  </a:lnTo>
                  <a:lnTo>
                    <a:pt x="162" y="52"/>
                  </a:lnTo>
                  <a:lnTo>
                    <a:pt x="176" y="60"/>
                  </a:lnTo>
                  <a:lnTo>
                    <a:pt x="188" y="70"/>
                  </a:lnTo>
                  <a:lnTo>
                    <a:pt x="198" y="82"/>
                  </a:lnTo>
                  <a:lnTo>
                    <a:pt x="206" y="96"/>
                  </a:lnTo>
                  <a:lnTo>
                    <a:pt x="210" y="112"/>
                  </a:lnTo>
                  <a:lnTo>
                    <a:pt x="212" y="128"/>
                  </a:lnTo>
                  <a:lnTo>
                    <a:pt x="212" y="128"/>
                  </a:lnTo>
                  <a:lnTo>
                    <a:pt x="210" y="144"/>
                  </a:lnTo>
                  <a:lnTo>
                    <a:pt x="206" y="160"/>
                  </a:lnTo>
                  <a:lnTo>
                    <a:pt x="198" y="174"/>
                  </a:lnTo>
                  <a:lnTo>
                    <a:pt x="188" y="186"/>
                  </a:lnTo>
                  <a:lnTo>
                    <a:pt x="176" y="196"/>
                  </a:lnTo>
                  <a:lnTo>
                    <a:pt x="162" y="204"/>
                  </a:lnTo>
                  <a:lnTo>
                    <a:pt x="146" y="208"/>
                  </a:lnTo>
                  <a:lnTo>
                    <a:pt x="130" y="210"/>
                  </a:lnTo>
                  <a:lnTo>
                    <a:pt x="130" y="210"/>
                  </a:lnTo>
                  <a:close/>
                  <a:moveTo>
                    <a:pt x="130" y="66"/>
                  </a:moveTo>
                  <a:lnTo>
                    <a:pt x="130" y="66"/>
                  </a:lnTo>
                  <a:lnTo>
                    <a:pt x="118" y="68"/>
                  </a:lnTo>
                  <a:lnTo>
                    <a:pt x="106" y="70"/>
                  </a:lnTo>
                  <a:lnTo>
                    <a:pt x="94" y="76"/>
                  </a:lnTo>
                  <a:lnTo>
                    <a:pt x="86" y="84"/>
                  </a:lnTo>
                  <a:lnTo>
                    <a:pt x="78" y="94"/>
                  </a:lnTo>
                  <a:lnTo>
                    <a:pt x="72" y="104"/>
                  </a:lnTo>
                  <a:lnTo>
                    <a:pt x="68" y="116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8" y="140"/>
                  </a:lnTo>
                  <a:lnTo>
                    <a:pt x="72" y="152"/>
                  </a:lnTo>
                  <a:lnTo>
                    <a:pt x="78" y="162"/>
                  </a:lnTo>
                  <a:lnTo>
                    <a:pt x="86" y="172"/>
                  </a:lnTo>
                  <a:lnTo>
                    <a:pt x="94" y="180"/>
                  </a:lnTo>
                  <a:lnTo>
                    <a:pt x="106" y="186"/>
                  </a:lnTo>
                  <a:lnTo>
                    <a:pt x="118" y="190"/>
                  </a:lnTo>
                  <a:lnTo>
                    <a:pt x="130" y="190"/>
                  </a:lnTo>
                  <a:lnTo>
                    <a:pt x="130" y="190"/>
                  </a:lnTo>
                  <a:lnTo>
                    <a:pt x="142" y="190"/>
                  </a:lnTo>
                  <a:lnTo>
                    <a:pt x="154" y="186"/>
                  </a:lnTo>
                  <a:lnTo>
                    <a:pt x="164" y="180"/>
                  </a:lnTo>
                  <a:lnTo>
                    <a:pt x="174" y="172"/>
                  </a:lnTo>
                  <a:lnTo>
                    <a:pt x="182" y="162"/>
                  </a:lnTo>
                  <a:lnTo>
                    <a:pt x="188" y="152"/>
                  </a:lnTo>
                  <a:lnTo>
                    <a:pt x="190" y="140"/>
                  </a:lnTo>
                  <a:lnTo>
                    <a:pt x="192" y="128"/>
                  </a:lnTo>
                  <a:lnTo>
                    <a:pt x="192" y="128"/>
                  </a:lnTo>
                  <a:lnTo>
                    <a:pt x="190" y="116"/>
                  </a:lnTo>
                  <a:lnTo>
                    <a:pt x="188" y="104"/>
                  </a:lnTo>
                  <a:lnTo>
                    <a:pt x="182" y="94"/>
                  </a:lnTo>
                  <a:lnTo>
                    <a:pt x="174" y="84"/>
                  </a:lnTo>
                  <a:lnTo>
                    <a:pt x="164" y="76"/>
                  </a:lnTo>
                  <a:lnTo>
                    <a:pt x="154" y="70"/>
                  </a:lnTo>
                  <a:lnTo>
                    <a:pt x="142" y="68"/>
                  </a:lnTo>
                  <a:lnTo>
                    <a:pt x="130" y="66"/>
                  </a:lnTo>
                  <a:lnTo>
                    <a:pt x="130" y="66"/>
                  </a:lnTo>
                  <a:close/>
                  <a:moveTo>
                    <a:pt x="130" y="156"/>
                  </a:moveTo>
                  <a:lnTo>
                    <a:pt x="130" y="156"/>
                  </a:lnTo>
                  <a:lnTo>
                    <a:pt x="120" y="152"/>
                  </a:lnTo>
                  <a:lnTo>
                    <a:pt x="110" y="148"/>
                  </a:lnTo>
                  <a:lnTo>
                    <a:pt x="104" y="138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4" y="118"/>
                  </a:lnTo>
                  <a:lnTo>
                    <a:pt x="110" y="110"/>
                  </a:lnTo>
                  <a:lnTo>
                    <a:pt x="120" y="104"/>
                  </a:lnTo>
                  <a:lnTo>
                    <a:pt x="130" y="102"/>
                  </a:lnTo>
                  <a:lnTo>
                    <a:pt x="130" y="102"/>
                  </a:lnTo>
                  <a:lnTo>
                    <a:pt x="140" y="104"/>
                  </a:lnTo>
                  <a:lnTo>
                    <a:pt x="148" y="110"/>
                  </a:lnTo>
                  <a:lnTo>
                    <a:pt x="154" y="118"/>
                  </a:lnTo>
                  <a:lnTo>
                    <a:pt x="156" y="128"/>
                  </a:lnTo>
                  <a:lnTo>
                    <a:pt x="156" y="128"/>
                  </a:lnTo>
                  <a:lnTo>
                    <a:pt x="154" y="138"/>
                  </a:lnTo>
                  <a:lnTo>
                    <a:pt x="148" y="148"/>
                  </a:lnTo>
                  <a:lnTo>
                    <a:pt x="140" y="152"/>
                  </a:lnTo>
                  <a:lnTo>
                    <a:pt x="130" y="156"/>
                  </a:lnTo>
                  <a:lnTo>
                    <a:pt x="130" y="156"/>
                  </a:lnTo>
                  <a:close/>
                  <a:moveTo>
                    <a:pt x="370" y="248"/>
                  </a:moveTo>
                  <a:lnTo>
                    <a:pt x="388" y="244"/>
                  </a:lnTo>
                  <a:lnTo>
                    <a:pt x="382" y="212"/>
                  </a:lnTo>
                  <a:lnTo>
                    <a:pt x="364" y="214"/>
                  </a:lnTo>
                  <a:lnTo>
                    <a:pt x="364" y="214"/>
                  </a:lnTo>
                  <a:lnTo>
                    <a:pt x="356" y="202"/>
                  </a:lnTo>
                  <a:lnTo>
                    <a:pt x="346" y="192"/>
                  </a:lnTo>
                  <a:lnTo>
                    <a:pt x="352" y="174"/>
                  </a:lnTo>
                  <a:lnTo>
                    <a:pt x="320" y="162"/>
                  </a:lnTo>
                  <a:lnTo>
                    <a:pt x="314" y="180"/>
                  </a:lnTo>
                  <a:lnTo>
                    <a:pt x="314" y="180"/>
                  </a:lnTo>
                  <a:lnTo>
                    <a:pt x="300" y="182"/>
                  </a:lnTo>
                  <a:lnTo>
                    <a:pt x="286" y="186"/>
                  </a:lnTo>
                  <a:lnTo>
                    <a:pt x="272" y="172"/>
                  </a:lnTo>
                  <a:lnTo>
                    <a:pt x="246" y="194"/>
                  </a:lnTo>
                  <a:lnTo>
                    <a:pt x="260" y="208"/>
                  </a:lnTo>
                  <a:lnTo>
                    <a:pt x="260" y="208"/>
                  </a:lnTo>
                  <a:lnTo>
                    <a:pt x="252" y="220"/>
                  </a:lnTo>
                  <a:lnTo>
                    <a:pt x="250" y="234"/>
                  </a:lnTo>
                  <a:lnTo>
                    <a:pt x="230" y="238"/>
                  </a:lnTo>
                  <a:lnTo>
                    <a:pt x="236" y="272"/>
                  </a:lnTo>
                  <a:lnTo>
                    <a:pt x="256" y="268"/>
                  </a:lnTo>
                  <a:lnTo>
                    <a:pt x="256" y="268"/>
                  </a:lnTo>
                  <a:lnTo>
                    <a:pt x="264" y="280"/>
                  </a:lnTo>
                  <a:lnTo>
                    <a:pt x="274" y="290"/>
                  </a:lnTo>
                  <a:lnTo>
                    <a:pt x="268" y="308"/>
                  </a:lnTo>
                  <a:lnTo>
                    <a:pt x="300" y="320"/>
                  </a:lnTo>
                  <a:lnTo>
                    <a:pt x="306" y="302"/>
                  </a:lnTo>
                  <a:lnTo>
                    <a:pt x="306" y="302"/>
                  </a:lnTo>
                  <a:lnTo>
                    <a:pt x="320" y="302"/>
                  </a:lnTo>
                  <a:lnTo>
                    <a:pt x="334" y="298"/>
                  </a:lnTo>
                  <a:lnTo>
                    <a:pt x="346" y="312"/>
                  </a:lnTo>
                  <a:lnTo>
                    <a:pt x="372" y="290"/>
                  </a:lnTo>
                  <a:lnTo>
                    <a:pt x="360" y="276"/>
                  </a:lnTo>
                  <a:lnTo>
                    <a:pt x="360" y="276"/>
                  </a:lnTo>
                  <a:lnTo>
                    <a:pt x="366" y="262"/>
                  </a:lnTo>
                  <a:lnTo>
                    <a:pt x="370" y="248"/>
                  </a:lnTo>
                  <a:lnTo>
                    <a:pt x="370" y="248"/>
                  </a:lnTo>
                  <a:close/>
                  <a:moveTo>
                    <a:pt x="320" y="264"/>
                  </a:moveTo>
                  <a:lnTo>
                    <a:pt x="320" y="264"/>
                  </a:lnTo>
                  <a:lnTo>
                    <a:pt x="310" y="266"/>
                  </a:lnTo>
                  <a:lnTo>
                    <a:pt x="302" y="264"/>
                  </a:lnTo>
                  <a:lnTo>
                    <a:pt x="294" y="260"/>
                  </a:lnTo>
                  <a:lnTo>
                    <a:pt x="288" y="252"/>
                  </a:lnTo>
                  <a:lnTo>
                    <a:pt x="288" y="252"/>
                  </a:lnTo>
                  <a:lnTo>
                    <a:pt x="286" y="242"/>
                  </a:lnTo>
                  <a:lnTo>
                    <a:pt x="288" y="234"/>
                  </a:lnTo>
                  <a:lnTo>
                    <a:pt x="292" y="226"/>
                  </a:lnTo>
                  <a:lnTo>
                    <a:pt x="300" y="220"/>
                  </a:lnTo>
                  <a:lnTo>
                    <a:pt x="300" y="220"/>
                  </a:lnTo>
                  <a:lnTo>
                    <a:pt x="308" y="218"/>
                  </a:lnTo>
                  <a:lnTo>
                    <a:pt x="318" y="220"/>
                  </a:lnTo>
                  <a:lnTo>
                    <a:pt x="326" y="224"/>
                  </a:lnTo>
                  <a:lnTo>
                    <a:pt x="332" y="232"/>
                  </a:lnTo>
                  <a:lnTo>
                    <a:pt x="332" y="232"/>
                  </a:lnTo>
                  <a:lnTo>
                    <a:pt x="334" y="240"/>
                  </a:lnTo>
                  <a:lnTo>
                    <a:pt x="332" y="250"/>
                  </a:lnTo>
                  <a:lnTo>
                    <a:pt x="328" y="258"/>
                  </a:lnTo>
                  <a:lnTo>
                    <a:pt x="320" y="264"/>
                  </a:lnTo>
                  <a:lnTo>
                    <a:pt x="320" y="26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3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6357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64850" y="1904125"/>
            <a:ext cx="3759528" cy="3685115"/>
          </a:xfrm>
          <a:prstGeom prst="rect">
            <a:avLst/>
          </a:prstGeom>
          <a:solidFill>
            <a:schemeClr val="accent5">
              <a:lumMod val="60000"/>
              <a:lumOff val="40000"/>
              <a:alpha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" name="Group 7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2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296891" y="1967661"/>
            <a:ext cx="2762872" cy="323234"/>
          </a:xfrm>
          <a:prstGeom prst="rect">
            <a:avLst/>
          </a:prstGeom>
        </p:spPr>
        <p:txBody>
          <a:bodyPr/>
          <a:lstStyle/>
          <a:p>
            <a:pPr defTabSz="899010">
              <a:spcBef>
                <a:spcPct val="0"/>
              </a:spcBef>
            </a:pPr>
            <a:r>
              <a:rPr lang="en-GB" b="1" i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Your property strategy</a:t>
            </a:r>
          </a:p>
          <a:p>
            <a:endParaRPr lang="en-GB" dirty="0"/>
          </a:p>
        </p:txBody>
      </p:sp>
      <p:sp>
        <p:nvSpPr>
          <p:cNvPr id="57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1" name="Title 2"/>
          <p:cNvSpPr>
            <a:spLocks noGrp="1"/>
          </p:cNvSpPr>
          <p:nvPr>
            <p:ph type="title"/>
          </p:nvPr>
        </p:nvSpPr>
        <p:spPr>
          <a:xfrm>
            <a:off x="2126428" y="943983"/>
            <a:ext cx="7939144" cy="742278"/>
          </a:xfrm>
        </p:spPr>
        <p:txBody>
          <a:bodyPr/>
          <a:lstStyle/>
          <a:p>
            <a:r>
              <a:rPr lang="en-GB" dirty="0"/>
              <a:t>Connect your LALC vision with your property strategy</a:t>
            </a:r>
          </a:p>
        </p:txBody>
      </p:sp>
      <p:sp>
        <p:nvSpPr>
          <p:cNvPr id="75" name="Content Placeholder 92"/>
          <p:cNvSpPr>
            <a:spLocks noGrp="1"/>
          </p:cNvSpPr>
          <p:nvPr>
            <p:ph sz="quarter" idx="24"/>
          </p:nvPr>
        </p:nvSpPr>
        <p:spPr>
          <a:xfrm>
            <a:off x="2152097" y="1355577"/>
            <a:ext cx="8078123" cy="573500"/>
          </a:xfrm>
        </p:spPr>
        <p:txBody>
          <a:bodyPr/>
          <a:lstStyle/>
          <a:p>
            <a:r>
              <a:rPr lang="en-GB" sz="1412" dirty="0"/>
              <a:t>Before starting to think about the best use of your properties, you need to make sure you have a clear property strategy that connects to your LALC vision.</a:t>
            </a:r>
          </a:p>
        </p:txBody>
      </p:sp>
      <p:sp>
        <p:nvSpPr>
          <p:cNvPr id="77" name="Rectangle 76"/>
          <p:cNvSpPr/>
          <p:nvPr/>
        </p:nvSpPr>
        <p:spPr>
          <a:xfrm>
            <a:off x="2140549" y="1904125"/>
            <a:ext cx="3098042" cy="3685115"/>
          </a:xfrm>
          <a:prstGeom prst="rect">
            <a:avLst/>
          </a:prstGeom>
          <a:solidFill>
            <a:schemeClr val="tx2">
              <a:lumMod val="40000"/>
              <a:lumOff val="60000"/>
              <a:alpha val="50000"/>
            </a:schemeClr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Content Placeholder 2"/>
          <p:cNvSpPr txBox="1">
            <a:spLocks/>
          </p:cNvSpPr>
          <p:nvPr/>
        </p:nvSpPr>
        <p:spPr>
          <a:xfrm>
            <a:off x="2379446" y="1967661"/>
            <a:ext cx="2859146" cy="30877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010">
              <a:spcBef>
                <a:spcPct val="0"/>
              </a:spcBef>
              <a:spcAft>
                <a:spcPts val="529"/>
              </a:spcAft>
            </a:pPr>
            <a:r>
              <a:rPr lang="en-GB" sz="1765" b="1" i="1" dirty="0">
                <a:solidFill>
                  <a:srgbClr val="A32020"/>
                </a:solidFill>
                <a:latin typeface="Georgia"/>
              </a:rPr>
              <a:t>LALC Vision</a:t>
            </a:r>
          </a:p>
          <a:p>
            <a:pPr defTabSz="899320">
              <a:spcAft>
                <a:spcPts val="529"/>
              </a:spcAft>
            </a:pPr>
            <a:endParaRPr lang="en-GB" sz="1765" dirty="0">
              <a:solidFill>
                <a:srgbClr val="00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551037" y="2285344"/>
            <a:ext cx="3039469" cy="321434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899010">
              <a:spcBef>
                <a:spcPts val="529"/>
              </a:spcBef>
              <a:spcAft>
                <a:spcPts val="529"/>
              </a:spcAft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To develop a property strategy/plan, you will need to consider: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What are the priorities of your community in terms of property?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What does success look like for your community in terms of property?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Are there facilities or building you want or require to help your LALC’s activities?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Is there a need or want to generate regular income from your properties?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Does the property have better potential for development, conservation or cultural activities?</a:t>
            </a:r>
          </a:p>
          <a:p>
            <a:pPr defTabSz="899010">
              <a:spcBef>
                <a:spcPts val="529"/>
              </a:spcBef>
              <a:spcAft>
                <a:spcPts val="529"/>
              </a:spcAft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Other topics within this training material will help you answer some of these questions and help you develop part of your CLBP.</a:t>
            </a:r>
          </a:p>
        </p:txBody>
      </p:sp>
      <p:sp>
        <p:nvSpPr>
          <p:cNvPr id="79" name="Content Placeholder 92"/>
          <p:cNvSpPr txBox="1">
            <a:spLocks/>
          </p:cNvSpPr>
          <p:nvPr/>
        </p:nvSpPr>
        <p:spPr>
          <a:xfrm>
            <a:off x="2152097" y="5699626"/>
            <a:ext cx="8078123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Once you have a clear property strategy that connects to the needs and the vision of your community, you can start to look at your properties with your plan in mind. 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2347348" y="2285344"/>
            <a:ext cx="2732068" cy="3051348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defTabSz="899010">
              <a:spcBef>
                <a:spcPts val="529"/>
              </a:spcBef>
              <a:spcAft>
                <a:spcPts val="529"/>
              </a:spcAft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Your vision may include: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What are the needs, wants and priorities of your community?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How do you plan to meet this vision in the next year? The next five years?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What funds are available and what skills are present or do you want to develop in your community? 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What assistance may you want or need from others?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r>
              <a:rPr lang="en-GB" sz="1059" dirty="0">
                <a:solidFill>
                  <a:srgbClr val="000000"/>
                </a:solidFill>
                <a:latin typeface="Georgia" pitchFamily="18" charset="0"/>
                <a:cs typeface="Arial" pitchFamily="34" charset="0"/>
              </a:rPr>
              <a:t>This vision is the foundation for your Community Land and Business Plan (CLBP).</a:t>
            </a:r>
          </a:p>
          <a:p>
            <a:pPr marL="151287" indent="-151287" defTabSz="899010">
              <a:spcBef>
                <a:spcPts val="529"/>
              </a:spcBef>
              <a:spcAft>
                <a:spcPts val="529"/>
              </a:spcAft>
              <a:buFont typeface="Arial" panose="020B0604020202020204" pitchFamily="34" charset="0"/>
              <a:buChar char="•"/>
            </a:pPr>
            <a:endParaRPr lang="en-GB" sz="1059" dirty="0">
              <a:solidFill>
                <a:srgbClr val="000000"/>
              </a:solidFill>
              <a:latin typeface="Georgia" pitchFamily="18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4</a:t>
            </a:fld>
            <a:endParaRPr lang="en-GB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60" name="Straight Arrow Connector 59"/>
          <p:cNvCxnSpPr>
            <a:stCxn id="77" idx="3"/>
            <a:endCxn id="4" idx="1"/>
          </p:cNvCxnSpPr>
          <p:nvPr/>
        </p:nvCxnSpPr>
        <p:spPr>
          <a:xfrm>
            <a:off x="5238591" y="3746682"/>
            <a:ext cx="926259" cy="0"/>
          </a:xfrm>
          <a:prstGeom prst="straightConnector1">
            <a:avLst/>
          </a:prstGeom>
          <a:ln w="76200">
            <a:solidFill>
              <a:srgbClr val="DC69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87070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" name="Group 7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2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2"/>
            <a:ext cx="7839635" cy="887506"/>
          </a:xfrm>
        </p:spPr>
        <p:txBody>
          <a:bodyPr/>
          <a:lstStyle/>
          <a:p>
            <a:r>
              <a:rPr lang="en-GB" dirty="0"/>
              <a:t>Knowing your properties</a:t>
            </a:r>
          </a:p>
        </p:txBody>
      </p:sp>
      <p:sp>
        <p:nvSpPr>
          <p:cNvPr id="57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0" name="Content Placeholder 92"/>
          <p:cNvSpPr>
            <a:spLocks noGrp="1"/>
          </p:cNvSpPr>
          <p:nvPr>
            <p:ph sz="quarter" idx="24"/>
          </p:nvPr>
        </p:nvSpPr>
        <p:spPr>
          <a:xfrm>
            <a:off x="2014236" y="1332297"/>
            <a:ext cx="8163529" cy="573500"/>
          </a:xfrm>
        </p:spPr>
        <p:txBody>
          <a:bodyPr/>
          <a:lstStyle/>
          <a:p>
            <a:r>
              <a:rPr lang="en-GB" sz="1412" dirty="0"/>
              <a:t>It is important to understand your properties, to know how they are currently meeting your community needs and what you can do with them.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1999916" y="2158271"/>
            <a:ext cx="8192169" cy="3707601"/>
            <a:chOff x="513413" y="2266544"/>
            <a:chExt cx="9031574" cy="4201948"/>
          </a:xfrm>
        </p:grpSpPr>
        <p:sp>
          <p:nvSpPr>
            <p:cNvPr id="62" name="Rectangle 61"/>
            <p:cNvSpPr/>
            <p:nvPr/>
          </p:nvSpPr>
          <p:spPr bwMode="ltGray">
            <a:xfrm>
              <a:off x="5029200" y="2266545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ltGray">
            <a:xfrm>
              <a:off x="513413" y="2266545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4" name="Rectangle 63"/>
            <p:cNvSpPr/>
            <p:nvPr/>
          </p:nvSpPr>
          <p:spPr bwMode="ltGray">
            <a:xfrm>
              <a:off x="2017192" y="2266545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ltGray">
            <a:xfrm>
              <a:off x="3525422" y="2266545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66" name="TextBox 5"/>
            <p:cNvSpPr txBox="1"/>
            <p:nvPr/>
          </p:nvSpPr>
          <p:spPr>
            <a:xfrm>
              <a:off x="668974" y="2302028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How old are the properties? </a:t>
              </a:r>
            </a:p>
          </p:txBody>
        </p:sp>
        <p:sp>
          <p:nvSpPr>
            <p:cNvPr id="67" name="TextBox 15"/>
            <p:cNvSpPr txBox="1"/>
            <p:nvPr/>
          </p:nvSpPr>
          <p:spPr>
            <a:xfrm>
              <a:off x="2155502" y="2302028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What is the condition of the properties?</a:t>
              </a:r>
            </a:p>
          </p:txBody>
        </p:sp>
        <p:sp>
          <p:nvSpPr>
            <p:cNvPr id="68" name="TextBox 16"/>
            <p:cNvSpPr txBox="1"/>
            <p:nvPr/>
          </p:nvSpPr>
          <p:spPr>
            <a:xfrm>
              <a:off x="3679761" y="2302028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Is the property close to things people need? E.g. transport, schools, jobs.</a:t>
              </a:r>
            </a:p>
          </p:txBody>
        </p:sp>
        <p:sp>
          <p:nvSpPr>
            <p:cNvPr id="69" name="TextBox 17"/>
            <p:cNvSpPr txBox="1"/>
            <p:nvPr/>
          </p:nvSpPr>
          <p:spPr>
            <a:xfrm>
              <a:off x="5102352" y="2302028"/>
              <a:ext cx="1376478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What can I build on the property?</a:t>
              </a:r>
            </a:p>
          </p:txBody>
        </p:sp>
        <p:sp>
          <p:nvSpPr>
            <p:cNvPr id="70" name="Rectangle 69"/>
            <p:cNvSpPr/>
            <p:nvPr/>
          </p:nvSpPr>
          <p:spPr bwMode="ltGray">
            <a:xfrm>
              <a:off x="6537429" y="2266544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ltGray">
            <a:xfrm>
              <a:off x="8041208" y="2266544"/>
              <a:ext cx="1503779" cy="3841908"/>
            </a:xfrm>
            <a:prstGeom prst="rect">
              <a:avLst/>
            </a:prstGeom>
            <a:noFill/>
            <a:ln w="3175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72" name="TextBox 60"/>
            <p:cNvSpPr txBox="1"/>
            <p:nvPr/>
          </p:nvSpPr>
          <p:spPr>
            <a:xfrm>
              <a:off x="6667085" y="2302024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Does the property have all services needed? E.g. sewerage, water, electricity, gas, </a:t>
              </a:r>
              <a:r>
                <a:rPr lang="en-GB" sz="971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communications</a:t>
              </a:r>
            </a:p>
          </p:txBody>
        </p:sp>
        <p:sp>
          <p:nvSpPr>
            <p:cNvPr id="73" name="TextBox 61"/>
            <p:cNvSpPr txBox="1"/>
            <p:nvPr/>
          </p:nvSpPr>
          <p:spPr>
            <a:xfrm>
              <a:off x="8153613" y="2302024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Does my ownership impact what I can do?</a:t>
              </a:r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6764992" y="4391897"/>
              <a:ext cx="1029581" cy="1703475"/>
            </a:xfrm>
            <a:custGeom>
              <a:avLst/>
              <a:gdLst>
                <a:gd name="T0" fmla="*/ 548 w 912"/>
                <a:gd name="T1" fmla="*/ 36 h 1416"/>
                <a:gd name="T2" fmla="*/ 688 w 912"/>
                <a:gd name="T3" fmla="*/ 54 h 1416"/>
                <a:gd name="T4" fmla="*/ 646 w 912"/>
                <a:gd name="T5" fmla="*/ 78 h 1416"/>
                <a:gd name="T6" fmla="*/ 730 w 912"/>
                <a:gd name="T7" fmla="*/ 132 h 1416"/>
                <a:gd name="T8" fmla="*/ 706 w 912"/>
                <a:gd name="T9" fmla="*/ 146 h 1416"/>
                <a:gd name="T10" fmla="*/ 742 w 912"/>
                <a:gd name="T11" fmla="*/ 160 h 1416"/>
                <a:gd name="T12" fmla="*/ 748 w 912"/>
                <a:gd name="T13" fmla="*/ 198 h 1416"/>
                <a:gd name="T14" fmla="*/ 802 w 912"/>
                <a:gd name="T15" fmla="*/ 206 h 1416"/>
                <a:gd name="T16" fmla="*/ 726 w 912"/>
                <a:gd name="T17" fmla="*/ 244 h 1416"/>
                <a:gd name="T18" fmla="*/ 728 w 912"/>
                <a:gd name="T19" fmla="*/ 274 h 1416"/>
                <a:gd name="T20" fmla="*/ 730 w 912"/>
                <a:gd name="T21" fmla="*/ 300 h 1416"/>
                <a:gd name="T22" fmla="*/ 766 w 912"/>
                <a:gd name="T23" fmla="*/ 318 h 1416"/>
                <a:gd name="T24" fmla="*/ 728 w 912"/>
                <a:gd name="T25" fmla="*/ 322 h 1416"/>
                <a:gd name="T26" fmla="*/ 748 w 912"/>
                <a:gd name="T27" fmla="*/ 358 h 1416"/>
                <a:gd name="T28" fmla="*/ 734 w 912"/>
                <a:gd name="T29" fmla="*/ 372 h 1416"/>
                <a:gd name="T30" fmla="*/ 710 w 912"/>
                <a:gd name="T31" fmla="*/ 358 h 1416"/>
                <a:gd name="T32" fmla="*/ 694 w 912"/>
                <a:gd name="T33" fmla="*/ 392 h 1416"/>
                <a:gd name="T34" fmla="*/ 708 w 912"/>
                <a:gd name="T35" fmla="*/ 442 h 1416"/>
                <a:gd name="T36" fmla="*/ 676 w 912"/>
                <a:gd name="T37" fmla="*/ 436 h 1416"/>
                <a:gd name="T38" fmla="*/ 636 w 912"/>
                <a:gd name="T39" fmla="*/ 468 h 1416"/>
                <a:gd name="T40" fmla="*/ 584 w 912"/>
                <a:gd name="T41" fmla="*/ 568 h 1416"/>
                <a:gd name="T42" fmla="*/ 610 w 912"/>
                <a:gd name="T43" fmla="*/ 648 h 1416"/>
                <a:gd name="T44" fmla="*/ 730 w 912"/>
                <a:gd name="T45" fmla="*/ 702 h 1416"/>
                <a:gd name="T46" fmla="*/ 824 w 912"/>
                <a:gd name="T47" fmla="*/ 724 h 1416"/>
                <a:gd name="T48" fmla="*/ 898 w 912"/>
                <a:gd name="T49" fmla="*/ 784 h 1416"/>
                <a:gd name="T50" fmla="*/ 898 w 912"/>
                <a:gd name="T51" fmla="*/ 954 h 1416"/>
                <a:gd name="T52" fmla="*/ 848 w 912"/>
                <a:gd name="T53" fmla="*/ 1226 h 1416"/>
                <a:gd name="T54" fmla="*/ 784 w 912"/>
                <a:gd name="T55" fmla="*/ 1416 h 1416"/>
                <a:gd name="T56" fmla="*/ 2 w 912"/>
                <a:gd name="T57" fmla="*/ 1224 h 1416"/>
                <a:gd name="T58" fmla="*/ 0 w 912"/>
                <a:gd name="T59" fmla="*/ 908 h 1416"/>
                <a:gd name="T60" fmla="*/ 20 w 912"/>
                <a:gd name="T61" fmla="*/ 706 h 1416"/>
                <a:gd name="T62" fmla="*/ 96 w 912"/>
                <a:gd name="T63" fmla="*/ 640 h 1416"/>
                <a:gd name="T64" fmla="*/ 232 w 912"/>
                <a:gd name="T65" fmla="*/ 642 h 1416"/>
                <a:gd name="T66" fmla="*/ 364 w 912"/>
                <a:gd name="T67" fmla="*/ 606 h 1416"/>
                <a:gd name="T68" fmla="*/ 368 w 912"/>
                <a:gd name="T69" fmla="*/ 530 h 1416"/>
                <a:gd name="T70" fmla="*/ 346 w 912"/>
                <a:gd name="T71" fmla="*/ 502 h 1416"/>
                <a:gd name="T72" fmla="*/ 314 w 912"/>
                <a:gd name="T73" fmla="*/ 466 h 1416"/>
                <a:gd name="T74" fmla="*/ 244 w 912"/>
                <a:gd name="T75" fmla="*/ 432 h 1416"/>
                <a:gd name="T76" fmla="*/ 280 w 912"/>
                <a:gd name="T77" fmla="*/ 390 h 1416"/>
                <a:gd name="T78" fmla="*/ 232 w 912"/>
                <a:gd name="T79" fmla="*/ 390 h 1416"/>
                <a:gd name="T80" fmla="*/ 218 w 912"/>
                <a:gd name="T81" fmla="*/ 342 h 1416"/>
                <a:gd name="T82" fmla="*/ 172 w 912"/>
                <a:gd name="T83" fmla="*/ 324 h 1416"/>
                <a:gd name="T84" fmla="*/ 192 w 912"/>
                <a:gd name="T85" fmla="*/ 312 h 1416"/>
                <a:gd name="T86" fmla="*/ 214 w 912"/>
                <a:gd name="T87" fmla="*/ 290 h 1416"/>
                <a:gd name="T88" fmla="*/ 154 w 912"/>
                <a:gd name="T89" fmla="*/ 238 h 1416"/>
                <a:gd name="T90" fmla="*/ 156 w 912"/>
                <a:gd name="T91" fmla="*/ 224 h 1416"/>
                <a:gd name="T92" fmla="*/ 196 w 912"/>
                <a:gd name="T93" fmla="*/ 192 h 1416"/>
                <a:gd name="T94" fmla="*/ 166 w 912"/>
                <a:gd name="T95" fmla="*/ 170 h 1416"/>
                <a:gd name="T96" fmla="*/ 260 w 912"/>
                <a:gd name="T97" fmla="*/ 144 h 1416"/>
                <a:gd name="T98" fmla="*/ 232 w 912"/>
                <a:gd name="T99" fmla="*/ 108 h 1416"/>
                <a:gd name="T100" fmla="*/ 242 w 912"/>
                <a:gd name="T101" fmla="*/ 86 h 1416"/>
                <a:gd name="T102" fmla="*/ 328 w 912"/>
                <a:gd name="T103" fmla="*/ 96 h 1416"/>
                <a:gd name="T104" fmla="*/ 416 w 912"/>
                <a:gd name="T105" fmla="*/ 38 h 1416"/>
                <a:gd name="T106" fmla="*/ 482 w 912"/>
                <a:gd name="T107" fmla="*/ 2 h 1416"/>
                <a:gd name="T108" fmla="*/ 502 w 912"/>
                <a:gd name="T109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912" h="1416">
                  <a:moveTo>
                    <a:pt x="502" y="0"/>
                  </a:moveTo>
                  <a:lnTo>
                    <a:pt x="502" y="0"/>
                  </a:lnTo>
                  <a:lnTo>
                    <a:pt x="510" y="10"/>
                  </a:lnTo>
                  <a:lnTo>
                    <a:pt x="518" y="20"/>
                  </a:lnTo>
                  <a:lnTo>
                    <a:pt x="528" y="26"/>
                  </a:lnTo>
                  <a:lnTo>
                    <a:pt x="538" y="32"/>
                  </a:lnTo>
                  <a:lnTo>
                    <a:pt x="548" y="36"/>
                  </a:lnTo>
                  <a:lnTo>
                    <a:pt x="562" y="38"/>
                  </a:lnTo>
                  <a:lnTo>
                    <a:pt x="586" y="40"/>
                  </a:lnTo>
                  <a:lnTo>
                    <a:pt x="640" y="42"/>
                  </a:lnTo>
                  <a:lnTo>
                    <a:pt x="666" y="46"/>
                  </a:lnTo>
                  <a:lnTo>
                    <a:pt x="676" y="50"/>
                  </a:lnTo>
                  <a:lnTo>
                    <a:pt x="688" y="54"/>
                  </a:lnTo>
                  <a:lnTo>
                    <a:pt x="688" y="54"/>
                  </a:lnTo>
                  <a:lnTo>
                    <a:pt x="688" y="62"/>
                  </a:lnTo>
                  <a:lnTo>
                    <a:pt x="686" y="68"/>
                  </a:lnTo>
                  <a:lnTo>
                    <a:pt x="680" y="70"/>
                  </a:lnTo>
                  <a:lnTo>
                    <a:pt x="672" y="72"/>
                  </a:lnTo>
                  <a:lnTo>
                    <a:pt x="656" y="72"/>
                  </a:lnTo>
                  <a:lnTo>
                    <a:pt x="650" y="74"/>
                  </a:lnTo>
                  <a:lnTo>
                    <a:pt x="646" y="78"/>
                  </a:lnTo>
                  <a:lnTo>
                    <a:pt x="646" y="78"/>
                  </a:lnTo>
                  <a:lnTo>
                    <a:pt x="658" y="82"/>
                  </a:lnTo>
                  <a:lnTo>
                    <a:pt x="668" y="86"/>
                  </a:lnTo>
                  <a:lnTo>
                    <a:pt x="686" y="100"/>
                  </a:lnTo>
                  <a:lnTo>
                    <a:pt x="706" y="116"/>
                  </a:lnTo>
                  <a:lnTo>
                    <a:pt x="716" y="124"/>
                  </a:lnTo>
                  <a:lnTo>
                    <a:pt x="730" y="132"/>
                  </a:lnTo>
                  <a:lnTo>
                    <a:pt x="730" y="132"/>
                  </a:lnTo>
                  <a:lnTo>
                    <a:pt x="732" y="138"/>
                  </a:lnTo>
                  <a:lnTo>
                    <a:pt x="730" y="142"/>
                  </a:lnTo>
                  <a:lnTo>
                    <a:pt x="726" y="144"/>
                  </a:lnTo>
                  <a:lnTo>
                    <a:pt x="720" y="144"/>
                  </a:lnTo>
                  <a:lnTo>
                    <a:pt x="710" y="144"/>
                  </a:lnTo>
                  <a:lnTo>
                    <a:pt x="706" y="146"/>
                  </a:lnTo>
                  <a:lnTo>
                    <a:pt x="706" y="150"/>
                  </a:lnTo>
                  <a:lnTo>
                    <a:pt x="706" y="150"/>
                  </a:lnTo>
                  <a:lnTo>
                    <a:pt x="720" y="160"/>
                  </a:lnTo>
                  <a:lnTo>
                    <a:pt x="726" y="162"/>
                  </a:lnTo>
                  <a:lnTo>
                    <a:pt x="730" y="162"/>
                  </a:lnTo>
                  <a:lnTo>
                    <a:pt x="736" y="162"/>
                  </a:lnTo>
                  <a:lnTo>
                    <a:pt x="742" y="160"/>
                  </a:lnTo>
                  <a:lnTo>
                    <a:pt x="754" y="150"/>
                  </a:lnTo>
                  <a:lnTo>
                    <a:pt x="754" y="150"/>
                  </a:lnTo>
                  <a:lnTo>
                    <a:pt x="756" y="158"/>
                  </a:lnTo>
                  <a:lnTo>
                    <a:pt x="754" y="164"/>
                  </a:lnTo>
                  <a:lnTo>
                    <a:pt x="752" y="176"/>
                  </a:lnTo>
                  <a:lnTo>
                    <a:pt x="750" y="186"/>
                  </a:lnTo>
                  <a:lnTo>
                    <a:pt x="748" y="198"/>
                  </a:lnTo>
                  <a:lnTo>
                    <a:pt x="748" y="198"/>
                  </a:lnTo>
                  <a:lnTo>
                    <a:pt x="758" y="202"/>
                  </a:lnTo>
                  <a:lnTo>
                    <a:pt x="772" y="202"/>
                  </a:lnTo>
                  <a:lnTo>
                    <a:pt x="786" y="202"/>
                  </a:lnTo>
                  <a:lnTo>
                    <a:pt x="802" y="198"/>
                  </a:lnTo>
                  <a:lnTo>
                    <a:pt x="802" y="198"/>
                  </a:lnTo>
                  <a:lnTo>
                    <a:pt x="802" y="206"/>
                  </a:lnTo>
                  <a:lnTo>
                    <a:pt x="800" y="212"/>
                  </a:lnTo>
                  <a:lnTo>
                    <a:pt x="796" y="218"/>
                  </a:lnTo>
                  <a:lnTo>
                    <a:pt x="792" y="222"/>
                  </a:lnTo>
                  <a:lnTo>
                    <a:pt x="780" y="228"/>
                  </a:lnTo>
                  <a:lnTo>
                    <a:pt x="768" y="232"/>
                  </a:lnTo>
                  <a:lnTo>
                    <a:pt x="738" y="238"/>
                  </a:lnTo>
                  <a:lnTo>
                    <a:pt x="726" y="244"/>
                  </a:lnTo>
                  <a:lnTo>
                    <a:pt x="722" y="248"/>
                  </a:lnTo>
                  <a:lnTo>
                    <a:pt x="718" y="252"/>
                  </a:lnTo>
                  <a:lnTo>
                    <a:pt x="718" y="252"/>
                  </a:lnTo>
                  <a:lnTo>
                    <a:pt x="718" y="256"/>
                  </a:lnTo>
                  <a:lnTo>
                    <a:pt x="718" y="262"/>
                  </a:lnTo>
                  <a:lnTo>
                    <a:pt x="722" y="268"/>
                  </a:lnTo>
                  <a:lnTo>
                    <a:pt x="728" y="274"/>
                  </a:lnTo>
                  <a:lnTo>
                    <a:pt x="734" y="280"/>
                  </a:lnTo>
                  <a:lnTo>
                    <a:pt x="740" y="284"/>
                  </a:lnTo>
                  <a:lnTo>
                    <a:pt x="742" y="288"/>
                  </a:lnTo>
                  <a:lnTo>
                    <a:pt x="742" y="290"/>
                  </a:lnTo>
                  <a:lnTo>
                    <a:pt x="740" y="294"/>
                  </a:lnTo>
                  <a:lnTo>
                    <a:pt x="730" y="300"/>
                  </a:lnTo>
                  <a:lnTo>
                    <a:pt x="730" y="300"/>
                  </a:lnTo>
                  <a:lnTo>
                    <a:pt x="732" y="304"/>
                  </a:lnTo>
                  <a:lnTo>
                    <a:pt x="738" y="306"/>
                  </a:lnTo>
                  <a:lnTo>
                    <a:pt x="750" y="306"/>
                  </a:lnTo>
                  <a:lnTo>
                    <a:pt x="756" y="306"/>
                  </a:lnTo>
                  <a:lnTo>
                    <a:pt x="762" y="308"/>
                  </a:lnTo>
                  <a:lnTo>
                    <a:pt x="766" y="312"/>
                  </a:lnTo>
                  <a:lnTo>
                    <a:pt x="766" y="318"/>
                  </a:lnTo>
                  <a:lnTo>
                    <a:pt x="766" y="318"/>
                  </a:lnTo>
                  <a:lnTo>
                    <a:pt x="764" y="324"/>
                  </a:lnTo>
                  <a:lnTo>
                    <a:pt x="762" y="326"/>
                  </a:lnTo>
                  <a:lnTo>
                    <a:pt x="756" y="326"/>
                  </a:lnTo>
                  <a:lnTo>
                    <a:pt x="752" y="324"/>
                  </a:lnTo>
                  <a:lnTo>
                    <a:pt x="738" y="322"/>
                  </a:lnTo>
                  <a:lnTo>
                    <a:pt x="728" y="322"/>
                  </a:lnTo>
                  <a:lnTo>
                    <a:pt x="718" y="324"/>
                  </a:lnTo>
                  <a:lnTo>
                    <a:pt x="718" y="324"/>
                  </a:lnTo>
                  <a:lnTo>
                    <a:pt x="720" y="334"/>
                  </a:lnTo>
                  <a:lnTo>
                    <a:pt x="726" y="342"/>
                  </a:lnTo>
                  <a:lnTo>
                    <a:pt x="732" y="348"/>
                  </a:lnTo>
                  <a:lnTo>
                    <a:pt x="740" y="352"/>
                  </a:lnTo>
                  <a:lnTo>
                    <a:pt x="748" y="358"/>
                  </a:lnTo>
                  <a:lnTo>
                    <a:pt x="752" y="366"/>
                  </a:lnTo>
                  <a:lnTo>
                    <a:pt x="756" y="376"/>
                  </a:lnTo>
                  <a:lnTo>
                    <a:pt x="754" y="390"/>
                  </a:lnTo>
                  <a:lnTo>
                    <a:pt x="754" y="390"/>
                  </a:lnTo>
                  <a:lnTo>
                    <a:pt x="750" y="382"/>
                  </a:lnTo>
                  <a:lnTo>
                    <a:pt x="744" y="378"/>
                  </a:lnTo>
                  <a:lnTo>
                    <a:pt x="734" y="372"/>
                  </a:lnTo>
                  <a:lnTo>
                    <a:pt x="728" y="370"/>
                  </a:lnTo>
                  <a:lnTo>
                    <a:pt x="724" y="368"/>
                  </a:lnTo>
                  <a:lnTo>
                    <a:pt x="720" y="362"/>
                  </a:lnTo>
                  <a:lnTo>
                    <a:pt x="718" y="354"/>
                  </a:lnTo>
                  <a:lnTo>
                    <a:pt x="718" y="354"/>
                  </a:lnTo>
                  <a:lnTo>
                    <a:pt x="714" y="356"/>
                  </a:lnTo>
                  <a:lnTo>
                    <a:pt x="710" y="358"/>
                  </a:lnTo>
                  <a:lnTo>
                    <a:pt x="702" y="366"/>
                  </a:lnTo>
                  <a:lnTo>
                    <a:pt x="696" y="374"/>
                  </a:lnTo>
                  <a:lnTo>
                    <a:pt x="692" y="376"/>
                  </a:lnTo>
                  <a:lnTo>
                    <a:pt x="688" y="378"/>
                  </a:lnTo>
                  <a:lnTo>
                    <a:pt x="688" y="378"/>
                  </a:lnTo>
                  <a:lnTo>
                    <a:pt x="692" y="386"/>
                  </a:lnTo>
                  <a:lnTo>
                    <a:pt x="694" y="392"/>
                  </a:lnTo>
                  <a:lnTo>
                    <a:pt x="704" y="404"/>
                  </a:lnTo>
                  <a:lnTo>
                    <a:pt x="708" y="410"/>
                  </a:lnTo>
                  <a:lnTo>
                    <a:pt x="710" y="418"/>
                  </a:lnTo>
                  <a:lnTo>
                    <a:pt x="712" y="428"/>
                  </a:lnTo>
                  <a:lnTo>
                    <a:pt x="712" y="438"/>
                  </a:lnTo>
                  <a:lnTo>
                    <a:pt x="712" y="438"/>
                  </a:lnTo>
                  <a:lnTo>
                    <a:pt x="708" y="442"/>
                  </a:lnTo>
                  <a:lnTo>
                    <a:pt x="704" y="444"/>
                  </a:lnTo>
                  <a:lnTo>
                    <a:pt x="700" y="444"/>
                  </a:lnTo>
                  <a:lnTo>
                    <a:pt x="696" y="442"/>
                  </a:lnTo>
                  <a:lnTo>
                    <a:pt x="690" y="436"/>
                  </a:lnTo>
                  <a:lnTo>
                    <a:pt x="682" y="432"/>
                  </a:lnTo>
                  <a:lnTo>
                    <a:pt x="682" y="432"/>
                  </a:lnTo>
                  <a:lnTo>
                    <a:pt x="676" y="436"/>
                  </a:lnTo>
                  <a:lnTo>
                    <a:pt x="672" y="444"/>
                  </a:lnTo>
                  <a:lnTo>
                    <a:pt x="670" y="452"/>
                  </a:lnTo>
                  <a:lnTo>
                    <a:pt x="670" y="462"/>
                  </a:lnTo>
                  <a:lnTo>
                    <a:pt x="670" y="462"/>
                  </a:lnTo>
                  <a:lnTo>
                    <a:pt x="660" y="462"/>
                  </a:lnTo>
                  <a:lnTo>
                    <a:pt x="652" y="462"/>
                  </a:lnTo>
                  <a:lnTo>
                    <a:pt x="636" y="468"/>
                  </a:lnTo>
                  <a:lnTo>
                    <a:pt x="622" y="474"/>
                  </a:lnTo>
                  <a:lnTo>
                    <a:pt x="614" y="474"/>
                  </a:lnTo>
                  <a:lnTo>
                    <a:pt x="604" y="474"/>
                  </a:lnTo>
                  <a:lnTo>
                    <a:pt x="604" y="474"/>
                  </a:lnTo>
                  <a:lnTo>
                    <a:pt x="592" y="522"/>
                  </a:lnTo>
                  <a:lnTo>
                    <a:pt x="586" y="546"/>
                  </a:lnTo>
                  <a:lnTo>
                    <a:pt x="584" y="568"/>
                  </a:lnTo>
                  <a:lnTo>
                    <a:pt x="584" y="592"/>
                  </a:lnTo>
                  <a:lnTo>
                    <a:pt x="588" y="612"/>
                  </a:lnTo>
                  <a:lnTo>
                    <a:pt x="592" y="622"/>
                  </a:lnTo>
                  <a:lnTo>
                    <a:pt x="598" y="632"/>
                  </a:lnTo>
                  <a:lnTo>
                    <a:pt x="602" y="640"/>
                  </a:lnTo>
                  <a:lnTo>
                    <a:pt x="610" y="648"/>
                  </a:lnTo>
                  <a:lnTo>
                    <a:pt x="610" y="648"/>
                  </a:lnTo>
                  <a:lnTo>
                    <a:pt x="624" y="660"/>
                  </a:lnTo>
                  <a:lnTo>
                    <a:pt x="642" y="668"/>
                  </a:lnTo>
                  <a:lnTo>
                    <a:pt x="660" y="674"/>
                  </a:lnTo>
                  <a:lnTo>
                    <a:pt x="680" y="680"/>
                  </a:lnTo>
                  <a:lnTo>
                    <a:pt x="698" y="686"/>
                  </a:lnTo>
                  <a:lnTo>
                    <a:pt x="714" y="692"/>
                  </a:lnTo>
                  <a:lnTo>
                    <a:pt x="730" y="702"/>
                  </a:lnTo>
                  <a:lnTo>
                    <a:pt x="736" y="708"/>
                  </a:lnTo>
                  <a:lnTo>
                    <a:pt x="742" y="714"/>
                  </a:lnTo>
                  <a:lnTo>
                    <a:pt x="742" y="714"/>
                  </a:lnTo>
                  <a:lnTo>
                    <a:pt x="766" y="714"/>
                  </a:lnTo>
                  <a:lnTo>
                    <a:pt x="788" y="716"/>
                  </a:lnTo>
                  <a:lnTo>
                    <a:pt x="808" y="720"/>
                  </a:lnTo>
                  <a:lnTo>
                    <a:pt x="824" y="724"/>
                  </a:lnTo>
                  <a:lnTo>
                    <a:pt x="840" y="728"/>
                  </a:lnTo>
                  <a:lnTo>
                    <a:pt x="854" y="736"/>
                  </a:lnTo>
                  <a:lnTo>
                    <a:pt x="866" y="744"/>
                  </a:lnTo>
                  <a:lnTo>
                    <a:pt x="876" y="752"/>
                  </a:lnTo>
                  <a:lnTo>
                    <a:pt x="886" y="762"/>
                  </a:lnTo>
                  <a:lnTo>
                    <a:pt x="892" y="772"/>
                  </a:lnTo>
                  <a:lnTo>
                    <a:pt x="898" y="784"/>
                  </a:lnTo>
                  <a:lnTo>
                    <a:pt x="904" y="796"/>
                  </a:lnTo>
                  <a:lnTo>
                    <a:pt x="908" y="808"/>
                  </a:lnTo>
                  <a:lnTo>
                    <a:pt x="910" y="822"/>
                  </a:lnTo>
                  <a:lnTo>
                    <a:pt x="912" y="852"/>
                  </a:lnTo>
                  <a:lnTo>
                    <a:pt x="910" y="884"/>
                  </a:lnTo>
                  <a:lnTo>
                    <a:pt x="906" y="918"/>
                  </a:lnTo>
                  <a:lnTo>
                    <a:pt x="898" y="954"/>
                  </a:lnTo>
                  <a:lnTo>
                    <a:pt x="892" y="990"/>
                  </a:lnTo>
                  <a:lnTo>
                    <a:pt x="874" y="1066"/>
                  </a:lnTo>
                  <a:lnTo>
                    <a:pt x="868" y="1102"/>
                  </a:lnTo>
                  <a:lnTo>
                    <a:pt x="862" y="1140"/>
                  </a:lnTo>
                  <a:lnTo>
                    <a:pt x="862" y="1140"/>
                  </a:lnTo>
                  <a:lnTo>
                    <a:pt x="856" y="1184"/>
                  </a:lnTo>
                  <a:lnTo>
                    <a:pt x="848" y="1226"/>
                  </a:lnTo>
                  <a:lnTo>
                    <a:pt x="840" y="1268"/>
                  </a:lnTo>
                  <a:lnTo>
                    <a:pt x="830" y="1306"/>
                  </a:lnTo>
                  <a:lnTo>
                    <a:pt x="818" y="1340"/>
                  </a:lnTo>
                  <a:lnTo>
                    <a:pt x="808" y="1370"/>
                  </a:lnTo>
                  <a:lnTo>
                    <a:pt x="796" y="1396"/>
                  </a:lnTo>
                  <a:lnTo>
                    <a:pt x="784" y="1416"/>
                  </a:lnTo>
                  <a:lnTo>
                    <a:pt x="784" y="1416"/>
                  </a:lnTo>
                  <a:lnTo>
                    <a:pt x="34" y="1416"/>
                  </a:lnTo>
                  <a:lnTo>
                    <a:pt x="34" y="1416"/>
                  </a:lnTo>
                  <a:lnTo>
                    <a:pt x="24" y="1380"/>
                  </a:lnTo>
                  <a:lnTo>
                    <a:pt x="16" y="1344"/>
                  </a:lnTo>
                  <a:lnTo>
                    <a:pt x="10" y="1306"/>
                  </a:lnTo>
                  <a:lnTo>
                    <a:pt x="6" y="1266"/>
                  </a:lnTo>
                  <a:lnTo>
                    <a:pt x="2" y="1224"/>
                  </a:lnTo>
                  <a:lnTo>
                    <a:pt x="2" y="1180"/>
                  </a:lnTo>
                  <a:lnTo>
                    <a:pt x="2" y="1134"/>
                  </a:lnTo>
                  <a:lnTo>
                    <a:pt x="4" y="1086"/>
                  </a:lnTo>
                  <a:lnTo>
                    <a:pt x="4" y="1086"/>
                  </a:lnTo>
                  <a:lnTo>
                    <a:pt x="4" y="1042"/>
                  </a:lnTo>
                  <a:lnTo>
                    <a:pt x="4" y="996"/>
                  </a:lnTo>
                  <a:lnTo>
                    <a:pt x="0" y="908"/>
                  </a:lnTo>
                  <a:lnTo>
                    <a:pt x="0" y="866"/>
                  </a:lnTo>
                  <a:lnTo>
                    <a:pt x="0" y="826"/>
                  </a:lnTo>
                  <a:lnTo>
                    <a:pt x="0" y="788"/>
                  </a:lnTo>
                  <a:lnTo>
                    <a:pt x="6" y="752"/>
                  </a:lnTo>
                  <a:lnTo>
                    <a:pt x="10" y="736"/>
                  </a:lnTo>
                  <a:lnTo>
                    <a:pt x="14" y="722"/>
                  </a:lnTo>
                  <a:lnTo>
                    <a:pt x="20" y="706"/>
                  </a:lnTo>
                  <a:lnTo>
                    <a:pt x="26" y="694"/>
                  </a:lnTo>
                  <a:lnTo>
                    <a:pt x="34" y="682"/>
                  </a:lnTo>
                  <a:lnTo>
                    <a:pt x="44" y="670"/>
                  </a:lnTo>
                  <a:lnTo>
                    <a:pt x="54" y="660"/>
                  </a:lnTo>
                  <a:lnTo>
                    <a:pt x="66" y="652"/>
                  </a:lnTo>
                  <a:lnTo>
                    <a:pt x="80" y="646"/>
                  </a:lnTo>
                  <a:lnTo>
                    <a:pt x="96" y="640"/>
                  </a:lnTo>
                  <a:lnTo>
                    <a:pt x="114" y="636"/>
                  </a:lnTo>
                  <a:lnTo>
                    <a:pt x="134" y="634"/>
                  </a:lnTo>
                  <a:lnTo>
                    <a:pt x="154" y="634"/>
                  </a:lnTo>
                  <a:lnTo>
                    <a:pt x="178" y="634"/>
                  </a:lnTo>
                  <a:lnTo>
                    <a:pt x="204" y="638"/>
                  </a:lnTo>
                  <a:lnTo>
                    <a:pt x="232" y="642"/>
                  </a:lnTo>
                  <a:lnTo>
                    <a:pt x="232" y="642"/>
                  </a:lnTo>
                  <a:lnTo>
                    <a:pt x="244" y="636"/>
                  </a:lnTo>
                  <a:lnTo>
                    <a:pt x="254" y="628"/>
                  </a:lnTo>
                  <a:lnTo>
                    <a:pt x="274" y="612"/>
                  </a:lnTo>
                  <a:lnTo>
                    <a:pt x="274" y="612"/>
                  </a:lnTo>
                  <a:lnTo>
                    <a:pt x="358" y="612"/>
                  </a:lnTo>
                  <a:lnTo>
                    <a:pt x="358" y="612"/>
                  </a:lnTo>
                  <a:lnTo>
                    <a:pt x="364" y="606"/>
                  </a:lnTo>
                  <a:lnTo>
                    <a:pt x="368" y="600"/>
                  </a:lnTo>
                  <a:lnTo>
                    <a:pt x="370" y="590"/>
                  </a:lnTo>
                  <a:lnTo>
                    <a:pt x="370" y="580"/>
                  </a:lnTo>
                  <a:lnTo>
                    <a:pt x="370" y="556"/>
                  </a:lnTo>
                  <a:lnTo>
                    <a:pt x="370" y="534"/>
                  </a:lnTo>
                  <a:lnTo>
                    <a:pt x="370" y="534"/>
                  </a:lnTo>
                  <a:lnTo>
                    <a:pt x="368" y="530"/>
                  </a:lnTo>
                  <a:lnTo>
                    <a:pt x="366" y="528"/>
                  </a:lnTo>
                  <a:lnTo>
                    <a:pt x="356" y="528"/>
                  </a:lnTo>
                  <a:lnTo>
                    <a:pt x="346" y="526"/>
                  </a:lnTo>
                  <a:lnTo>
                    <a:pt x="342" y="524"/>
                  </a:lnTo>
                  <a:lnTo>
                    <a:pt x="340" y="522"/>
                  </a:lnTo>
                  <a:lnTo>
                    <a:pt x="340" y="522"/>
                  </a:lnTo>
                  <a:lnTo>
                    <a:pt x="346" y="502"/>
                  </a:lnTo>
                  <a:lnTo>
                    <a:pt x="348" y="486"/>
                  </a:lnTo>
                  <a:lnTo>
                    <a:pt x="348" y="478"/>
                  </a:lnTo>
                  <a:lnTo>
                    <a:pt x="346" y="470"/>
                  </a:lnTo>
                  <a:lnTo>
                    <a:pt x="342" y="464"/>
                  </a:lnTo>
                  <a:lnTo>
                    <a:pt x="334" y="456"/>
                  </a:lnTo>
                  <a:lnTo>
                    <a:pt x="334" y="456"/>
                  </a:lnTo>
                  <a:lnTo>
                    <a:pt x="314" y="466"/>
                  </a:lnTo>
                  <a:lnTo>
                    <a:pt x="292" y="472"/>
                  </a:lnTo>
                  <a:lnTo>
                    <a:pt x="270" y="480"/>
                  </a:lnTo>
                  <a:lnTo>
                    <a:pt x="244" y="492"/>
                  </a:lnTo>
                  <a:lnTo>
                    <a:pt x="244" y="492"/>
                  </a:lnTo>
                  <a:lnTo>
                    <a:pt x="248" y="470"/>
                  </a:lnTo>
                  <a:lnTo>
                    <a:pt x="246" y="452"/>
                  </a:lnTo>
                  <a:lnTo>
                    <a:pt x="244" y="432"/>
                  </a:lnTo>
                  <a:lnTo>
                    <a:pt x="244" y="408"/>
                  </a:lnTo>
                  <a:lnTo>
                    <a:pt x="244" y="408"/>
                  </a:lnTo>
                  <a:lnTo>
                    <a:pt x="258" y="408"/>
                  </a:lnTo>
                  <a:lnTo>
                    <a:pt x="268" y="406"/>
                  </a:lnTo>
                  <a:lnTo>
                    <a:pt x="276" y="398"/>
                  </a:lnTo>
                  <a:lnTo>
                    <a:pt x="280" y="390"/>
                  </a:lnTo>
                  <a:lnTo>
                    <a:pt x="280" y="390"/>
                  </a:lnTo>
                  <a:lnTo>
                    <a:pt x="278" y="386"/>
                  </a:lnTo>
                  <a:lnTo>
                    <a:pt x="272" y="386"/>
                  </a:lnTo>
                  <a:lnTo>
                    <a:pt x="262" y="388"/>
                  </a:lnTo>
                  <a:lnTo>
                    <a:pt x="248" y="392"/>
                  </a:lnTo>
                  <a:lnTo>
                    <a:pt x="240" y="392"/>
                  </a:lnTo>
                  <a:lnTo>
                    <a:pt x="232" y="390"/>
                  </a:lnTo>
                  <a:lnTo>
                    <a:pt x="232" y="390"/>
                  </a:lnTo>
                  <a:lnTo>
                    <a:pt x="236" y="380"/>
                  </a:lnTo>
                  <a:lnTo>
                    <a:pt x="236" y="374"/>
                  </a:lnTo>
                  <a:lnTo>
                    <a:pt x="232" y="368"/>
                  </a:lnTo>
                  <a:lnTo>
                    <a:pt x="228" y="364"/>
                  </a:lnTo>
                  <a:lnTo>
                    <a:pt x="222" y="360"/>
                  </a:lnTo>
                  <a:lnTo>
                    <a:pt x="218" y="352"/>
                  </a:lnTo>
                  <a:lnTo>
                    <a:pt x="218" y="342"/>
                  </a:lnTo>
                  <a:lnTo>
                    <a:pt x="220" y="330"/>
                  </a:lnTo>
                  <a:lnTo>
                    <a:pt x="220" y="330"/>
                  </a:lnTo>
                  <a:lnTo>
                    <a:pt x="218" y="326"/>
                  </a:lnTo>
                  <a:lnTo>
                    <a:pt x="212" y="324"/>
                  </a:lnTo>
                  <a:lnTo>
                    <a:pt x="200" y="324"/>
                  </a:lnTo>
                  <a:lnTo>
                    <a:pt x="184" y="324"/>
                  </a:lnTo>
                  <a:lnTo>
                    <a:pt x="172" y="324"/>
                  </a:lnTo>
                  <a:lnTo>
                    <a:pt x="172" y="324"/>
                  </a:lnTo>
                  <a:lnTo>
                    <a:pt x="172" y="320"/>
                  </a:lnTo>
                  <a:lnTo>
                    <a:pt x="172" y="316"/>
                  </a:lnTo>
                  <a:lnTo>
                    <a:pt x="174" y="314"/>
                  </a:lnTo>
                  <a:lnTo>
                    <a:pt x="176" y="312"/>
                  </a:lnTo>
                  <a:lnTo>
                    <a:pt x="184" y="312"/>
                  </a:lnTo>
                  <a:lnTo>
                    <a:pt x="192" y="312"/>
                  </a:lnTo>
                  <a:lnTo>
                    <a:pt x="200" y="312"/>
                  </a:lnTo>
                  <a:lnTo>
                    <a:pt x="208" y="310"/>
                  </a:lnTo>
                  <a:lnTo>
                    <a:pt x="212" y="308"/>
                  </a:lnTo>
                  <a:lnTo>
                    <a:pt x="214" y="304"/>
                  </a:lnTo>
                  <a:lnTo>
                    <a:pt x="214" y="300"/>
                  </a:lnTo>
                  <a:lnTo>
                    <a:pt x="214" y="300"/>
                  </a:lnTo>
                  <a:lnTo>
                    <a:pt x="214" y="290"/>
                  </a:lnTo>
                  <a:lnTo>
                    <a:pt x="210" y="282"/>
                  </a:lnTo>
                  <a:lnTo>
                    <a:pt x="208" y="276"/>
                  </a:lnTo>
                  <a:lnTo>
                    <a:pt x="202" y="270"/>
                  </a:lnTo>
                  <a:lnTo>
                    <a:pt x="192" y="262"/>
                  </a:lnTo>
                  <a:lnTo>
                    <a:pt x="178" y="254"/>
                  </a:lnTo>
                  <a:lnTo>
                    <a:pt x="166" y="248"/>
                  </a:lnTo>
                  <a:lnTo>
                    <a:pt x="154" y="238"/>
                  </a:lnTo>
                  <a:lnTo>
                    <a:pt x="150" y="234"/>
                  </a:lnTo>
                  <a:lnTo>
                    <a:pt x="146" y="226"/>
                  </a:lnTo>
                  <a:lnTo>
                    <a:pt x="144" y="220"/>
                  </a:lnTo>
                  <a:lnTo>
                    <a:pt x="142" y="210"/>
                  </a:lnTo>
                  <a:lnTo>
                    <a:pt x="142" y="210"/>
                  </a:lnTo>
                  <a:lnTo>
                    <a:pt x="148" y="218"/>
                  </a:lnTo>
                  <a:lnTo>
                    <a:pt x="156" y="224"/>
                  </a:lnTo>
                  <a:lnTo>
                    <a:pt x="164" y="226"/>
                  </a:lnTo>
                  <a:lnTo>
                    <a:pt x="174" y="224"/>
                  </a:lnTo>
                  <a:lnTo>
                    <a:pt x="182" y="220"/>
                  </a:lnTo>
                  <a:lnTo>
                    <a:pt x="188" y="212"/>
                  </a:lnTo>
                  <a:lnTo>
                    <a:pt x="194" y="204"/>
                  </a:lnTo>
                  <a:lnTo>
                    <a:pt x="196" y="192"/>
                  </a:lnTo>
                  <a:lnTo>
                    <a:pt x="196" y="192"/>
                  </a:lnTo>
                  <a:lnTo>
                    <a:pt x="196" y="184"/>
                  </a:lnTo>
                  <a:lnTo>
                    <a:pt x="192" y="180"/>
                  </a:lnTo>
                  <a:lnTo>
                    <a:pt x="186" y="178"/>
                  </a:lnTo>
                  <a:lnTo>
                    <a:pt x="180" y="178"/>
                  </a:lnTo>
                  <a:lnTo>
                    <a:pt x="174" y="176"/>
                  </a:lnTo>
                  <a:lnTo>
                    <a:pt x="168" y="174"/>
                  </a:lnTo>
                  <a:lnTo>
                    <a:pt x="166" y="170"/>
                  </a:lnTo>
                  <a:lnTo>
                    <a:pt x="166" y="162"/>
                  </a:lnTo>
                  <a:lnTo>
                    <a:pt x="166" y="162"/>
                  </a:lnTo>
                  <a:lnTo>
                    <a:pt x="184" y="158"/>
                  </a:lnTo>
                  <a:lnTo>
                    <a:pt x="200" y="154"/>
                  </a:lnTo>
                  <a:lnTo>
                    <a:pt x="230" y="150"/>
                  </a:lnTo>
                  <a:lnTo>
                    <a:pt x="246" y="148"/>
                  </a:lnTo>
                  <a:lnTo>
                    <a:pt x="260" y="144"/>
                  </a:lnTo>
                  <a:lnTo>
                    <a:pt x="272" y="140"/>
                  </a:lnTo>
                  <a:lnTo>
                    <a:pt x="286" y="132"/>
                  </a:lnTo>
                  <a:lnTo>
                    <a:pt x="286" y="132"/>
                  </a:lnTo>
                  <a:lnTo>
                    <a:pt x="278" y="126"/>
                  </a:lnTo>
                  <a:lnTo>
                    <a:pt x="266" y="120"/>
                  </a:lnTo>
                  <a:lnTo>
                    <a:pt x="242" y="112"/>
                  </a:lnTo>
                  <a:lnTo>
                    <a:pt x="232" y="108"/>
                  </a:lnTo>
                  <a:lnTo>
                    <a:pt x="224" y="100"/>
                  </a:lnTo>
                  <a:lnTo>
                    <a:pt x="222" y="94"/>
                  </a:lnTo>
                  <a:lnTo>
                    <a:pt x="220" y="88"/>
                  </a:lnTo>
                  <a:lnTo>
                    <a:pt x="220" y="80"/>
                  </a:lnTo>
                  <a:lnTo>
                    <a:pt x="220" y="72"/>
                  </a:lnTo>
                  <a:lnTo>
                    <a:pt x="220" y="72"/>
                  </a:lnTo>
                  <a:lnTo>
                    <a:pt x="242" y="86"/>
                  </a:lnTo>
                  <a:lnTo>
                    <a:pt x="256" y="92"/>
                  </a:lnTo>
                  <a:lnTo>
                    <a:pt x="268" y="96"/>
                  </a:lnTo>
                  <a:lnTo>
                    <a:pt x="282" y="98"/>
                  </a:lnTo>
                  <a:lnTo>
                    <a:pt x="296" y="100"/>
                  </a:lnTo>
                  <a:lnTo>
                    <a:pt x="312" y="98"/>
                  </a:lnTo>
                  <a:lnTo>
                    <a:pt x="328" y="96"/>
                  </a:lnTo>
                  <a:lnTo>
                    <a:pt x="328" y="96"/>
                  </a:lnTo>
                  <a:lnTo>
                    <a:pt x="334" y="86"/>
                  </a:lnTo>
                  <a:lnTo>
                    <a:pt x="340" y="76"/>
                  </a:lnTo>
                  <a:lnTo>
                    <a:pt x="346" y="70"/>
                  </a:lnTo>
                  <a:lnTo>
                    <a:pt x="354" y="64"/>
                  </a:lnTo>
                  <a:lnTo>
                    <a:pt x="374" y="54"/>
                  </a:lnTo>
                  <a:lnTo>
                    <a:pt x="394" y="46"/>
                  </a:lnTo>
                  <a:lnTo>
                    <a:pt x="416" y="38"/>
                  </a:lnTo>
                  <a:lnTo>
                    <a:pt x="436" y="30"/>
                  </a:lnTo>
                  <a:lnTo>
                    <a:pt x="446" y="24"/>
                  </a:lnTo>
                  <a:lnTo>
                    <a:pt x="456" y="18"/>
                  </a:lnTo>
                  <a:lnTo>
                    <a:pt x="464" y="10"/>
                  </a:lnTo>
                  <a:lnTo>
                    <a:pt x="472" y="0"/>
                  </a:lnTo>
                  <a:lnTo>
                    <a:pt x="472" y="0"/>
                  </a:lnTo>
                  <a:lnTo>
                    <a:pt x="482" y="2"/>
                  </a:lnTo>
                  <a:lnTo>
                    <a:pt x="488" y="6"/>
                  </a:lnTo>
                  <a:lnTo>
                    <a:pt x="492" y="12"/>
                  </a:lnTo>
                  <a:lnTo>
                    <a:pt x="496" y="18"/>
                  </a:lnTo>
                  <a:lnTo>
                    <a:pt x="496" y="18"/>
                  </a:lnTo>
                  <a:lnTo>
                    <a:pt x="500" y="16"/>
                  </a:lnTo>
                  <a:lnTo>
                    <a:pt x="502" y="12"/>
                  </a:lnTo>
                  <a:lnTo>
                    <a:pt x="502" y="0"/>
                  </a:lnTo>
                  <a:lnTo>
                    <a:pt x="502" y="0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FFA451"/>
                </a:solidFill>
                <a:latin typeface="Arial"/>
              </a:endParaRPr>
            </a:p>
          </p:txBody>
        </p:sp>
        <p:sp>
          <p:nvSpPr>
            <p:cNvPr id="75" name="Freeform 8"/>
            <p:cNvSpPr>
              <a:spLocks/>
            </p:cNvSpPr>
            <p:nvPr/>
          </p:nvSpPr>
          <p:spPr bwMode="auto">
            <a:xfrm>
              <a:off x="558610" y="4399116"/>
              <a:ext cx="1442768" cy="1696256"/>
            </a:xfrm>
            <a:custGeom>
              <a:avLst/>
              <a:gdLst>
                <a:gd name="T0" fmla="*/ 1116 w 1278"/>
                <a:gd name="T1" fmla="*/ 1410 h 1410"/>
                <a:gd name="T2" fmla="*/ 1098 w 1278"/>
                <a:gd name="T3" fmla="*/ 1356 h 1410"/>
                <a:gd name="T4" fmla="*/ 1078 w 1278"/>
                <a:gd name="T5" fmla="*/ 1322 h 1410"/>
                <a:gd name="T6" fmla="*/ 1064 w 1278"/>
                <a:gd name="T7" fmla="*/ 1330 h 1410"/>
                <a:gd name="T8" fmla="*/ 1062 w 1278"/>
                <a:gd name="T9" fmla="*/ 1410 h 1410"/>
                <a:gd name="T10" fmla="*/ 0 w 1278"/>
                <a:gd name="T11" fmla="*/ 1326 h 1410"/>
                <a:gd name="T12" fmla="*/ 28 w 1278"/>
                <a:gd name="T13" fmla="*/ 1262 h 1410"/>
                <a:gd name="T14" fmla="*/ 64 w 1278"/>
                <a:gd name="T15" fmla="*/ 1124 h 1410"/>
                <a:gd name="T16" fmla="*/ 100 w 1278"/>
                <a:gd name="T17" fmla="*/ 952 h 1410"/>
                <a:gd name="T18" fmla="*/ 132 w 1278"/>
                <a:gd name="T19" fmla="*/ 862 h 1410"/>
                <a:gd name="T20" fmla="*/ 162 w 1278"/>
                <a:gd name="T21" fmla="*/ 810 h 1410"/>
                <a:gd name="T22" fmla="*/ 212 w 1278"/>
                <a:gd name="T23" fmla="*/ 762 h 1410"/>
                <a:gd name="T24" fmla="*/ 272 w 1278"/>
                <a:gd name="T25" fmla="*/ 730 h 1410"/>
                <a:gd name="T26" fmla="*/ 402 w 1278"/>
                <a:gd name="T27" fmla="*/ 672 h 1410"/>
                <a:gd name="T28" fmla="*/ 462 w 1278"/>
                <a:gd name="T29" fmla="*/ 630 h 1410"/>
                <a:gd name="T30" fmla="*/ 482 w 1278"/>
                <a:gd name="T31" fmla="*/ 588 h 1410"/>
                <a:gd name="T32" fmla="*/ 474 w 1278"/>
                <a:gd name="T33" fmla="*/ 528 h 1410"/>
                <a:gd name="T34" fmla="*/ 450 w 1278"/>
                <a:gd name="T35" fmla="*/ 462 h 1410"/>
                <a:gd name="T36" fmla="*/ 438 w 1278"/>
                <a:gd name="T37" fmla="*/ 462 h 1410"/>
                <a:gd name="T38" fmla="*/ 420 w 1278"/>
                <a:gd name="T39" fmla="*/ 468 h 1410"/>
                <a:gd name="T40" fmla="*/ 402 w 1278"/>
                <a:gd name="T41" fmla="*/ 382 h 1410"/>
                <a:gd name="T42" fmla="*/ 382 w 1278"/>
                <a:gd name="T43" fmla="*/ 322 h 1410"/>
                <a:gd name="T44" fmla="*/ 378 w 1278"/>
                <a:gd name="T45" fmla="*/ 290 h 1410"/>
                <a:gd name="T46" fmla="*/ 382 w 1278"/>
                <a:gd name="T47" fmla="*/ 234 h 1410"/>
                <a:gd name="T48" fmla="*/ 372 w 1278"/>
                <a:gd name="T49" fmla="*/ 162 h 1410"/>
                <a:gd name="T50" fmla="*/ 398 w 1278"/>
                <a:gd name="T51" fmla="*/ 108 h 1410"/>
                <a:gd name="T52" fmla="*/ 432 w 1278"/>
                <a:gd name="T53" fmla="*/ 66 h 1410"/>
                <a:gd name="T54" fmla="*/ 450 w 1278"/>
                <a:gd name="T55" fmla="*/ 36 h 1410"/>
                <a:gd name="T56" fmla="*/ 464 w 1278"/>
                <a:gd name="T57" fmla="*/ 26 h 1410"/>
                <a:gd name="T58" fmla="*/ 552 w 1278"/>
                <a:gd name="T59" fmla="*/ 2 h 1410"/>
                <a:gd name="T60" fmla="*/ 582 w 1278"/>
                <a:gd name="T61" fmla="*/ 0 h 1410"/>
                <a:gd name="T62" fmla="*/ 604 w 1278"/>
                <a:gd name="T63" fmla="*/ 14 h 1410"/>
                <a:gd name="T64" fmla="*/ 652 w 1278"/>
                <a:gd name="T65" fmla="*/ 24 h 1410"/>
                <a:gd name="T66" fmla="*/ 724 w 1278"/>
                <a:gd name="T67" fmla="*/ 36 h 1410"/>
                <a:gd name="T68" fmla="*/ 750 w 1278"/>
                <a:gd name="T69" fmla="*/ 48 h 1410"/>
                <a:gd name="T70" fmla="*/ 738 w 1278"/>
                <a:gd name="T71" fmla="*/ 46 h 1410"/>
                <a:gd name="T72" fmla="*/ 744 w 1278"/>
                <a:gd name="T73" fmla="*/ 66 h 1410"/>
                <a:gd name="T74" fmla="*/ 770 w 1278"/>
                <a:gd name="T75" fmla="*/ 88 h 1410"/>
                <a:gd name="T76" fmla="*/ 794 w 1278"/>
                <a:gd name="T77" fmla="*/ 110 h 1410"/>
                <a:gd name="T78" fmla="*/ 800 w 1278"/>
                <a:gd name="T79" fmla="*/ 138 h 1410"/>
                <a:gd name="T80" fmla="*/ 822 w 1278"/>
                <a:gd name="T81" fmla="*/ 168 h 1410"/>
                <a:gd name="T82" fmla="*/ 812 w 1278"/>
                <a:gd name="T83" fmla="*/ 222 h 1410"/>
                <a:gd name="T84" fmla="*/ 816 w 1278"/>
                <a:gd name="T85" fmla="*/ 304 h 1410"/>
                <a:gd name="T86" fmla="*/ 810 w 1278"/>
                <a:gd name="T87" fmla="*/ 384 h 1410"/>
                <a:gd name="T88" fmla="*/ 790 w 1278"/>
                <a:gd name="T89" fmla="*/ 428 h 1410"/>
                <a:gd name="T90" fmla="*/ 748 w 1278"/>
                <a:gd name="T91" fmla="*/ 518 h 1410"/>
                <a:gd name="T92" fmla="*/ 746 w 1278"/>
                <a:gd name="T93" fmla="*/ 556 h 1410"/>
                <a:gd name="T94" fmla="*/ 774 w 1278"/>
                <a:gd name="T95" fmla="*/ 582 h 1410"/>
                <a:gd name="T96" fmla="*/ 854 w 1278"/>
                <a:gd name="T97" fmla="*/ 612 h 1410"/>
                <a:gd name="T98" fmla="*/ 1020 w 1278"/>
                <a:gd name="T99" fmla="*/ 662 h 1410"/>
                <a:gd name="T100" fmla="*/ 1092 w 1278"/>
                <a:gd name="T101" fmla="*/ 700 h 1410"/>
                <a:gd name="T102" fmla="*/ 1152 w 1278"/>
                <a:gd name="T103" fmla="*/ 756 h 1410"/>
                <a:gd name="T104" fmla="*/ 1192 w 1278"/>
                <a:gd name="T105" fmla="*/ 824 h 1410"/>
                <a:gd name="T106" fmla="*/ 1246 w 1278"/>
                <a:gd name="T107" fmla="*/ 966 h 1410"/>
                <a:gd name="T108" fmla="*/ 1262 w 1278"/>
                <a:gd name="T109" fmla="*/ 1064 h 1410"/>
                <a:gd name="T110" fmla="*/ 1260 w 1278"/>
                <a:gd name="T111" fmla="*/ 1110 h 1410"/>
                <a:gd name="T112" fmla="*/ 1248 w 1278"/>
                <a:gd name="T113" fmla="*/ 1140 h 1410"/>
                <a:gd name="T114" fmla="*/ 1236 w 1278"/>
                <a:gd name="T115" fmla="*/ 1170 h 1410"/>
                <a:gd name="T116" fmla="*/ 1236 w 1278"/>
                <a:gd name="T117" fmla="*/ 1230 h 1410"/>
                <a:gd name="T118" fmla="*/ 1262 w 1278"/>
                <a:gd name="T119" fmla="*/ 1316 h 1410"/>
                <a:gd name="T120" fmla="*/ 1278 w 1278"/>
                <a:gd name="T121" fmla="*/ 1394 h 14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278" h="1410">
                  <a:moveTo>
                    <a:pt x="1278" y="1410"/>
                  </a:moveTo>
                  <a:lnTo>
                    <a:pt x="1278" y="1410"/>
                  </a:lnTo>
                  <a:lnTo>
                    <a:pt x="1116" y="1410"/>
                  </a:lnTo>
                  <a:lnTo>
                    <a:pt x="1116" y="1410"/>
                  </a:lnTo>
                  <a:lnTo>
                    <a:pt x="1108" y="1382"/>
                  </a:lnTo>
                  <a:lnTo>
                    <a:pt x="1098" y="1356"/>
                  </a:lnTo>
                  <a:lnTo>
                    <a:pt x="1092" y="1344"/>
                  </a:lnTo>
                  <a:lnTo>
                    <a:pt x="1086" y="1332"/>
                  </a:lnTo>
                  <a:lnTo>
                    <a:pt x="1078" y="1322"/>
                  </a:lnTo>
                  <a:lnTo>
                    <a:pt x="1068" y="1314"/>
                  </a:lnTo>
                  <a:lnTo>
                    <a:pt x="1068" y="1314"/>
                  </a:lnTo>
                  <a:lnTo>
                    <a:pt x="1064" y="1330"/>
                  </a:lnTo>
                  <a:lnTo>
                    <a:pt x="1062" y="1354"/>
                  </a:lnTo>
                  <a:lnTo>
                    <a:pt x="1062" y="1410"/>
                  </a:lnTo>
                  <a:lnTo>
                    <a:pt x="1062" y="1410"/>
                  </a:lnTo>
                  <a:lnTo>
                    <a:pt x="0" y="1410"/>
                  </a:lnTo>
                  <a:lnTo>
                    <a:pt x="0" y="1410"/>
                  </a:lnTo>
                  <a:lnTo>
                    <a:pt x="0" y="1326"/>
                  </a:lnTo>
                  <a:lnTo>
                    <a:pt x="0" y="1326"/>
                  </a:lnTo>
                  <a:lnTo>
                    <a:pt x="16" y="1294"/>
                  </a:lnTo>
                  <a:lnTo>
                    <a:pt x="28" y="1262"/>
                  </a:lnTo>
                  <a:lnTo>
                    <a:pt x="38" y="1228"/>
                  </a:lnTo>
                  <a:lnTo>
                    <a:pt x="48" y="1194"/>
                  </a:lnTo>
                  <a:lnTo>
                    <a:pt x="64" y="1124"/>
                  </a:lnTo>
                  <a:lnTo>
                    <a:pt x="78" y="1054"/>
                  </a:lnTo>
                  <a:lnTo>
                    <a:pt x="92" y="986"/>
                  </a:lnTo>
                  <a:lnTo>
                    <a:pt x="100" y="952"/>
                  </a:lnTo>
                  <a:lnTo>
                    <a:pt x="108" y="920"/>
                  </a:lnTo>
                  <a:lnTo>
                    <a:pt x="118" y="890"/>
                  </a:lnTo>
                  <a:lnTo>
                    <a:pt x="132" y="862"/>
                  </a:lnTo>
                  <a:lnTo>
                    <a:pt x="146" y="834"/>
                  </a:lnTo>
                  <a:lnTo>
                    <a:pt x="162" y="810"/>
                  </a:lnTo>
                  <a:lnTo>
                    <a:pt x="162" y="810"/>
                  </a:lnTo>
                  <a:lnTo>
                    <a:pt x="178" y="792"/>
                  </a:lnTo>
                  <a:lnTo>
                    <a:pt x="194" y="776"/>
                  </a:lnTo>
                  <a:lnTo>
                    <a:pt x="212" y="762"/>
                  </a:lnTo>
                  <a:lnTo>
                    <a:pt x="232" y="750"/>
                  </a:lnTo>
                  <a:lnTo>
                    <a:pt x="252" y="740"/>
                  </a:lnTo>
                  <a:lnTo>
                    <a:pt x="272" y="730"/>
                  </a:lnTo>
                  <a:lnTo>
                    <a:pt x="314" y="712"/>
                  </a:lnTo>
                  <a:lnTo>
                    <a:pt x="358" y="692"/>
                  </a:lnTo>
                  <a:lnTo>
                    <a:pt x="402" y="672"/>
                  </a:lnTo>
                  <a:lnTo>
                    <a:pt x="422" y="660"/>
                  </a:lnTo>
                  <a:lnTo>
                    <a:pt x="442" y="646"/>
                  </a:lnTo>
                  <a:lnTo>
                    <a:pt x="462" y="630"/>
                  </a:lnTo>
                  <a:lnTo>
                    <a:pt x="480" y="612"/>
                  </a:lnTo>
                  <a:lnTo>
                    <a:pt x="480" y="612"/>
                  </a:lnTo>
                  <a:lnTo>
                    <a:pt x="482" y="588"/>
                  </a:lnTo>
                  <a:lnTo>
                    <a:pt x="480" y="566"/>
                  </a:lnTo>
                  <a:lnTo>
                    <a:pt x="478" y="546"/>
                  </a:lnTo>
                  <a:lnTo>
                    <a:pt x="474" y="528"/>
                  </a:lnTo>
                  <a:lnTo>
                    <a:pt x="462" y="494"/>
                  </a:lnTo>
                  <a:lnTo>
                    <a:pt x="450" y="462"/>
                  </a:lnTo>
                  <a:lnTo>
                    <a:pt x="450" y="462"/>
                  </a:lnTo>
                  <a:lnTo>
                    <a:pt x="448" y="458"/>
                  </a:lnTo>
                  <a:lnTo>
                    <a:pt x="446" y="458"/>
                  </a:lnTo>
                  <a:lnTo>
                    <a:pt x="438" y="462"/>
                  </a:lnTo>
                  <a:lnTo>
                    <a:pt x="430" y="468"/>
                  </a:lnTo>
                  <a:lnTo>
                    <a:pt x="426" y="468"/>
                  </a:lnTo>
                  <a:lnTo>
                    <a:pt x="420" y="468"/>
                  </a:lnTo>
                  <a:lnTo>
                    <a:pt x="420" y="468"/>
                  </a:lnTo>
                  <a:lnTo>
                    <a:pt x="412" y="424"/>
                  </a:lnTo>
                  <a:lnTo>
                    <a:pt x="402" y="382"/>
                  </a:lnTo>
                  <a:lnTo>
                    <a:pt x="396" y="360"/>
                  </a:lnTo>
                  <a:lnTo>
                    <a:pt x="390" y="342"/>
                  </a:lnTo>
                  <a:lnTo>
                    <a:pt x="382" y="322"/>
                  </a:lnTo>
                  <a:lnTo>
                    <a:pt x="372" y="306"/>
                  </a:lnTo>
                  <a:lnTo>
                    <a:pt x="372" y="306"/>
                  </a:lnTo>
                  <a:lnTo>
                    <a:pt x="378" y="290"/>
                  </a:lnTo>
                  <a:lnTo>
                    <a:pt x="380" y="272"/>
                  </a:lnTo>
                  <a:lnTo>
                    <a:pt x="382" y="254"/>
                  </a:lnTo>
                  <a:lnTo>
                    <a:pt x="382" y="234"/>
                  </a:lnTo>
                  <a:lnTo>
                    <a:pt x="382" y="216"/>
                  </a:lnTo>
                  <a:lnTo>
                    <a:pt x="380" y="198"/>
                  </a:lnTo>
                  <a:lnTo>
                    <a:pt x="372" y="162"/>
                  </a:lnTo>
                  <a:lnTo>
                    <a:pt x="372" y="162"/>
                  </a:lnTo>
                  <a:lnTo>
                    <a:pt x="384" y="132"/>
                  </a:lnTo>
                  <a:lnTo>
                    <a:pt x="398" y="108"/>
                  </a:lnTo>
                  <a:lnTo>
                    <a:pt x="412" y="88"/>
                  </a:lnTo>
                  <a:lnTo>
                    <a:pt x="432" y="66"/>
                  </a:lnTo>
                  <a:lnTo>
                    <a:pt x="432" y="66"/>
                  </a:lnTo>
                  <a:lnTo>
                    <a:pt x="440" y="56"/>
                  </a:lnTo>
                  <a:lnTo>
                    <a:pt x="446" y="46"/>
                  </a:lnTo>
                  <a:lnTo>
                    <a:pt x="450" y="36"/>
                  </a:lnTo>
                  <a:lnTo>
                    <a:pt x="456" y="30"/>
                  </a:lnTo>
                  <a:lnTo>
                    <a:pt x="456" y="30"/>
                  </a:lnTo>
                  <a:lnTo>
                    <a:pt x="464" y="26"/>
                  </a:lnTo>
                  <a:lnTo>
                    <a:pt x="478" y="20"/>
                  </a:lnTo>
                  <a:lnTo>
                    <a:pt x="514" y="10"/>
                  </a:lnTo>
                  <a:lnTo>
                    <a:pt x="552" y="2"/>
                  </a:lnTo>
                  <a:lnTo>
                    <a:pt x="570" y="0"/>
                  </a:lnTo>
                  <a:lnTo>
                    <a:pt x="582" y="0"/>
                  </a:lnTo>
                  <a:lnTo>
                    <a:pt x="582" y="0"/>
                  </a:lnTo>
                  <a:lnTo>
                    <a:pt x="588" y="2"/>
                  </a:lnTo>
                  <a:lnTo>
                    <a:pt x="596" y="8"/>
                  </a:lnTo>
                  <a:lnTo>
                    <a:pt x="604" y="14"/>
                  </a:lnTo>
                  <a:lnTo>
                    <a:pt x="612" y="18"/>
                  </a:lnTo>
                  <a:lnTo>
                    <a:pt x="612" y="18"/>
                  </a:lnTo>
                  <a:lnTo>
                    <a:pt x="652" y="24"/>
                  </a:lnTo>
                  <a:lnTo>
                    <a:pt x="690" y="30"/>
                  </a:lnTo>
                  <a:lnTo>
                    <a:pt x="708" y="32"/>
                  </a:lnTo>
                  <a:lnTo>
                    <a:pt x="724" y="36"/>
                  </a:lnTo>
                  <a:lnTo>
                    <a:pt x="738" y="42"/>
                  </a:lnTo>
                  <a:lnTo>
                    <a:pt x="750" y="48"/>
                  </a:lnTo>
                  <a:lnTo>
                    <a:pt x="750" y="48"/>
                  </a:lnTo>
                  <a:lnTo>
                    <a:pt x="744" y="44"/>
                  </a:lnTo>
                  <a:lnTo>
                    <a:pt x="740" y="44"/>
                  </a:lnTo>
                  <a:lnTo>
                    <a:pt x="738" y="46"/>
                  </a:lnTo>
                  <a:lnTo>
                    <a:pt x="740" y="52"/>
                  </a:lnTo>
                  <a:lnTo>
                    <a:pt x="744" y="66"/>
                  </a:lnTo>
                  <a:lnTo>
                    <a:pt x="744" y="66"/>
                  </a:lnTo>
                  <a:lnTo>
                    <a:pt x="748" y="72"/>
                  </a:lnTo>
                  <a:lnTo>
                    <a:pt x="756" y="78"/>
                  </a:lnTo>
                  <a:lnTo>
                    <a:pt x="770" y="88"/>
                  </a:lnTo>
                  <a:lnTo>
                    <a:pt x="798" y="102"/>
                  </a:lnTo>
                  <a:lnTo>
                    <a:pt x="798" y="102"/>
                  </a:lnTo>
                  <a:lnTo>
                    <a:pt x="794" y="110"/>
                  </a:lnTo>
                  <a:lnTo>
                    <a:pt x="794" y="120"/>
                  </a:lnTo>
                  <a:lnTo>
                    <a:pt x="796" y="130"/>
                  </a:lnTo>
                  <a:lnTo>
                    <a:pt x="800" y="138"/>
                  </a:lnTo>
                  <a:lnTo>
                    <a:pt x="810" y="156"/>
                  </a:lnTo>
                  <a:lnTo>
                    <a:pt x="822" y="168"/>
                  </a:lnTo>
                  <a:lnTo>
                    <a:pt x="822" y="168"/>
                  </a:lnTo>
                  <a:lnTo>
                    <a:pt x="818" y="182"/>
                  </a:lnTo>
                  <a:lnTo>
                    <a:pt x="814" y="196"/>
                  </a:lnTo>
                  <a:lnTo>
                    <a:pt x="812" y="222"/>
                  </a:lnTo>
                  <a:lnTo>
                    <a:pt x="812" y="250"/>
                  </a:lnTo>
                  <a:lnTo>
                    <a:pt x="814" y="276"/>
                  </a:lnTo>
                  <a:lnTo>
                    <a:pt x="816" y="304"/>
                  </a:lnTo>
                  <a:lnTo>
                    <a:pt x="816" y="330"/>
                  </a:lnTo>
                  <a:lnTo>
                    <a:pt x="816" y="356"/>
                  </a:lnTo>
                  <a:lnTo>
                    <a:pt x="810" y="384"/>
                  </a:lnTo>
                  <a:lnTo>
                    <a:pt x="810" y="384"/>
                  </a:lnTo>
                  <a:lnTo>
                    <a:pt x="802" y="406"/>
                  </a:lnTo>
                  <a:lnTo>
                    <a:pt x="790" y="428"/>
                  </a:lnTo>
                  <a:lnTo>
                    <a:pt x="766" y="472"/>
                  </a:lnTo>
                  <a:lnTo>
                    <a:pt x="754" y="494"/>
                  </a:lnTo>
                  <a:lnTo>
                    <a:pt x="748" y="518"/>
                  </a:lnTo>
                  <a:lnTo>
                    <a:pt x="746" y="530"/>
                  </a:lnTo>
                  <a:lnTo>
                    <a:pt x="746" y="544"/>
                  </a:lnTo>
                  <a:lnTo>
                    <a:pt x="746" y="556"/>
                  </a:lnTo>
                  <a:lnTo>
                    <a:pt x="750" y="570"/>
                  </a:lnTo>
                  <a:lnTo>
                    <a:pt x="750" y="570"/>
                  </a:lnTo>
                  <a:lnTo>
                    <a:pt x="774" y="582"/>
                  </a:lnTo>
                  <a:lnTo>
                    <a:pt x="800" y="594"/>
                  </a:lnTo>
                  <a:lnTo>
                    <a:pt x="828" y="604"/>
                  </a:lnTo>
                  <a:lnTo>
                    <a:pt x="854" y="612"/>
                  </a:lnTo>
                  <a:lnTo>
                    <a:pt x="966" y="644"/>
                  </a:lnTo>
                  <a:lnTo>
                    <a:pt x="992" y="652"/>
                  </a:lnTo>
                  <a:lnTo>
                    <a:pt x="1020" y="662"/>
                  </a:lnTo>
                  <a:lnTo>
                    <a:pt x="1044" y="672"/>
                  </a:lnTo>
                  <a:lnTo>
                    <a:pt x="1070" y="684"/>
                  </a:lnTo>
                  <a:lnTo>
                    <a:pt x="1092" y="700"/>
                  </a:lnTo>
                  <a:lnTo>
                    <a:pt x="1114" y="716"/>
                  </a:lnTo>
                  <a:lnTo>
                    <a:pt x="1134" y="734"/>
                  </a:lnTo>
                  <a:lnTo>
                    <a:pt x="1152" y="756"/>
                  </a:lnTo>
                  <a:lnTo>
                    <a:pt x="1152" y="756"/>
                  </a:lnTo>
                  <a:lnTo>
                    <a:pt x="1172" y="786"/>
                  </a:lnTo>
                  <a:lnTo>
                    <a:pt x="1192" y="824"/>
                  </a:lnTo>
                  <a:lnTo>
                    <a:pt x="1212" y="868"/>
                  </a:lnTo>
                  <a:lnTo>
                    <a:pt x="1230" y="916"/>
                  </a:lnTo>
                  <a:lnTo>
                    <a:pt x="1246" y="966"/>
                  </a:lnTo>
                  <a:lnTo>
                    <a:pt x="1256" y="1016"/>
                  </a:lnTo>
                  <a:lnTo>
                    <a:pt x="1260" y="1040"/>
                  </a:lnTo>
                  <a:lnTo>
                    <a:pt x="1262" y="1064"/>
                  </a:lnTo>
                  <a:lnTo>
                    <a:pt x="1262" y="1088"/>
                  </a:lnTo>
                  <a:lnTo>
                    <a:pt x="1260" y="1110"/>
                  </a:lnTo>
                  <a:lnTo>
                    <a:pt x="1260" y="1110"/>
                  </a:lnTo>
                  <a:lnTo>
                    <a:pt x="1258" y="1118"/>
                  </a:lnTo>
                  <a:lnTo>
                    <a:pt x="1256" y="1126"/>
                  </a:lnTo>
                  <a:lnTo>
                    <a:pt x="1248" y="1140"/>
                  </a:lnTo>
                  <a:lnTo>
                    <a:pt x="1240" y="1154"/>
                  </a:lnTo>
                  <a:lnTo>
                    <a:pt x="1236" y="1170"/>
                  </a:lnTo>
                  <a:lnTo>
                    <a:pt x="1236" y="1170"/>
                  </a:lnTo>
                  <a:lnTo>
                    <a:pt x="1234" y="1186"/>
                  </a:lnTo>
                  <a:lnTo>
                    <a:pt x="1234" y="1200"/>
                  </a:lnTo>
                  <a:lnTo>
                    <a:pt x="1236" y="1230"/>
                  </a:lnTo>
                  <a:lnTo>
                    <a:pt x="1244" y="1258"/>
                  </a:lnTo>
                  <a:lnTo>
                    <a:pt x="1252" y="1288"/>
                  </a:lnTo>
                  <a:lnTo>
                    <a:pt x="1262" y="1316"/>
                  </a:lnTo>
                  <a:lnTo>
                    <a:pt x="1270" y="1346"/>
                  </a:lnTo>
                  <a:lnTo>
                    <a:pt x="1276" y="1376"/>
                  </a:lnTo>
                  <a:lnTo>
                    <a:pt x="1278" y="1394"/>
                  </a:lnTo>
                  <a:lnTo>
                    <a:pt x="1278" y="1410"/>
                  </a:lnTo>
                  <a:lnTo>
                    <a:pt x="1278" y="1410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FFA451"/>
                </a:solidFill>
                <a:latin typeface="Arial"/>
              </a:endParaRPr>
            </a:p>
          </p:txBody>
        </p:sp>
        <p:sp>
          <p:nvSpPr>
            <p:cNvPr id="76" name="Freeform 9"/>
            <p:cNvSpPr>
              <a:spLocks noEditPoints="1"/>
            </p:cNvSpPr>
            <p:nvPr/>
          </p:nvSpPr>
          <p:spPr bwMode="auto">
            <a:xfrm>
              <a:off x="5237855" y="4394302"/>
              <a:ext cx="1086027" cy="1701068"/>
            </a:xfrm>
            <a:custGeom>
              <a:avLst/>
              <a:gdLst>
                <a:gd name="T0" fmla="*/ 70 w 962"/>
                <a:gd name="T1" fmla="*/ 1398 h 1414"/>
                <a:gd name="T2" fmla="*/ 40 w 962"/>
                <a:gd name="T3" fmla="*/ 1244 h 1414"/>
                <a:gd name="T4" fmla="*/ 28 w 962"/>
                <a:gd name="T5" fmla="*/ 1006 h 1414"/>
                <a:gd name="T6" fmla="*/ 0 w 962"/>
                <a:gd name="T7" fmla="*/ 814 h 1414"/>
                <a:gd name="T8" fmla="*/ 26 w 962"/>
                <a:gd name="T9" fmla="*/ 724 h 1414"/>
                <a:gd name="T10" fmla="*/ 118 w 962"/>
                <a:gd name="T11" fmla="*/ 664 h 1414"/>
                <a:gd name="T12" fmla="*/ 242 w 962"/>
                <a:gd name="T13" fmla="*/ 652 h 1414"/>
                <a:gd name="T14" fmla="*/ 232 w 962"/>
                <a:gd name="T15" fmla="*/ 620 h 1414"/>
                <a:gd name="T16" fmla="*/ 234 w 962"/>
                <a:gd name="T17" fmla="*/ 578 h 1414"/>
                <a:gd name="T18" fmla="*/ 282 w 962"/>
                <a:gd name="T19" fmla="*/ 532 h 1414"/>
                <a:gd name="T20" fmla="*/ 266 w 962"/>
                <a:gd name="T21" fmla="*/ 528 h 1414"/>
                <a:gd name="T22" fmla="*/ 230 w 962"/>
                <a:gd name="T23" fmla="*/ 548 h 1414"/>
                <a:gd name="T24" fmla="*/ 218 w 962"/>
                <a:gd name="T25" fmla="*/ 528 h 1414"/>
                <a:gd name="T26" fmla="*/ 248 w 962"/>
                <a:gd name="T27" fmla="*/ 494 h 1414"/>
                <a:gd name="T28" fmla="*/ 270 w 962"/>
                <a:gd name="T29" fmla="*/ 430 h 1414"/>
                <a:gd name="T30" fmla="*/ 306 w 962"/>
                <a:gd name="T31" fmla="*/ 436 h 1414"/>
                <a:gd name="T32" fmla="*/ 318 w 962"/>
                <a:gd name="T33" fmla="*/ 392 h 1414"/>
                <a:gd name="T34" fmla="*/ 300 w 962"/>
                <a:gd name="T35" fmla="*/ 274 h 1414"/>
                <a:gd name="T36" fmla="*/ 342 w 962"/>
                <a:gd name="T37" fmla="*/ 178 h 1414"/>
                <a:gd name="T38" fmla="*/ 402 w 962"/>
                <a:gd name="T39" fmla="*/ 62 h 1414"/>
                <a:gd name="T40" fmla="*/ 458 w 962"/>
                <a:gd name="T41" fmla="*/ 16 h 1414"/>
                <a:gd name="T42" fmla="*/ 542 w 962"/>
                <a:gd name="T43" fmla="*/ 0 h 1414"/>
                <a:gd name="T44" fmla="*/ 692 w 962"/>
                <a:gd name="T45" fmla="*/ 38 h 1414"/>
                <a:gd name="T46" fmla="*/ 776 w 962"/>
                <a:gd name="T47" fmla="*/ 148 h 1414"/>
                <a:gd name="T48" fmla="*/ 786 w 962"/>
                <a:gd name="T49" fmla="*/ 310 h 1414"/>
                <a:gd name="T50" fmla="*/ 746 w 962"/>
                <a:gd name="T51" fmla="*/ 410 h 1414"/>
                <a:gd name="T52" fmla="*/ 702 w 962"/>
                <a:gd name="T53" fmla="*/ 520 h 1414"/>
                <a:gd name="T54" fmla="*/ 732 w 962"/>
                <a:gd name="T55" fmla="*/ 536 h 1414"/>
                <a:gd name="T56" fmla="*/ 744 w 962"/>
                <a:gd name="T57" fmla="*/ 562 h 1414"/>
                <a:gd name="T58" fmla="*/ 728 w 962"/>
                <a:gd name="T59" fmla="*/ 594 h 1414"/>
                <a:gd name="T60" fmla="*/ 696 w 962"/>
                <a:gd name="T61" fmla="*/ 576 h 1414"/>
                <a:gd name="T62" fmla="*/ 698 w 962"/>
                <a:gd name="T63" fmla="*/ 614 h 1414"/>
                <a:gd name="T64" fmla="*/ 726 w 962"/>
                <a:gd name="T65" fmla="*/ 664 h 1414"/>
                <a:gd name="T66" fmla="*/ 710 w 962"/>
                <a:gd name="T67" fmla="*/ 684 h 1414"/>
                <a:gd name="T68" fmla="*/ 686 w 962"/>
                <a:gd name="T69" fmla="*/ 682 h 1414"/>
                <a:gd name="T70" fmla="*/ 654 w 962"/>
                <a:gd name="T71" fmla="*/ 682 h 1414"/>
                <a:gd name="T72" fmla="*/ 720 w 962"/>
                <a:gd name="T73" fmla="*/ 720 h 1414"/>
                <a:gd name="T74" fmla="*/ 852 w 962"/>
                <a:gd name="T75" fmla="*/ 754 h 1414"/>
                <a:gd name="T76" fmla="*/ 938 w 962"/>
                <a:gd name="T77" fmla="*/ 824 h 1414"/>
                <a:gd name="T78" fmla="*/ 960 w 962"/>
                <a:gd name="T79" fmla="*/ 896 h 1414"/>
                <a:gd name="T80" fmla="*/ 954 w 962"/>
                <a:gd name="T81" fmla="*/ 994 h 1414"/>
                <a:gd name="T82" fmla="*/ 888 w 962"/>
                <a:gd name="T83" fmla="*/ 1322 h 1414"/>
                <a:gd name="T84" fmla="*/ 330 w 962"/>
                <a:gd name="T85" fmla="*/ 658 h 1414"/>
                <a:gd name="T86" fmla="*/ 370 w 962"/>
                <a:gd name="T87" fmla="*/ 630 h 1414"/>
                <a:gd name="T88" fmla="*/ 394 w 962"/>
                <a:gd name="T89" fmla="*/ 566 h 1414"/>
                <a:gd name="T90" fmla="*/ 382 w 962"/>
                <a:gd name="T91" fmla="*/ 498 h 1414"/>
                <a:gd name="T92" fmla="*/ 346 w 962"/>
                <a:gd name="T93" fmla="*/ 568 h 1414"/>
                <a:gd name="T94" fmla="*/ 624 w 962"/>
                <a:gd name="T95" fmla="*/ 616 h 1414"/>
                <a:gd name="T96" fmla="*/ 642 w 962"/>
                <a:gd name="T97" fmla="*/ 584 h 1414"/>
                <a:gd name="T98" fmla="*/ 636 w 962"/>
                <a:gd name="T99" fmla="*/ 572 h 1414"/>
                <a:gd name="T100" fmla="*/ 636 w 962"/>
                <a:gd name="T101" fmla="*/ 556 h 1414"/>
                <a:gd name="T102" fmla="*/ 648 w 962"/>
                <a:gd name="T103" fmla="*/ 536 h 1414"/>
                <a:gd name="T104" fmla="*/ 618 w 962"/>
                <a:gd name="T105" fmla="*/ 590 h 1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62" h="1414">
                  <a:moveTo>
                    <a:pt x="888" y="1414"/>
                  </a:moveTo>
                  <a:lnTo>
                    <a:pt x="888" y="1414"/>
                  </a:lnTo>
                  <a:lnTo>
                    <a:pt x="78" y="1414"/>
                  </a:lnTo>
                  <a:lnTo>
                    <a:pt x="78" y="1414"/>
                  </a:lnTo>
                  <a:lnTo>
                    <a:pt x="70" y="1398"/>
                  </a:lnTo>
                  <a:lnTo>
                    <a:pt x="64" y="1380"/>
                  </a:lnTo>
                  <a:lnTo>
                    <a:pt x="58" y="1360"/>
                  </a:lnTo>
                  <a:lnTo>
                    <a:pt x="52" y="1340"/>
                  </a:lnTo>
                  <a:lnTo>
                    <a:pt x="46" y="1294"/>
                  </a:lnTo>
                  <a:lnTo>
                    <a:pt x="40" y="1244"/>
                  </a:lnTo>
                  <a:lnTo>
                    <a:pt x="36" y="1192"/>
                  </a:lnTo>
                  <a:lnTo>
                    <a:pt x="34" y="1138"/>
                  </a:lnTo>
                  <a:lnTo>
                    <a:pt x="30" y="1036"/>
                  </a:lnTo>
                  <a:lnTo>
                    <a:pt x="30" y="1036"/>
                  </a:lnTo>
                  <a:lnTo>
                    <a:pt x="28" y="1006"/>
                  </a:lnTo>
                  <a:lnTo>
                    <a:pt x="24" y="976"/>
                  </a:lnTo>
                  <a:lnTo>
                    <a:pt x="12" y="918"/>
                  </a:lnTo>
                  <a:lnTo>
                    <a:pt x="4" y="862"/>
                  </a:lnTo>
                  <a:lnTo>
                    <a:pt x="0" y="838"/>
                  </a:lnTo>
                  <a:lnTo>
                    <a:pt x="0" y="814"/>
                  </a:lnTo>
                  <a:lnTo>
                    <a:pt x="0" y="814"/>
                  </a:lnTo>
                  <a:lnTo>
                    <a:pt x="2" y="788"/>
                  </a:lnTo>
                  <a:lnTo>
                    <a:pt x="8" y="764"/>
                  </a:lnTo>
                  <a:lnTo>
                    <a:pt x="16" y="744"/>
                  </a:lnTo>
                  <a:lnTo>
                    <a:pt x="26" y="724"/>
                  </a:lnTo>
                  <a:lnTo>
                    <a:pt x="40" y="708"/>
                  </a:lnTo>
                  <a:lnTo>
                    <a:pt x="58" y="694"/>
                  </a:lnTo>
                  <a:lnTo>
                    <a:pt x="76" y="682"/>
                  </a:lnTo>
                  <a:lnTo>
                    <a:pt x="96" y="672"/>
                  </a:lnTo>
                  <a:lnTo>
                    <a:pt x="118" y="664"/>
                  </a:lnTo>
                  <a:lnTo>
                    <a:pt x="140" y="658"/>
                  </a:lnTo>
                  <a:lnTo>
                    <a:pt x="166" y="654"/>
                  </a:lnTo>
                  <a:lnTo>
                    <a:pt x="190" y="652"/>
                  </a:lnTo>
                  <a:lnTo>
                    <a:pt x="216" y="652"/>
                  </a:lnTo>
                  <a:lnTo>
                    <a:pt x="242" y="652"/>
                  </a:lnTo>
                  <a:lnTo>
                    <a:pt x="268" y="654"/>
                  </a:lnTo>
                  <a:lnTo>
                    <a:pt x="294" y="658"/>
                  </a:lnTo>
                  <a:lnTo>
                    <a:pt x="294" y="658"/>
                  </a:lnTo>
                  <a:lnTo>
                    <a:pt x="254" y="632"/>
                  </a:lnTo>
                  <a:lnTo>
                    <a:pt x="232" y="620"/>
                  </a:lnTo>
                  <a:lnTo>
                    <a:pt x="210" y="610"/>
                  </a:lnTo>
                  <a:lnTo>
                    <a:pt x="210" y="610"/>
                  </a:lnTo>
                  <a:lnTo>
                    <a:pt x="216" y="596"/>
                  </a:lnTo>
                  <a:lnTo>
                    <a:pt x="224" y="586"/>
                  </a:lnTo>
                  <a:lnTo>
                    <a:pt x="234" y="578"/>
                  </a:lnTo>
                  <a:lnTo>
                    <a:pt x="246" y="570"/>
                  </a:lnTo>
                  <a:lnTo>
                    <a:pt x="258" y="564"/>
                  </a:lnTo>
                  <a:lnTo>
                    <a:pt x="268" y="556"/>
                  </a:lnTo>
                  <a:lnTo>
                    <a:pt x="276" y="546"/>
                  </a:lnTo>
                  <a:lnTo>
                    <a:pt x="282" y="532"/>
                  </a:lnTo>
                  <a:lnTo>
                    <a:pt x="282" y="532"/>
                  </a:lnTo>
                  <a:lnTo>
                    <a:pt x="278" y="528"/>
                  </a:lnTo>
                  <a:lnTo>
                    <a:pt x="274" y="526"/>
                  </a:lnTo>
                  <a:lnTo>
                    <a:pt x="270" y="526"/>
                  </a:lnTo>
                  <a:lnTo>
                    <a:pt x="266" y="528"/>
                  </a:lnTo>
                  <a:lnTo>
                    <a:pt x="256" y="532"/>
                  </a:lnTo>
                  <a:lnTo>
                    <a:pt x="248" y="538"/>
                  </a:lnTo>
                  <a:lnTo>
                    <a:pt x="240" y="544"/>
                  </a:lnTo>
                  <a:lnTo>
                    <a:pt x="232" y="546"/>
                  </a:lnTo>
                  <a:lnTo>
                    <a:pt x="230" y="548"/>
                  </a:lnTo>
                  <a:lnTo>
                    <a:pt x="226" y="546"/>
                  </a:lnTo>
                  <a:lnTo>
                    <a:pt x="224" y="542"/>
                  </a:lnTo>
                  <a:lnTo>
                    <a:pt x="222" y="538"/>
                  </a:lnTo>
                  <a:lnTo>
                    <a:pt x="222" y="538"/>
                  </a:lnTo>
                  <a:lnTo>
                    <a:pt x="218" y="528"/>
                  </a:lnTo>
                  <a:lnTo>
                    <a:pt x="218" y="518"/>
                  </a:lnTo>
                  <a:lnTo>
                    <a:pt x="220" y="510"/>
                  </a:lnTo>
                  <a:lnTo>
                    <a:pt x="228" y="502"/>
                  </a:lnTo>
                  <a:lnTo>
                    <a:pt x="236" y="498"/>
                  </a:lnTo>
                  <a:lnTo>
                    <a:pt x="248" y="494"/>
                  </a:lnTo>
                  <a:lnTo>
                    <a:pt x="258" y="490"/>
                  </a:lnTo>
                  <a:lnTo>
                    <a:pt x="270" y="490"/>
                  </a:lnTo>
                  <a:lnTo>
                    <a:pt x="270" y="490"/>
                  </a:lnTo>
                  <a:lnTo>
                    <a:pt x="270" y="430"/>
                  </a:lnTo>
                  <a:lnTo>
                    <a:pt x="270" y="430"/>
                  </a:lnTo>
                  <a:lnTo>
                    <a:pt x="278" y="428"/>
                  </a:lnTo>
                  <a:lnTo>
                    <a:pt x="282" y="430"/>
                  </a:lnTo>
                  <a:lnTo>
                    <a:pt x="292" y="432"/>
                  </a:lnTo>
                  <a:lnTo>
                    <a:pt x="300" y="436"/>
                  </a:lnTo>
                  <a:lnTo>
                    <a:pt x="306" y="436"/>
                  </a:lnTo>
                  <a:lnTo>
                    <a:pt x="312" y="436"/>
                  </a:lnTo>
                  <a:lnTo>
                    <a:pt x="312" y="436"/>
                  </a:lnTo>
                  <a:lnTo>
                    <a:pt x="316" y="424"/>
                  </a:lnTo>
                  <a:lnTo>
                    <a:pt x="318" y="414"/>
                  </a:lnTo>
                  <a:lnTo>
                    <a:pt x="318" y="392"/>
                  </a:lnTo>
                  <a:lnTo>
                    <a:pt x="316" y="374"/>
                  </a:lnTo>
                  <a:lnTo>
                    <a:pt x="312" y="354"/>
                  </a:lnTo>
                  <a:lnTo>
                    <a:pt x="302" y="316"/>
                  </a:lnTo>
                  <a:lnTo>
                    <a:pt x="300" y="296"/>
                  </a:lnTo>
                  <a:lnTo>
                    <a:pt x="300" y="274"/>
                  </a:lnTo>
                  <a:lnTo>
                    <a:pt x="300" y="274"/>
                  </a:lnTo>
                  <a:lnTo>
                    <a:pt x="302" y="266"/>
                  </a:lnTo>
                  <a:lnTo>
                    <a:pt x="306" y="254"/>
                  </a:lnTo>
                  <a:lnTo>
                    <a:pt x="318" y="230"/>
                  </a:lnTo>
                  <a:lnTo>
                    <a:pt x="342" y="178"/>
                  </a:lnTo>
                  <a:lnTo>
                    <a:pt x="342" y="178"/>
                  </a:lnTo>
                  <a:lnTo>
                    <a:pt x="356" y="146"/>
                  </a:lnTo>
                  <a:lnTo>
                    <a:pt x="370" y="114"/>
                  </a:lnTo>
                  <a:lnTo>
                    <a:pt x="386" y="86"/>
                  </a:lnTo>
                  <a:lnTo>
                    <a:pt x="402" y="62"/>
                  </a:lnTo>
                  <a:lnTo>
                    <a:pt x="412" y="50"/>
                  </a:lnTo>
                  <a:lnTo>
                    <a:pt x="422" y="40"/>
                  </a:lnTo>
                  <a:lnTo>
                    <a:pt x="434" y="32"/>
                  </a:lnTo>
                  <a:lnTo>
                    <a:pt x="446" y="24"/>
                  </a:lnTo>
                  <a:lnTo>
                    <a:pt x="458" y="16"/>
                  </a:lnTo>
                  <a:lnTo>
                    <a:pt x="472" y="12"/>
                  </a:lnTo>
                  <a:lnTo>
                    <a:pt x="488" y="6"/>
                  </a:lnTo>
                  <a:lnTo>
                    <a:pt x="504" y="4"/>
                  </a:lnTo>
                  <a:lnTo>
                    <a:pt x="504" y="4"/>
                  </a:lnTo>
                  <a:lnTo>
                    <a:pt x="542" y="0"/>
                  </a:lnTo>
                  <a:lnTo>
                    <a:pt x="578" y="2"/>
                  </a:lnTo>
                  <a:lnTo>
                    <a:pt x="610" y="6"/>
                  </a:lnTo>
                  <a:lnTo>
                    <a:pt x="640" y="14"/>
                  </a:lnTo>
                  <a:lnTo>
                    <a:pt x="668" y="24"/>
                  </a:lnTo>
                  <a:lnTo>
                    <a:pt x="692" y="38"/>
                  </a:lnTo>
                  <a:lnTo>
                    <a:pt x="714" y="54"/>
                  </a:lnTo>
                  <a:lnTo>
                    <a:pt x="734" y="74"/>
                  </a:lnTo>
                  <a:lnTo>
                    <a:pt x="750" y="96"/>
                  </a:lnTo>
                  <a:lnTo>
                    <a:pt x="764" y="122"/>
                  </a:lnTo>
                  <a:lnTo>
                    <a:pt x="776" y="148"/>
                  </a:lnTo>
                  <a:lnTo>
                    <a:pt x="784" y="178"/>
                  </a:lnTo>
                  <a:lnTo>
                    <a:pt x="788" y="208"/>
                  </a:lnTo>
                  <a:lnTo>
                    <a:pt x="790" y="240"/>
                  </a:lnTo>
                  <a:lnTo>
                    <a:pt x="790" y="274"/>
                  </a:lnTo>
                  <a:lnTo>
                    <a:pt x="786" y="310"/>
                  </a:lnTo>
                  <a:lnTo>
                    <a:pt x="786" y="310"/>
                  </a:lnTo>
                  <a:lnTo>
                    <a:pt x="780" y="340"/>
                  </a:lnTo>
                  <a:lnTo>
                    <a:pt x="770" y="364"/>
                  </a:lnTo>
                  <a:lnTo>
                    <a:pt x="758" y="388"/>
                  </a:lnTo>
                  <a:lnTo>
                    <a:pt x="746" y="410"/>
                  </a:lnTo>
                  <a:lnTo>
                    <a:pt x="734" y="432"/>
                  </a:lnTo>
                  <a:lnTo>
                    <a:pt x="722" y="458"/>
                  </a:lnTo>
                  <a:lnTo>
                    <a:pt x="710" y="486"/>
                  </a:lnTo>
                  <a:lnTo>
                    <a:pt x="702" y="520"/>
                  </a:lnTo>
                  <a:lnTo>
                    <a:pt x="702" y="520"/>
                  </a:lnTo>
                  <a:lnTo>
                    <a:pt x="704" y="528"/>
                  </a:lnTo>
                  <a:lnTo>
                    <a:pt x="708" y="532"/>
                  </a:lnTo>
                  <a:lnTo>
                    <a:pt x="716" y="534"/>
                  </a:lnTo>
                  <a:lnTo>
                    <a:pt x="724" y="534"/>
                  </a:lnTo>
                  <a:lnTo>
                    <a:pt x="732" y="536"/>
                  </a:lnTo>
                  <a:lnTo>
                    <a:pt x="738" y="538"/>
                  </a:lnTo>
                  <a:lnTo>
                    <a:pt x="742" y="542"/>
                  </a:lnTo>
                  <a:lnTo>
                    <a:pt x="744" y="550"/>
                  </a:lnTo>
                  <a:lnTo>
                    <a:pt x="744" y="550"/>
                  </a:lnTo>
                  <a:lnTo>
                    <a:pt x="744" y="562"/>
                  </a:lnTo>
                  <a:lnTo>
                    <a:pt x="744" y="574"/>
                  </a:lnTo>
                  <a:lnTo>
                    <a:pt x="740" y="582"/>
                  </a:lnTo>
                  <a:lnTo>
                    <a:pt x="738" y="592"/>
                  </a:lnTo>
                  <a:lnTo>
                    <a:pt x="738" y="592"/>
                  </a:lnTo>
                  <a:lnTo>
                    <a:pt x="728" y="594"/>
                  </a:lnTo>
                  <a:lnTo>
                    <a:pt x="720" y="594"/>
                  </a:lnTo>
                  <a:lnTo>
                    <a:pt x="714" y="592"/>
                  </a:lnTo>
                  <a:lnTo>
                    <a:pt x="710" y="588"/>
                  </a:lnTo>
                  <a:lnTo>
                    <a:pt x="700" y="580"/>
                  </a:lnTo>
                  <a:lnTo>
                    <a:pt x="696" y="576"/>
                  </a:lnTo>
                  <a:lnTo>
                    <a:pt x="690" y="574"/>
                  </a:lnTo>
                  <a:lnTo>
                    <a:pt x="690" y="574"/>
                  </a:lnTo>
                  <a:lnTo>
                    <a:pt x="690" y="590"/>
                  </a:lnTo>
                  <a:lnTo>
                    <a:pt x="694" y="602"/>
                  </a:lnTo>
                  <a:lnTo>
                    <a:pt x="698" y="614"/>
                  </a:lnTo>
                  <a:lnTo>
                    <a:pt x="704" y="622"/>
                  </a:lnTo>
                  <a:lnTo>
                    <a:pt x="718" y="640"/>
                  </a:lnTo>
                  <a:lnTo>
                    <a:pt x="724" y="652"/>
                  </a:lnTo>
                  <a:lnTo>
                    <a:pt x="726" y="664"/>
                  </a:lnTo>
                  <a:lnTo>
                    <a:pt x="726" y="664"/>
                  </a:lnTo>
                  <a:lnTo>
                    <a:pt x="718" y="664"/>
                  </a:lnTo>
                  <a:lnTo>
                    <a:pt x="712" y="664"/>
                  </a:lnTo>
                  <a:lnTo>
                    <a:pt x="708" y="668"/>
                  </a:lnTo>
                  <a:lnTo>
                    <a:pt x="708" y="672"/>
                  </a:lnTo>
                  <a:lnTo>
                    <a:pt x="710" y="684"/>
                  </a:lnTo>
                  <a:lnTo>
                    <a:pt x="714" y="694"/>
                  </a:lnTo>
                  <a:lnTo>
                    <a:pt x="714" y="694"/>
                  </a:lnTo>
                  <a:lnTo>
                    <a:pt x="704" y="692"/>
                  </a:lnTo>
                  <a:lnTo>
                    <a:pt x="698" y="688"/>
                  </a:lnTo>
                  <a:lnTo>
                    <a:pt x="686" y="682"/>
                  </a:lnTo>
                  <a:lnTo>
                    <a:pt x="682" y="678"/>
                  </a:lnTo>
                  <a:lnTo>
                    <a:pt x="674" y="678"/>
                  </a:lnTo>
                  <a:lnTo>
                    <a:pt x="666" y="678"/>
                  </a:lnTo>
                  <a:lnTo>
                    <a:pt x="654" y="682"/>
                  </a:lnTo>
                  <a:lnTo>
                    <a:pt x="654" y="682"/>
                  </a:lnTo>
                  <a:lnTo>
                    <a:pt x="662" y="690"/>
                  </a:lnTo>
                  <a:lnTo>
                    <a:pt x="672" y="698"/>
                  </a:lnTo>
                  <a:lnTo>
                    <a:pt x="682" y="704"/>
                  </a:lnTo>
                  <a:lnTo>
                    <a:pt x="694" y="710"/>
                  </a:lnTo>
                  <a:lnTo>
                    <a:pt x="720" y="720"/>
                  </a:lnTo>
                  <a:lnTo>
                    <a:pt x="746" y="728"/>
                  </a:lnTo>
                  <a:lnTo>
                    <a:pt x="802" y="740"/>
                  </a:lnTo>
                  <a:lnTo>
                    <a:pt x="828" y="746"/>
                  </a:lnTo>
                  <a:lnTo>
                    <a:pt x="852" y="754"/>
                  </a:lnTo>
                  <a:lnTo>
                    <a:pt x="852" y="754"/>
                  </a:lnTo>
                  <a:lnTo>
                    <a:pt x="878" y="768"/>
                  </a:lnTo>
                  <a:lnTo>
                    <a:pt x="902" y="782"/>
                  </a:lnTo>
                  <a:lnTo>
                    <a:pt x="922" y="802"/>
                  </a:lnTo>
                  <a:lnTo>
                    <a:pt x="930" y="812"/>
                  </a:lnTo>
                  <a:lnTo>
                    <a:pt x="938" y="824"/>
                  </a:lnTo>
                  <a:lnTo>
                    <a:pt x="944" y="836"/>
                  </a:lnTo>
                  <a:lnTo>
                    <a:pt x="950" y="850"/>
                  </a:lnTo>
                  <a:lnTo>
                    <a:pt x="954" y="864"/>
                  </a:lnTo>
                  <a:lnTo>
                    <a:pt x="958" y="878"/>
                  </a:lnTo>
                  <a:lnTo>
                    <a:pt x="960" y="896"/>
                  </a:lnTo>
                  <a:lnTo>
                    <a:pt x="962" y="912"/>
                  </a:lnTo>
                  <a:lnTo>
                    <a:pt x="962" y="932"/>
                  </a:lnTo>
                  <a:lnTo>
                    <a:pt x="960" y="952"/>
                  </a:lnTo>
                  <a:lnTo>
                    <a:pt x="960" y="952"/>
                  </a:lnTo>
                  <a:lnTo>
                    <a:pt x="954" y="994"/>
                  </a:lnTo>
                  <a:lnTo>
                    <a:pt x="942" y="1044"/>
                  </a:lnTo>
                  <a:lnTo>
                    <a:pt x="914" y="1162"/>
                  </a:lnTo>
                  <a:lnTo>
                    <a:pt x="902" y="1226"/>
                  </a:lnTo>
                  <a:lnTo>
                    <a:pt x="892" y="1290"/>
                  </a:lnTo>
                  <a:lnTo>
                    <a:pt x="888" y="1322"/>
                  </a:lnTo>
                  <a:lnTo>
                    <a:pt x="886" y="1354"/>
                  </a:lnTo>
                  <a:lnTo>
                    <a:pt x="886" y="1384"/>
                  </a:lnTo>
                  <a:lnTo>
                    <a:pt x="888" y="1414"/>
                  </a:lnTo>
                  <a:lnTo>
                    <a:pt x="888" y="1414"/>
                  </a:lnTo>
                  <a:close/>
                  <a:moveTo>
                    <a:pt x="330" y="658"/>
                  </a:moveTo>
                  <a:lnTo>
                    <a:pt x="330" y="658"/>
                  </a:lnTo>
                  <a:lnTo>
                    <a:pt x="342" y="654"/>
                  </a:lnTo>
                  <a:lnTo>
                    <a:pt x="352" y="648"/>
                  </a:lnTo>
                  <a:lnTo>
                    <a:pt x="362" y="640"/>
                  </a:lnTo>
                  <a:lnTo>
                    <a:pt x="370" y="630"/>
                  </a:lnTo>
                  <a:lnTo>
                    <a:pt x="378" y="620"/>
                  </a:lnTo>
                  <a:lnTo>
                    <a:pt x="384" y="608"/>
                  </a:lnTo>
                  <a:lnTo>
                    <a:pt x="388" y="594"/>
                  </a:lnTo>
                  <a:lnTo>
                    <a:pt x="392" y="580"/>
                  </a:lnTo>
                  <a:lnTo>
                    <a:pt x="394" y="566"/>
                  </a:lnTo>
                  <a:lnTo>
                    <a:pt x="396" y="550"/>
                  </a:lnTo>
                  <a:lnTo>
                    <a:pt x="394" y="536"/>
                  </a:lnTo>
                  <a:lnTo>
                    <a:pt x="392" y="522"/>
                  </a:lnTo>
                  <a:lnTo>
                    <a:pt x="388" y="510"/>
                  </a:lnTo>
                  <a:lnTo>
                    <a:pt x="382" y="498"/>
                  </a:lnTo>
                  <a:lnTo>
                    <a:pt x="376" y="488"/>
                  </a:lnTo>
                  <a:lnTo>
                    <a:pt x="366" y="478"/>
                  </a:lnTo>
                  <a:lnTo>
                    <a:pt x="366" y="478"/>
                  </a:lnTo>
                  <a:lnTo>
                    <a:pt x="356" y="522"/>
                  </a:lnTo>
                  <a:lnTo>
                    <a:pt x="346" y="568"/>
                  </a:lnTo>
                  <a:lnTo>
                    <a:pt x="336" y="616"/>
                  </a:lnTo>
                  <a:lnTo>
                    <a:pt x="332" y="638"/>
                  </a:lnTo>
                  <a:lnTo>
                    <a:pt x="330" y="658"/>
                  </a:lnTo>
                  <a:lnTo>
                    <a:pt x="330" y="658"/>
                  </a:lnTo>
                  <a:close/>
                  <a:moveTo>
                    <a:pt x="624" y="616"/>
                  </a:moveTo>
                  <a:lnTo>
                    <a:pt x="624" y="616"/>
                  </a:lnTo>
                  <a:lnTo>
                    <a:pt x="626" y="610"/>
                  </a:lnTo>
                  <a:lnTo>
                    <a:pt x="628" y="604"/>
                  </a:lnTo>
                  <a:lnTo>
                    <a:pt x="634" y="594"/>
                  </a:lnTo>
                  <a:lnTo>
                    <a:pt x="642" y="584"/>
                  </a:lnTo>
                  <a:lnTo>
                    <a:pt x="648" y="574"/>
                  </a:lnTo>
                  <a:lnTo>
                    <a:pt x="648" y="574"/>
                  </a:lnTo>
                  <a:lnTo>
                    <a:pt x="642" y="574"/>
                  </a:lnTo>
                  <a:lnTo>
                    <a:pt x="640" y="574"/>
                  </a:lnTo>
                  <a:lnTo>
                    <a:pt x="636" y="572"/>
                  </a:lnTo>
                  <a:lnTo>
                    <a:pt x="636" y="568"/>
                  </a:lnTo>
                  <a:lnTo>
                    <a:pt x="634" y="562"/>
                  </a:lnTo>
                  <a:lnTo>
                    <a:pt x="630" y="556"/>
                  </a:lnTo>
                  <a:lnTo>
                    <a:pt x="630" y="556"/>
                  </a:lnTo>
                  <a:lnTo>
                    <a:pt x="636" y="556"/>
                  </a:lnTo>
                  <a:lnTo>
                    <a:pt x="642" y="554"/>
                  </a:lnTo>
                  <a:lnTo>
                    <a:pt x="648" y="548"/>
                  </a:lnTo>
                  <a:lnTo>
                    <a:pt x="660" y="532"/>
                  </a:lnTo>
                  <a:lnTo>
                    <a:pt x="660" y="532"/>
                  </a:lnTo>
                  <a:lnTo>
                    <a:pt x="648" y="536"/>
                  </a:lnTo>
                  <a:lnTo>
                    <a:pt x="638" y="542"/>
                  </a:lnTo>
                  <a:lnTo>
                    <a:pt x="630" y="552"/>
                  </a:lnTo>
                  <a:lnTo>
                    <a:pt x="624" y="564"/>
                  </a:lnTo>
                  <a:lnTo>
                    <a:pt x="620" y="576"/>
                  </a:lnTo>
                  <a:lnTo>
                    <a:pt x="618" y="590"/>
                  </a:lnTo>
                  <a:lnTo>
                    <a:pt x="620" y="602"/>
                  </a:lnTo>
                  <a:lnTo>
                    <a:pt x="624" y="616"/>
                  </a:lnTo>
                  <a:lnTo>
                    <a:pt x="624" y="616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FFA451"/>
                </a:solidFill>
                <a:latin typeface="Arial"/>
              </a:endParaRPr>
            </a:p>
          </p:txBody>
        </p:sp>
        <p:sp>
          <p:nvSpPr>
            <p:cNvPr id="77" name="Freeform 23"/>
            <p:cNvSpPr>
              <a:spLocks/>
            </p:cNvSpPr>
            <p:nvPr/>
          </p:nvSpPr>
          <p:spPr bwMode="auto">
            <a:xfrm>
              <a:off x="3572059" y="4413551"/>
              <a:ext cx="1429221" cy="1686361"/>
            </a:xfrm>
            <a:custGeom>
              <a:avLst/>
              <a:gdLst>
                <a:gd name="T0" fmla="*/ 1086 w 1266"/>
                <a:gd name="T1" fmla="*/ 1398 h 1398"/>
                <a:gd name="T2" fmla="*/ 1030 w 1266"/>
                <a:gd name="T3" fmla="*/ 1316 h 1398"/>
                <a:gd name="T4" fmla="*/ 984 w 1266"/>
                <a:gd name="T5" fmla="*/ 1278 h 1398"/>
                <a:gd name="T6" fmla="*/ 966 w 1266"/>
                <a:gd name="T7" fmla="*/ 1398 h 1398"/>
                <a:gd name="T8" fmla="*/ 338 w 1266"/>
                <a:gd name="T9" fmla="*/ 1396 h 1398"/>
                <a:gd name="T10" fmla="*/ 256 w 1266"/>
                <a:gd name="T11" fmla="*/ 1342 h 1398"/>
                <a:gd name="T12" fmla="*/ 242 w 1266"/>
                <a:gd name="T13" fmla="*/ 1298 h 1398"/>
                <a:gd name="T14" fmla="*/ 200 w 1266"/>
                <a:gd name="T15" fmla="*/ 1368 h 1398"/>
                <a:gd name="T16" fmla="*/ 0 w 1266"/>
                <a:gd name="T17" fmla="*/ 1398 h 1398"/>
                <a:gd name="T18" fmla="*/ 48 w 1266"/>
                <a:gd name="T19" fmla="*/ 1260 h 1398"/>
                <a:gd name="T20" fmla="*/ 86 w 1266"/>
                <a:gd name="T21" fmla="*/ 1040 h 1398"/>
                <a:gd name="T22" fmla="*/ 98 w 1266"/>
                <a:gd name="T23" fmla="*/ 840 h 1398"/>
                <a:gd name="T24" fmla="*/ 122 w 1266"/>
                <a:gd name="T25" fmla="*/ 732 h 1398"/>
                <a:gd name="T26" fmla="*/ 162 w 1266"/>
                <a:gd name="T27" fmla="*/ 678 h 1398"/>
                <a:gd name="T28" fmla="*/ 210 w 1266"/>
                <a:gd name="T29" fmla="*/ 650 h 1398"/>
                <a:gd name="T30" fmla="*/ 342 w 1266"/>
                <a:gd name="T31" fmla="*/ 616 h 1398"/>
                <a:gd name="T32" fmla="*/ 456 w 1266"/>
                <a:gd name="T33" fmla="*/ 576 h 1398"/>
                <a:gd name="T34" fmla="*/ 452 w 1266"/>
                <a:gd name="T35" fmla="*/ 540 h 1398"/>
                <a:gd name="T36" fmla="*/ 432 w 1266"/>
                <a:gd name="T37" fmla="*/ 492 h 1398"/>
                <a:gd name="T38" fmla="*/ 378 w 1266"/>
                <a:gd name="T39" fmla="*/ 474 h 1398"/>
                <a:gd name="T40" fmla="*/ 334 w 1266"/>
                <a:gd name="T41" fmla="*/ 426 h 1398"/>
                <a:gd name="T42" fmla="*/ 324 w 1266"/>
                <a:gd name="T43" fmla="*/ 404 h 1398"/>
                <a:gd name="T44" fmla="*/ 288 w 1266"/>
                <a:gd name="T45" fmla="*/ 390 h 1398"/>
                <a:gd name="T46" fmla="*/ 296 w 1266"/>
                <a:gd name="T47" fmla="*/ 262 h 1398"/>
                <a:gd name="T48" fmla="*/ 282 w 1266"/>
                <a:gd name="T49" fmla="*/ 186 h 1398"/>
                <a:gd name="T50" fmla="*/ 350 w 1266"/>
                <a:gd name="T51" fmla="*/ 92 h 1398"/>
                <a:gd name="T52" fmla="*/ 408 w 1266"/>
                <a:gd name="T53" fmla="*/ 54 h 1398"/>
                <a:gd name="T54" fmla="*/ 478 w 1266"/>
                <a:gd name="T55" fmla="*/ 40 h 1398"/>
                <a:gd name="T56" fmla="*/ 516 w 1266"/>
                <a:gd name="T57" fmla="*/ 36 h 1398"/>
                <a:gd name="T58" fmla="*/ 536 w 1266"/>
                <a:gd name="T59" fmla="*/ 8 h 1398"/>
                <a:gd name="T60" fmla="*/ 564 w 1266"/>
                <a:gd name="T61" fmla="*/ 0 h 1398"/>
                <a:gd name="T62" fmla="*/ 576 w 1266"/>
                <a:gd name="T63" fmla="*/ 12 h 1398"/>
                <a:gd name="T64" fmla="*/ 588 w 1266"/>
                <a:gd name="T65" fmla="*/ 16 h 1398"/>
                <a:gd name="T66" fmla="*/ 642 w 1266"/>
                <a:gd name="T67" fmla="*/ 30 h 1398"/>
                <a:gd name="T68" fmla="*/ 666 w 1266"/>
                <a:gd name="T69" fmla="*/ 72 h 1398"/>
                <a:gd name="T70" fmla="*/ 692 w 1266"/>
                <a:gd name="T71" fmla="*/ 66 h 1398"/>
                <a:gd name="T72" fmla="*/ 702 w 1266"/>
                <a:gd name="T73" fmla="*/ 74 h 1398"/>
                <a:gd name="T74" fmla="*/ 690 w 1266"/>
                <a:gd name="T75" fmla="*/ 102 h 1398"/>
                <a:gd name="T76" fmla="*/ 710 w 1266"/>
                <a:gd name="T77" fmla="*/ 128 h 1398"/>
                <a:gd name="T78" fmla="*/ 732 w 1266"/>
                <a:gd name="T79" fmla="*/ 126 h 1398"/>
                <a:gd name="T80" fmla="*/ 736 w 1266"/>
                <a:gd name="T81" fmla="*/ 130 h 1398"/>
                <a:gd name="T82" fmla="*/ 754 w 1266"/>
                <a:gd name="T83" fmla="*/ 158 h 1398"/>
                <a:gd name="T84" fmla="*/ 756 w 1266"/>
                <a:gd name="T85" fmla="*/ 186 h 1398"/>
                <a:gd name="T86" fmla="*/ 796 w 1266"/>
                <a:gd name="T87" fmla="*/ 206 h 1398"/>
                <a:gd name="T88" fmla="*/ 790 w 1266"/>
                <a:gd name="T89" fmla="*/ 280 h 1398"/>
                <a:gd name="T90" fmla="*/ 772 w 1266"/>
                <a:gd name="T91" fmla="*/ 374 h 1398"/>
                <a:gd name="T92" fmla="*/ 738 w 1266"/>
                <a:gd name="T93" fmla="*/ 424 h 1398"/>
                <a:gd name="T94" fmla="*/ 708 w 1266"/>
                <a:gd name="T95" fmla="*/ 458 h 1398"/>
                <a:gd name="T96" fmla="*/ 726 w 1266"/>
                <a:gd name="T97" fmla="*/ 512 h 1398"/>
                <a:gd name="T98" fmla="*/ 758 w 1266"/>
                <a:gd name="T99" fmla="*/ 546 h 1398"/>
                <a:gd name="T100" fmla="*/ 876 w 1266"/>
                <a:gd name="T101" fmla="*/ 610 h 1398"/>
                <a:gd name="T102" fmla="*/ 972 w 1266"/>
                <a:gd name="T103" fmla="*/ 640 h 1398"/>
                <a:gd name="T104" fmla="*/ 1074 w 1266"/>
                <a:gd name="T105" fmla="*/ 668 h 1398"/>
                <a:gd name="T106" fmla="*/ 1124 w 1266"/>
                <a:gd name="T107" fmla="*/ 706 h 1398"/>
                <a:gd name="T108" fmla="*/ 1166 w 1266"/>
                <a:gd name="T109" fmla="*/ 780 h 1398"/>
                <a:gd name="T110" fmla="*/ 1188 w 1266"/>
                <a:gd name="T111" fmla="*/ 932 h 1398"/>
                <a:gd name="T112" fmla="*/ 1200 w 1266"/>
                <a:gd name="T113" fmla="*/ 1092 h 1398"/>
                <a:gd name="T114" fmla="*/ 1230 w 1266"/>
                <a:gd name="T115" fmla="*/ 1206 h 1398"/>
                <a:gd name="T116" fmla="*/ 1236 w 1266"/>
                <a:gd name="T117" fmla="*/ 1298 h 1398"/>
                <a:gd name="T118" fmla="*/ 1266 w 1266"/>
                <a:gd name="T119" fmla="*/ 1374 h 1398"/>
                <a:gd name="connsiteX0" fmla="*/ 10000 w 10000"/>
                <a:gd name="connsiteY0" fmla="*/ 10000 h 10027"/>
                <a:gd name="connsiteX1" fmla="*/ 10000 w 10000"/>
                <a:gd name="connsiteY1" fmla="*/ 10000 h 10027"/>
                <a:gd name="connsiteX2" fmla="*/ 8578 w 10000"/>
                <a:gd name="connsiteY2" fmla="*/ 10000 h 10027"/>
                <a:gd name="connsiteX3" fmla="*/ 8578 w 10000"/>
                <a:gd name="connsiteY3" fmla="*/ 10000 h 10027"/>
                <a:gd name="connsiteX4" fmla="*/ 8483 w 10000"/>
                <a:gd name="connsiteY4" fmla="*/ 9886 h 10027"/>
                <a:gd name="connsiteX5" fmla="*/ 8389 w 10000"/>
                <a:gd name="connsiteY5" fmla="*/ 9771 h 10027"/>
                <a:gd name="connsiteX6" fmla="*/ 8231 w 10000"/>
                <a:gd name="connsiteY6" fmla="*/ 9528 h 10027"/>
                <a:gd name="connsiteX7" fmla="*/ 8136 w 10000"/>
                <a:gd name="connsiteY7" fmla="*/ 9413 h 10027"/>
                <a:gd name="connsiteX8" fmla="*/ 8025 w 10000"/>
                <a:gd name="connsiteY8" fmla="*/ 9299 h 10027"/>
                <a:gd name="connsiteX9" fmla="*/ 7915 w 10000"/>
                <a:gd name="connsiteY9" fmla="*/ 9213 h 10027"/>
                <a:gd name="connsiteX10" fmla="*/ 7773 w 10000"/>
                <a:gd name="connsiteY10" fmla="*/ 9142 h 10027"/>
                <a:gd name="connsiteX11" fmla="*/ 7773 w 10000"/>
                <a:gd name="connsiteY11" fmla="*/ 9142 h 10027"/>
                <a:gd name="connsiteX12" fmla="*/ 7709 w 10000"/>
                <a:gd name="connsiteY12" fmla="*/ 9585 h 10027"/>
                <a:gd name="connsiteX13" fmla="*/ 7678 w 10000"/>
                <a:gd name="connsiteY13" fmla="*/ 9800 h 10027"/>
                <a:gd name="connsiteX14" fmla="*/ 7630 w 10000"/>
                <a:gd name="connsiteY14" fmla="*/ 10000 h 10027"/>
                <a:gd name="connsiteX15" fmla="*/ 7630 w 10000"/>
                <a:gd name="connsiteY15" fmla="*/ 10000 h 10027"/>
                <a:gd name="connsiteX16" fmla="*/ 6209 w 10000"/>
                <a:gd name="connsiteY16" fmla="*/ 10000 h 10027"/>
                <a:gd name="connsiteX17" fmla="*/ 4787 w 10000"/>
                <a:gd name="connsiteY17" fmla="*/ 10000 h 10027"/>
                <a:gd name="connsiteX18" fmla="*/ 3365 w 10000"/>
                <a:gd name="connsiteY18" fmla="*/ 10000 h 10027"/>
                <a:gd name="connsiteX19" fmla="*/ 2670 w 10000"/>
                <a:gd name="connsiteY19" fmla="*/ 9986 h 10027"/>
                <a:gd name="connsiteX20" fmla="*/ 1991 w 10000"/>
                <a:gd name="connsiteY20" fmla="*/ 9957 h 10027"/>
                <a:gd name="connsiteX21" fmla="*/ 1991 w 10000"/>
                <a:gd name="connsiteY21" fmla="*/ 10027 h 10027"/>
                <a:gd name="connsiteX22" fmla="*/ 2006 w 10000"/>
                <a:gd name="connsiteY22" fmla="*/ 9771 h 10027"/>
                <a:gd name="connsiteX23" fmla="*/ 2022 w 10000"/>
                <a:gd name="connsiteY23" fmla="*/ 9599 h 10027"/>
                <a:gd name="connsiteX24" fmla="*/ 2038 w 10000"/>
                <a:gd name="connsiteY24" fmla="*/ 9428 h 10027"/>
                <a:gd name="connsiteX25" fmla="*/ 2038 w 10000"/>
                <a:gd name="connsiteY25" fmla="*/ 9227 h 10027"/>
                <a:gd name="connsiteX26" fmla="*/ 2038 w 10000"/>
                <a:gd name="connsiteY26" fmla="*/ 9227 h 10027"/>
                <a:gd name="connsiteX27" fmla="*/ 1912 w 10000"/>
                <a:gd name="connsiteY27" fmla="*/ 9285 h 10027"/>
                <a:gd name="connsiteX28" fmla="*/ 1817 w 10000"/>
                <a:gd name="connsiteY28" fmla="*/ 9356 h 10027"/>
                <a:gd name="connsiteX29" fmla="*/ 1754 w 10000"/>
                <a:gd name="connsiteY29" fmla="*/ 9442 h 10027"/>
                <a:gd name="connsiteX30" fmla="*/ 1690 w 10000"/>
                <a:gd name="connsiteY30" fmla="*/ 9557 h 10027"/>
                <a:gd name="connsiteX31" fmla="*/ 1580 w 10000"/>
                <a:gd name="connsiteY31" fmla="*/ 9785 h 10027"/>
                <a:gd name="connsiteX32" fmla="*/ 1532 w 10000"/>
                <a:gd name="connsiteY32" fmla="*/ 9900 h 10027"/>
                <a:gd name="connsiteX33" fmla="*/ 1469 w 10000"/>
                <a:gd name="connsiteY33" fmla="*/ 10000 h 10027"/>
                <a:gd name="connsiteX34" fmla="*/ 1469 w 10000"/>
                <a:gd name="connsiteY34" fmla="*/ 10000 h 10027"/>
                <a:gd name="connsiteX35" fmla="*/ 0 w 10000"/>
                <a:gd name="connsiteY35" fmla="*/ 10000 h 10027"/>
                <a:gd name="connsiteX36" fmla="*/ 0 w 10000"/>
                <a:gd name="connsiteY36" fmla="*/ 10000 h 10027"/>
                <a:gd name="connsiteX37" fmla="*/ 142 w 10000"/>
                <a:gd name="connsiteY37" fmla="*/ 9700 h 10027"/>
                <a:gd name="connsiteX38" fmla="*/ 269 w 10000"/>
                <a:gd name="connsiteY38" fmla="*/ 9371 h 10027"/>
                <a:gd name="connsiteX39" fmla="*/ 379 w 10000"/>
                <a:gd name="connsiteY39" fmla="*/ 9013 h 10027"/>
                <a:gd name="connsiteX40" fmla="*/ 474 w 10000"/>
                <a:gd name="connsiteY40" fmla="*/ 8655 h 10027"/>
                <a:gd name="connsiteX41" fmla="*/ 569 w 10000"/>
                <a:gd name="connsiteY41" fmla="*/ 8269 h 10027"/>
                <a:gd name="connsiteX42" fmla="*/ 632 w 10000"/>
                <a:gd name="connsiteY42" fmla="*/ 7854 h 10027"/>
                <a:gd name="connsiteX43" fmla="*/ 679 w 10000"/>
                <a:gd name="connsiteY43" fmla="*/ 7439 h 10027"/>
                <a:gd name="connsiteX44" fmla="*/ 711 w 10000"/>
                <a:gd name="connsiteY44" fmla="*/ 6996 h 10027"/>
                <a:gd name="connsiteX45" fmla="*/ 711 w 10000"/>
                <a:gd name="connsiteY45" fmla="*/ 6996 h 10027"/>
                <a:gd name="connsiteX46" fmla="*/ 742 w 10000"/>
                <a:gd name="connsiteY46" fmla="*/ 6323 h 10027"/>
                <a:gd name="connsiteX47" fmla="*/ 774 w 10000"/>
                <a:gd name="connsiteY47" fmla="*/ 6009 h 10027"/>
                <a:gd name="connsiteX48" fmla="*/ 806 w 10000"/>
                <a:gd name="connsiteY48" fmla="*/ 5722 h 10027"/>
                <a:gd name="connsiteX49" fmla="*/ 869 w 10000"/>
                <a:gd name="connsiteY49" fmla="*/ 5465 h 10027"/>
                <a:gd name="connsiteX50" fmla="*/ 916 w 10000"/>
                <a:gd name="connsiteY50" fmla="*/ 5351 h 10027"/>
                <a:gd name="connsiteX51" fmla="*/ 964 w 10000"/>
                <a:gd name="connsiteY51" fmla="*/ 5236 h 10027"/>
                <a:gd name="connsiteX52" fmla="*/ 1027 w 10000"/>
                <a:gd name="connsiteY52" fmla="*/ 5122 h 10027"/>
                <a:gd name="connsiteX53" fmla="*/ 1090 w 10000"/>
                <a:gd name="connsiteY53" fmla="*/ 5021 h 10027"/>
                <a:gd name="connsiteX54" fmla="*/ 1185 w 10000"/>
                <a:gd name="connsiteY54" fmla="*/ 4936 h 10027"/>
                <a:gd name="connsiteX55" fmla="*/ 1280 w 10000"/>
                <a:gd name="connsiteY55" fmla="*/ 4850 h 10027"/>
                <a:gd name="connsiteX56" fmla="*/ 1280 w 10000"/>
                <a:gd name="connsiteY56" fmla="*/ 4850 h 10027"/>
                <a:gd name="connsiteX57" fmla="*/ 1390 w 10000"/>
                <a:gd name="connsiteY57" fmla="*/ 4764 h 10027"/>
                <a:gd name="connsiteX58" fmla="*/ 1517 w 10000"/>
                <a:gd name="connsiteY58" fmla="*/ 4707 h 10027"/>
                <a:gd name="connsiteX59" fmla="*/ 1659 w 10000"/>
                <a:gd name="connsiteY59" fmla="*/ 4649 h 10027"/>
                <a:gd name="connsiteX60" fmla="*/ 1785 w 10000"/>
                <a:gd name="connsiteY60" fmla="*/ 4592 h 10027"/>
                <a:gd name="connsiteX61" fmla="*/ 2085 w 10000"/>
                <a:gd name="connsiteY61" fmla="*/ 4521 h 10027"/>
                <a:gd name="connsiteX62" fmla="*/ 2385 w 10000"/>
                <a:gd name="connsiteY62" fmla="*/ 4464 h 10027"/>
                <a:gd name="connsiteX63" fmla="*/ 2701 w 10000"/>
                <a:gd name="connsiteY63" fmla="*/ 4406 h 10027"/>
                <a:gd name="connsiteX64" fmla="*/ 3002 w 10000"/>
                <a:gd name="connsiteY64" fmla="*/ 4335 h 10027"/>
                <a:gd name="connsiteX65" fmla="*/ 3318 w 10000"/>
                <a:gd name="connsiteY65" fmla="*/ 4249 h 10027"/>
                <a:gd name="connsiteX66" fmla="*/ 3460 w 10000"/>
                <a:gd name="connsiteY66" fmla="*/ 4192 h 10027"/>
                <a:gd name="connsiteX67" fmla="*/ 3602 w 10000"/>
                <a:gd name="connsiteY67" fmla="*/ 4120 h 10027"/>
                <a:gd name="connsiteX68" fmla="*/ 3602 w 10000"/>
                <a:gd name="connsiteY68" fmla="*/ 4120 h 10027"/>
                <a:gd name="connsiteX69" fmla="*/ 3602 w 10000"/>
                <a:gd name="connsiteY69" fmla="*/ 4020 h 10027"/>
                <a:gd name="connsiteX70" fmla="*/ 3586 w 10000"/>
                <a:gd name="connsiteY70" fmla="*/ 3934 h 10027"/>
                <a:gd name="connsiteX71" fmla="*/ 3570 w 10000"/>
                <a:gd name="connsiteY71" fmla="*/ 3863 h 10027"/>
                <a:gd name="connsiteX72" fmla="*/ 3539 w 10000"/>
                <a:gd name="connsiteY72" fmla="*/ 3791 h 10027"/>
                <a:gd name="connsiteX73" fmla="*/ 3460 w 10000"/>
                <a:gd name="connsiteY73" fmla="*/ 3662 h 10027"/>
                <a:gd name="connsiteX74" fmla="*/ 3428 w 10000"/>
                <a:gd name="connsiteY74" fmla="*/ 3591 h 10027"/>
                <a:gd name="connsiteX75" fmla="*/ 3412 w 10000"/>
                <a:gd name="connsiteY75" fmla="*/ 3519 h 10027"/>
                <a:gd name="connsiteX76" fmla="*/ 3412 w 10000"/>
                <a:gd name="connsiteY76" fmla="*/ 3519 h 10027"/>
                <a:gd name="connsiteX77" fmla="*/ 3254 w 10000"/>
                <a:gd name="connsiteY77" fmla="*/ 3491 h 10027"/>
                <a:gd name="connsiteX78" fmla="*/ 3112 w 10000"/>
                <a:gd name="connsiteY78" fmla="*/ 3448 h 10027"/>
                <a:gd name="connsiteX79" fmla="*/ 2986 w 10000"/>
                <a:gd name="connsiteY79" fmla="*/ 3391 h 10027"/>
                <a:gd name="connsiteX80" fmla="*/ 2875 w 10000"/>
                <a:gd name="connsiteY80" fmla="*/ 3319 h 10027"/>
                <a:gd name="connsiteX81" fmla="*/ 2765 w 10000"/>
                <a:gd name="connsiteY81" fmla="*/ 3233 h 10027"/>
                <a:gd name="connsiteX82" fmla="*/ 2686 w 10000"/>
                <a:gd name="connsiteY82" fmla="*/ 3147 h 10027"/>
                <a:gd name="connsiteX83" fmla="*/ 2638 w 10000"/>
                <a:gd name="connsiteY83" fmla="*/ 3047 h 10027"/>
                <a:gd name="connsiteX84" fmla="*/ 2607 w 10000"/>
                <a:gd name="connsiteY84" fmla="*/ 2961 h 10027"/>
                <a:gd name="connsiteX85" fmla="*/ 2607 w 10000"/>
                <a:gd name="connsiteY85" fmla="*/ 2961 h 10027"/>
                <a:gd name="connsiteX86" fmla="*/ 2591 w 10000"/>
                <a:gd name="connsiteY86" fmla="*/ 2918 h 10027"/>
                <a:gd name="connsiteX87" fmla="*/ 2559 w 10000"/>
                <a:gd name="connsiteY87" fmla="*/ 2890 h 10027"/>
                <a:gd name="connsiteX88" fmla="*/ 2480 w 10000"/>
                <a:gd name="connsiteY88" fmla="*/ 2847 h 10027"/>
                <a:gd name="connsiteX89" fmla="*/ 2385 w 10000"/>
                <a:gd name="connsiteY89" fmla="*/ 2818 h 10027"/>
                <a:gd name="connsiteX90" fmla="*/ 2275 w 10000"/>
                <a:gd name="connsiteY90" fmla="*/ 2790 h 10027"/>
                <a:gd name="connsiteX91" fmla="*/ 2275 w 10000"/>
                <a:gd name="connsiteY91" fmla="*/ 2790 h 10027"/>
                <a:gd name="connsiteX92" fmla="*/ 2275 w 10000"/>
                <a:gd name="connsiteY92" fmla="*/ 2575 h 10027"/>
                <a:gd name="connsiteX93" fmla="*/ 2291 w 10000"/>
                <a:gd name="connsiteY93" fmla="*/ 2389 h 10027"/>
                <a:gd name="connsiteX94" fmla="*/ 2338 w 10000"/>
                <a:gd name="connsiteY94" fmla="*/ 2046 h 10027"/>
                <a:gd name="connsiteX95" fmla="*/ 2338 w 10000"/>
                <a:gd name="connsiteY95" fmla="*/ 1874 h 10027"/>
                <a:gd name="connsiteX96" fmla="*/ 2338 w 10000"/>
                <a:gd name="connsiteY96" fmla="*/ 1702 h 10027"/>
                <a:gd name="connsiteX97" fmla="*/ 2291 w 10000"/>
                <a:gd name="connsiteY97" fmla="*/ 1531 h 10027"/>
                <a:gd name="connsiteX98" fmla="*/ 2227 w 10000"/>
                <a:gd name="connsiteY98" fmla="*/ 1330 h 10027"/>
                <a:gd name="connsiteX99" fmla="*/ 2227 w 10000"/>
                <a:gd name="connsiteY99" fmla="*/ 1330 h 10027"/>
                <a:gd name="connsiteX100" fmla="*/ 2354 w 10000"/>
                <a:gd name="connsiteY100" fmla="*/ 1130 h 10027"/>
                <a:gd name="connsiteX101" fmla="*/ 2496 w 10000"/>
                <a:gd name="connsiteY101" fmla="*/ 930 h 10027"/>
                <a:gd name="connsiteX102" fmla="*/ 2670 w 10000"/>
                <a:gd name="connsiteY102" fmla="*/ 744 h 10027"/>
                <a:gd name="connsiteX103" fmla="*/ 2765 w 10000"/>
                <a:gd name="connsiteY103" fmla="*/ 658 h 10027"/>
                <a:gd name="connsiteX104" fmla="*/ 2875 w 10000"/>
                <a:gd name="connsiteY104" fmla="*/ 572 h 10027"/>
                <a:gd name="connsiteX105" fmla="*/ 2986 w 10000"/>
                <a:gd name="connsiteY105" fmla="*/ 501 h 10027"/>
                <a:gd name="connsiteX106" fmla="*/ 3096 w 10000"/>
                <a:gd name="connsiteY106" fmla="*/ 443 h 10027"/>
                <a:gd name="connsiteX107" fmla="*/ 3223 w 10000"/>
                <a:gd name="connsiteY107" fmla="*/ 386 h 10027"/>
                <a:gd name="connsiteX108" fmla="*/ 3349 w 10000"/>
                <a:gd name="connsiteY108" fmla="*/ 343 h 10027"/>
                <a:gd name="connsiteX109" fmla="*/ 3476 w 10000"/>
                <a:gd name="connsiteY109" fmla="*/ 315 h 10027"/>
                <a:gd name="connsiteX110" fmla="*/ 3618 w 10000"/>
                <a:gd name="connsiteY110" fmla="*/ 300 h 10027"/>
                <a:gd name="connsiteX111" fmla="*/ 3776 w 10000"/>
                <a:gd name="connsiteY111" fmla="*/ 286 h 10027"/>
                <a:gd name="connsiteX112" fmla="*/ 3934 w 10000"/>
                <a:gd name="connsiteY112" fmla="*/ 300 h 10027"/>
                <a:gd name="connsiteX113" fmla="*/ 3934 w 10000"/>
                <a:gd name="connsiteY113" fmla="*/ 300 h 10027"/>
                <a:gd name="connsiteX114" fmla="*/ 4013 w 10000"/>
                <a:gd name="connsiteY114" fmla="*/ 286 h 10027"/>
                <a:gd name="connsiteX115" fmla="*/ 4076 w 10000"/>
                <a:gd name="connsiteY115" fmla="*/ 258 h 10027"/>
                <a:gd name="connsiteX116" fmla="*/ 4107 w 10000"/>
                <a:gd name="connsiteY116" fmla="*/ 200 h 10027"/>
                <a:gd name="connsiteX117" fmla="*/ 4155 w 10000"/>
                <a:gd name="connsiteY117" fmla="*/ 157 h 10027"/>
                <a:gd name="connsiteX118" fmla="*/ 4186 w 10000"/>
                <a:gd name="connsiteY118" fmla="*/ 100 h 10027"/>
                <a:gd name="connsiteX119" fmla="*/ 4234 w 10000"/>
                <a:gd name="connsiteY119" fmla="*/ 57 h 10027"/>
                <a:gd name="connsiteX120" fmla="*/ 4281 w 10000"/>
                <a:gd name="connsiteY120" fmla="*/ 14 h 10027"/>
                <a:gd name="connsiteX121" fmla="*/ 4360 w 10000"/>
                <a:gd name="connsiteY121" fmla="*/ 0 h 10027"/>
                <a:gd name="connsiteX122" fmla="*/ 4360 w 10000"/>
                <a:gd name="connsiteY122" fmla="*/ 0 h 10027"/>
                <a:gd name="connsiteX123" fmla="*/ 4455 w 10000"/>
                <a:gd name="connsiteY123" fmla="*/ 0 h 10027"/>
                <a:gd name="connsiteX124" fmla="*/ 4487 w 10000"/>
                <a:gd name="connsiteY124" fmla="*/ 14 h 10027"/>
                <a:gd name="connsiteX125" fmla="*/ 4518 w 10000"/>
                <a:gd name="connsiteY125" fmla="*/ 29 h 10027"/>
                <a:gd name="connsiteX126" fmla="*/ 4534 w 10000"/>
                <a:gd name="connsiteY126" fmla="*/ 57 h 10027"/>
                <a:gd name="connsiteX127" fmla="*/ 4550 w 10000"/>
                <a:gd name="connsiteY127" fmla="*/ 86 h 10027"/>
                <a:gd name="connsiteX128" fmla="*/ 4550 w 10000"/>
                <a:gd name="connsiteY128" fmla="*/ 172 h 10027"/>
                <a:gd name="connsiteX129" fmla="*/ 4550 w 10000"/>
                <a:gd name="connsiteY129" fmla="*/ 172 h 10027"/>
                <a:gd name="connsiteX130" fmla="*/ 4597 w 10000"/>
                <a:gd name="connsiteY130" fmla="*/ 143 h 10027"/>
                <a:gd name="connsiteX131" fmla="*/ 4645 w 10000"/>
                <a:gd name="connsiteY131" fmla="*/ 114 h 10027"/>
                <a:gd name="connsiteX132" fmla="*/ 4755 w 10000"/>
                <a:gd name="connsiteY132" fmla="*/ 100 h 10027"/>
                <a:gd name="connsiteX133" fmla="*/ 4866 w 10000"/>
                <a:gd name="connsiteY133" fmla="*/ 114 h 10027"/>
                <a:gd name="connsiteX134" fmla="*/ 4976 w 10000"/>
                <a:gd name="connsiteY134" fmla="*/ 143 h 10027"/>
                <a:gd name="connsiteX135" fmla="*/ 5071 w 10000"/>
                <a:gd name="connsiteY135" fmla="*/ 215 h 10027"/>
                <a:gd name="connsiteX136" fmla="*/ 5150 w 10000"/>
                <a:gd name="connsiteY136" fmla="*/ 300 h 10027"/>
                <a:gd name="connsiteX137" fmla="*/ 5229 w 10000"/>
                <a:gd name="connsiteY137" fmla="*/ 401 h 10027"/>
                <a:gd name="connsiteX138" fmla="*/ 5261 w 10000"/>
                <a:gd name="connsiteY138" fmla="*/ 515 h 10027"/>
                <a:gd name="connsiteX139" fmla="*/ 5261 w 10000"/>
                <a:gd name="connsiteY139" fmla="*/ 515 h 10027"/>
                <a:gd name="connsiteX140" fmla="*/ 5308 w 10000"/>
                <a:gd name="connsiteY140" fmla="*/ 515 h 10027"/>
                <a:gd name="connsiteX141" fmla="*/ 5340 w 10000"/>
                <a:gd name="connsiteY141" fmla="*/ 515 h 10027"/>
                <a:gd name="connsiteX142" fmla="*/ 5403 w 10000"/>
                <a:gd name="connsiteY142" fmla="*/ 486 h 10027"/>
                <a:gd name="connsiteX143" fmla="*/ 5466 w 10000"/>
                <a:gd name="connsiteY143" fmla="*/ 472 h 10027"/>
                <a:gd name="connsiteX144" fmla="*/ 5498 w 10000"/>
                <a:gd name="connsiteY144" fmla="*/ 472 h 10027"/>
                <a:gd name="connsiteX145" fmla="*/ 5545 w 10000"/>
                <a:gd name="connsiteY145" fmla="*/ 472 h 10027"/>
                <a:gd name="connsiteX146" fmla="*/ 5545 w 10000"/>
                <a:gd name="connsiteY146" fmla="*/ 472 h 10027"/>
                <a:gd name="connsiteX147" fmla="*/ 5545 w 10000"/>
                <a:gd name="connsiteY147" fmla="*/ 529 h 10027"/>
                <a:gd name="connsiteX148" fmla="*/ 5545 w 10000"/>
                <a:gd name="connsiteY148" fmla="*/ 572 h 10027"/>
                <a:gd name="connsiteX149" fmla="*/ 5513 w 10000"/>
                <a:gd name="connsiteY149" fmla="*/ 629 h 10027"/>
                <a:gd name="connsiteX150" fmla="*/ 5466 w 10000"/>
                <a:gd name="connsiteY150" fmla="*/ 687 h 10027"/>
                <a:gd name="connsiteX151" fmla="*/ 5450 w 10000"/>
                <a:gd name="connsiteY151" fmla="*/ 730 h 10027"/>
                <a:gd name="connsiteX152" fmla="*/ 5450 w 10000"/>
                <a:gd name="connsiteY152" fmla="*/ 773 h 10027"/>
                <a:gd name="connsiteX153" fmla="*/ 5450 w 10000"/>
                <a:gd name="connsiteY153" fmla="*/ 773 h 10027"/>
                <a:gd name="connsiteX154" fmla="*/ 5561 w 10000"/>
                <a:gd name="connsiteY154" fmla="*/ 858 h 10027"/>
                <a:gd name="connsiteX155" fmla="*/ 5608 w 10000"/>
                <a:gd name="connsiteY155" fmla="*/ 916 h 10027"/>
                <a:gd name="connsiteX156" fmla="*/ 5640 w 10000"/>
                <a:gd name="connsiteY156" fmla="*/ 987 h 10027"/>
                <a:gd name="connsiteX157" fmla="*/ 5640 w 10000"/>
                <a:gd name="connsiteY157" fmla="*/ 987 h 10027"/>
                <a:gd name="connsiteX158" fmla="*/ 5735 w 10000"/>
                <a:gd name="connsiteY158" fmla="*/ 930 h 10027"/>
                <a:gd name="connsiteX159" fmla="*/ 5782 w 10000"/>
                <a:gd name="connsiteY159" fmla="*/ 901 h 10027"/>
                <a:gd name="connsiteX160" fmla="*/ 5829 w 10000"/>
                <a:gd name="connsiteY160" fmla="*/ 858 h 10027"/>
                <a:gd name="connsiteX161" fmla="*/ 5829 w 10000"/>
                <a:gd name="connsiteY161" fmla="*/ 858 h 10027"/>
                <a:gd name="connsiteX162" fmla="*/ 5814 w 10000"/>
                <a:gd name="connsiteY162" fmla="*/ 887 h 10027"/>
                <a:gd name="connsiteX163" fmla="*/ 5814 w 10000"/>
                <a:gd name="connsiteY163" fmla="*/ 930 h 10027"/>
                <a:gd name="connsiteX164" fmla="*/ 5829 w 10000"/>
                <a:gd name="connsiteY164" fmla="*/ 987 h 10027"/>
                <a:gd name="connsiteX165" fmla="*/ 5861 w 10000"/>
                <a:gd name="connsiteY165" fmla="*/ 1030 h 10027"/>
                <a:gd name="connsiteX166" fmla="*/ 5908 w 10000"/>
                <a:gd name="connsiteY166" fmla="*/ 1087 h 10027"/>
                <a:gd name="connsiteX167" fmla="*/ 5956 w 10000"/>
                <a:gd name="connsiteY167" fmla="*/ 1130 h 10027"/>
                <a:gd name="connsiteX168" fmla="*/ 5987 w 10000"/>
                <a:gd name="connsiteY168" fmla="*/ 1187 h 10027"/>
                <a:gd name="connsiteX169" fmla="*/ 6003 w 10000"/>
                <a:gd name="connsiteY169" fmla="*/ 1259 h 10027"/>
                <a:gd name="connsiteX170" fmla="*/ 5987 w 10000"/>
                <a:gd name="connsiteY170" fmla="*/ 1288 h 10027"/>
                <a:gd name="connsiteX171" fmla="*/ 5972 w 10000"/>
                <a:gd name="connsiteY171" fmla="*/ 1330 h 10027"/>
                <a:gd name="connsiteX172" fmla="*/ 5972 w 10000"/>
                <a:gd name="connsiteY172" fmla="*/ 1330 h 10027"/>
                <a:gd name="connsiteX173" fmla="*/ 6082 w 10000"/>
                <a:gd name="connsiteY173" fmla="*/ 1359 h 10027"/>
                <a:gd name="connsiteX174" fmla="*/ 6193 w 10000"/>
                <a:gd name="connsiteY174" fmla="*/ 1416 h 10027"/>
                <a:gd name="connsiteX175" fmla="*/ 6288 w 10000"/>
                <a:gd name="connsiteY175" fmla="*/ 1474 h 10027"/>
                <a:gd name="connsiteX176" fmla="*/ 6351 w 10000"/>
                <a:gd name="connsiteY176" fmla="*/ 1545 h 10027"/>
                <a:gd name="connsiteX177" fmla="*/ 6351 w 10000"/>
                <a:gd name="connsiteY177" fmla="*/ 1545 h 10027"/>
                <a:gd name="connsiteX178" fmla="*/ 6288 w 10000"/>
                <a:gd name="connsiteY178" fmla="*/ 1774 h 10027"/>
                <a:gd name="connsiteX179" fmla="*/ 6240 w 10000"/>
                <a:gd name="connsiteY179" fmla="*/ 2003 h 10027"/>
                <a:gd name="connsiteX180" fmla="*/ 6209 w 10000"/>
                <a:gd name="connsiteY180" fmla="*/ 2246 h 10027"/>
                <a:gd name="connsiteX181" fmla="*/ 6161 w 10000"/>
                <a:gd name="connsiteY181" fmla="*/ 2461 h 10027"/>
                <a:gd name="connsiteX182" fmla="*/ 6130 w 10000"/>
                <a:gd name="connsiteY182" fmla="*/ 2575 h 10027"/>
                <a:gd name="connsiteX183" fmla="*/ 6098 w 10000"/>
                <a:gd name="connsiteY183" fmla="*/ 2675 h 10027"/>
                <a:gd name="connsiteX184" fmla="*/ 6051 w 10000"/>
                <a:gd name="connsiteY184" fmla="*/ 2775 h 10027"/>
                <a:gd name="connsiteX185" fmla="*/ 5987 w 10000"/>
                <a:gd name="connsiteY185" fmla="*/ 2876 h 10027"/>
                <a:gd name="connsiteX186" fmla="*/ 5924 w 10000"/>
                <a:gd name="connsiteY186" fmla="*/ 2961 h 10027"/>
                <a:gd name="connsiteX187" fmla="*/ 5829 w 10000"/>
                <a:gd name="connsiteY187" fmla="*/ 3033 h 10027"/>
                <a:gd name="connsiteX188" fmla="*/ 5719 w 10000"/>
                <a:gd name="connsiteY188" fmla="*/ 3104 h 10027"/>
                <a:gd name="connsiteX189" fmla="*/ 5592 w 10000"/>
                <a:gd name="connsiteY189" fmla="*/ 3176 h 10027"/>
                <a:gd name="connsiteX190" fmla="*/ 5592 w 10000"/>
                <a:gd name="connsiteY190" fmla="*/ 3176 h 10027"/>
                <a:gd name="connsiteX191" fmla="*/ 5592 w 10000"/>
                <a:gd name="connsiteY191" fmla="*/ 3276 h 10027"/>
                <a:gd name="connsiteX192" fmla="*/ 5608 w 10000"/>
                <a:gd name="connsiteY192" fmla="*/ 3362 h 10027"/>
                <a:gd name="connsiteX193" fmla="*/ 5624 w 10000"/>
                <a:gd name="connsiteY193" fmla="*/ 3448 h 10027"/>
                <a:gd name="connsiteX194" fmla="*/ 5671 w 10000"/>
                <a:gd name="connsiteY194" fmla="*/ 3519 h 10027"/>
                <a:gd name="connsiteX195" fmla="*/ 5735 w 10000"/>
                <a:gd name="connsiteY195" fmla="*/ 3662 h 10027"/>
                <a:gd name="connsiteX196" fmla="*/ 5766 w 10000"/>
                <a:gd name="connsiteY196" fmla="*/ 3734 h 10027"/>
                <a:gd name="connsiteX197" fmla="*/ 5782 w 10000"/>
                <a:gd name="connsiteY197" fmla="*/ 3820 h 10027"/>
                <a:gd name="connsiteX198" fmla="*/ 5782 w 10000"/>
                <a:gd name="connsiteY198" fmla="*/ 3820 h 10027"/>
                <a:gd name="connsiteX199" fmla="*/ 5987 w 10000"/>
                <a:gd name="connsiteY199" fmla="*/ 3906 h 10027"/>
                <a:gd name="connsiteX200" fmla="*/ 6177 w 10000"/>
                <a:gd name="connsiteY200" fmla="*/ 3991 h 10027"/>
                <a:gd name="connsiteX201" fmla="*/ 6540 w 10000"/>
                <a:gd name="connsiteY201" fmla="*/ 4177 h 10027"/>
                <a:gd name="connsiteX202" fmla="*/ 6730 w 10000"/>
                <a:gd name="connsiteY202" fmla="*/ 4278 h 10027"/>
                <a:gd name="connsiteX203" fmla="*/ 6919 w 10000"/>
                <a:gd name="connsiteY203" fmla="*/ 4363 h 10027"/>
                <a:gd name="connsiteX204" fmla="*/ 7125 w 10000"/>
                <a:gd name="connsiteY204" fmla="*/ 4435 h 10027"/>
                <a:gd name="connsiteX205" fmla="*/ 7346 w 10000"/>
                <a:gd name="connsiteY205" fmla="*/ 4506 h 10027"/>
                <a:gd name="connsiteX206" fmla="*/ 7346 w 10000"/>
                <a:gd name="connsiteY206" fmla="*/ 4506 h 10027"/>
                <a:gd name="connsiteX207" fmla="*/ 7678 w 10000"/>
                <a:gd name="connsiteY207" fmla="*/ 4578 h 10027"/>
                <a:gd name="connsiteX208" fmla="*/ 8009 w 10000"/>
                <a:gd name="connsiteY208" fmla="*/ 4649 h 10027"/>
                <a:gd name="connsiteX209" fmla="*/ 8183 w 10000"/>
                <a:gd name="connsiteY209" fmla="*/ 4678 h 10027"/>
                <a:gd name="connsiteX210" fmla="*/ 8341 w 10000"/>
                <a:gd name="connsiteY210" fmla="*/ 4721 h 10027"/>
                <a:gd name="connsiteX211" fmla="*/ 8483 w 10000"/>
                <a:gd name="connsiteY211" fmla="*/ 4778 h 10027"/>
                <a:gd name="connsiteX212" fmla="*/ 8626 w 10000"/>
                <a:gd name="connsiteY212" fmla="*/ 4850 h 10027"/>
                <a:gd name="connsiteX213" fmla="*/ 8626 w 10000"/>
                <a:gd name="connsiteY213" fmla="*/ 4850 h 10027"/>
                <a:gd name="connsiteX214" fmla="*/ 8768 w 10000"/>
                <a:gd name="connsiteY214" fmla="*/ 4950 h 10027"/>
                <a:gd name="connsiteX215" fmla="*/ 8878 w 10000"/>
                <a:gd name="connsiteY215" fmla="*/ 5050 h 10027"/>
                <a:gd name="connsiteX216" fmla="*/ 8989 w 10000"/>
                <a:gd name="connsiteY216" fmla="*/ 5165 h 10027"/>
                <a:gd name="connsiteX217" fmla="*/ 9068 w 10000"/>
                <a:gd name="connsiteY217" fmla="*/ 5293 h 10027"/>
                <a:gd name="connsiteX218" fmla="*/ 9147 w 10000"/>
                <a:gd name="connsiteY218" fmla="*/ 5436 h 10027"/>
                <a:gd name="connsiteX219" fmla="*/ 9210 w 10000"/>
                <a:gd name="connsiteY219" fmla="*/ 5579 h 10027"/>
                <a:gd name="connsiteX220" fmla="*/ 9258 w 10000"/>
                <a:gd name="connsiteY220" fmla="*/ 5751 h 10027"/>
                <a:gd name="connsiteX221" fmla="*/ 9289 w 10000"/>
                <a:gd name="connsiteY221" fmla="*/ 5908 h 10027"/>
                <a:gd name="connsiteX222" fmla="*/ 9352 w 10000"/>
                <a:gd name="connsiteY222" fmla="*/ 6280 h 10027"/>
                <a:gd name="connsiteX223" fmla="*/ 9384 w 10000"/>
                <a:gd name="connsiteY223" fmla="*/ 6667 h 10027"/>
                <a:gd name="connsiteX224" fmla="*/ 9431 w 10000"/>
                <a:gd name="connsiteY224" fmla="*/ 7511 h 10027"/>
                <a:gd name="connsiteX225" fmla="*/ 9431 w 10000"/>
                <a:gd name="connsiteY225" fmla="*/ 7511 h 10027"/>
                <a:gd name="connsiteX226" fmla="*/ 9447 w 10000"/>
                <a:gd name="connsiteY226" fmla="*/ 7668 h 10027"/>
                <a:gd name="connsiteX227" fmla="*/ 9479 w 10000"/>
                <a:gd name="connsiteY227" fmla="*/ 7811 h 10027"/>
                <a:gd name="connsiteX228" fmla="*/ 9558 w 10000"/>
                <a:gd name="connsiteY228" fmla="*/ 8097 h 10027"/>
                <a:gd name="connsiteX229" fmla="*/ 9652 w 10000"/>
                <a:gd name="connsiteY229" fmla="*/ 8355 h 10027"/>
                <a:gd name="connsiteX230" fmla="*/ 9684 w 10000"/>
                <a:gd name="connsiteY230" fmla="*/ 8498 h 10027"/>
                <a:gd name="connsiteX231" fmla="*/ 9716 w 10000"/>
                <a:gd name="connsiteY231" fmla="*/ 8627 h 10027"/>
                <a:gd name="connsiteX232" fmla="*/ 9716 w 10000"/>
                <a:gd name="connsiteY232" fmla="*/ 8627 h 10027"/>
                <a:gd name="connsiteX233" fmla="*/ 9731 w 10000"/>
                <a:gd name="connsiteY233" fmla="*/ 8813 h 10027"/>
                <a:gd name="connsiteX234" fmla="*/ 9747 w 10000"/>
                <a:gd name="connsiteY234" fmla="*/ 8984 h 10027"/>
                <a:gd name="connsiteX235" fmla="*/ 9763 w 10000"/>
                <a:gd name="connsiteY235" fmla="*/ 9285 h 10027"/>
                <a:gd name="connsiteX236" fmla="*/ 9795 w 10000"/>
                <a:gd name="connsiteY236" fmla="*/ 9428 h 10027"/>
                <a:gd name="connsiteX237" fmla="*/ 9826 w 10000"/>
                <a:gd name="connsiteY237" fmla="*/ 9571 h 10027"/>
                <a:gd name="connsiteX238" fmla="*/ 9905 w 10000"/>
                <a:gd name="connsiteY238" fmla="*/ 9700 h 10027"/>
                <a:gd name="connsiteX239" fmla="*/ 10000 w 10000"/>
                <a:gd name="connsiteY239" fmla="*/ 9828 h 10027"/>
                <a:gd name="connsiteX240" fmla="*/ 10000 w 10000"/>
                <a:gd name="connsiteY240" fmla="*/ 9828 h 10027"/>
                <a:gd name="connsiteX241" fmla="*/ 10000 w 10000"/>
                <a:gd name="connsiteY241" fmla="*/ 10000 h 10027"/>
                <a:gd name="connsiteX242" fmla="*/ 10000 w 10000"/>
                <a:gd name="connsiteY242" fmla="*/ 10000 h 10027"/>
                <a:gd name="connsiteX0" fmla="*/ 10000 w 10000"/>
                <a:gd name="connsiteY0" fmla="*/ 10000 h 10027"/>
                <a:gd name="connsiteX1" fmla="*/ 10000 w 10000"/>
                <a:gd name="connsiteY1" fmla="*/ 10000 h 10027"/>
                <a:gd name="connsiteX2" fmla="*/ 8578 w 10000"/>
                <a:gd name="connsiteY2" fmla="*/ 10000 h 10027"/>
                <a:gd name="connsiteX3" fmla="*/ 8578 w 10000"/>
                <a:gd name="connsiteY3" fmla="*/ 10000 h 10027"/>
                <a:gd name="connsiteX4" fmla="*/ 8483 w 10000"/>
                <a:gd name="connsiteY4" fmla="*/ 9886 h 10027"/>
                <a:gd name="connsiteX5" fmla="*/ 8389 w 10000"/>
                <a:gd name="connsiteY5" fmla="*/ 9771 h 10027"/>
                <a:gd name="connsiteX6" fmla="*/ 8231 w 10000"/>
                <a:gd name="connsiteY6" fmla="*/ 9528 h 10027"/>
                <a:gd name="connsiteX7" fmla="*/ 8136 w 10000"/>
                <a:gd name="connsiteY7" fmla="*/ 9413 h 10027"/>
                <a:gd name="connsiteX8" fmla="*/ 8025 w 10000"/>
                <a:gd name="connsiteY8" fmla="*/ 9299 h 10027"/>
                <a:gd name="connsiteX9" fmla="*/ 7915 w 10000"/>
                <a:gd name="connsiteY9" fmla="*/ 9213 h 10027"/>
                <a:gd name="connsiteX10" fmla="*/ 7773 w 10000"/>
                <a:gd name="connsiteY10" fmla="*/ 9142 h 10027"/>
                <a:gd name="connsiteX11" fmla="*/ 7773 w 10000"/>
                <a:gd name="connsiteY11" fmla="*/ 9142 h 10027"/>
                <a:gd name="connsiteX12" fmla="*/ 7709 w 10000"/>
                <a:gd name="connsiteY12" fmla="*/ 9585 h 10027"/>
                <a:gd name="connsiteX13" fmla="*/ 7678 w 10000"/>
                <a:gd name="connsiteY13" fmla="*/ 9800 h 10027"/>
                <a:gd name="connsiteX14" fmla="*/ 7630 w 10000"/>
                <a:gd name="connsiteY14" fmla="*/ 10000 h 10027"/>
                <a:gd name="connsiteX15" fmla="*/ 7630 w 10000"/>
                <a:gd name="connsiteY15" fmla="*/ 10000 h 10027"/>
                <a:gd name="connsiteX16" fmla="*/ 6209 w 10000"/>
                <a:gd name="connsiteY16" fmla="*/ 10000 h 10027"/>
                <a:gd name="connsiteX17" fmla="*/ 4787 w 10000"/>
                <a:gd name="connsiteY17" fmla="*/ 10000 h 10027"/>
                <a:gd name="connsiteX18" fmla="*/ 3365 w 10000"/>
                <a:gd name="connsiteY18" fmla="*/ 10000 h 10027"/>
                <a:gd name="connsiteX19" fmla="*/ 1991 w 10000"/>
                <a:gd name="connsiteY19" fmla="*/ 9957 h 10027"/>
                <a:gd name="connsiteX20" fmla="*/ 1991 w 10000"/>
                <a:gd name="connsiteY20" fmla="*/ 10027 h 10027"/>
                <a:gd name="connsiteX21" fmla="*/ 2006 w 10000"/>
                <a:gd name="connsiteY21" fmla="*/ 9771 h 10027"/>
                <a:gd name="connsiteX22" fmla="*/ 2022 w 10000"/>
                <a:gd name="connsiteY22" fmla="*/ 9599 h 10027"/>
                <a:gd name="connsiteX23" fmla="*/ 2038 w 10000"/>
                <a:gd name="connsiteY23" fmla="*/ 9428 h 10027"/>
                <a:gd name="connsiteX24" fmla="*/ 2038 w 10000"/>
                <a:gd name="connsiteY24" fmla="*/ 9227 h 10027"/>
                <a:gd name="connsiteX25" fmla="*/ 2038 w 10000"/>
                <a:gd name="connsiteY25" fmla="*/ 9227 h 10027"/>
                <a:gd name="connsiteX26" fmla="*/ 1912 w 10000"/>
                <a:gd name="connsiteY26" fmla="*/ 9285 h 10027"/>
                <a:gd name="connsiteX27" fmla="*/ 1817 w 10000"/>
                <a:gd name="connsiteY27" fmla="*/ 9356 h 10027"/>
                <a:gd name="connsiteX28" fmla="*/ 1754 w 10000"/>
                <a:gd name="connsiteY28" fmla="*/ 9442 h 10027"/>
                <a:gd name="connsiteX29" fmla="*/ 1690 w 10000"/>
                <a:gd name="connsiteY29" fmla="*/ 9557 h 10027"/>
                <a:gd name="connsiteX30" fmla="*/ 1580 w 10000"/>
                <a:gd name="connsiteY30" fmla="*/ 9785 h 10027"/>
                <a:gd name="connsiteX31" fmla="*/ 1532 w 10000"/>
                <a:gd name="connsiteY31" fmla="*/ 9900 h 10027"/>
                <a:gd name="connsiteX32" fmla="*/ 1469 w 10000"/>
                <a:gd name="connsiteY32" fmla="*/ 10000 h 10027"/>
                <a:gd name="connsiteX33" fmla="*/ 1469 w 10000"/>
                <a:gd name="connsiteY33" fmla="*/ 10000 h 10027"/>
                <a:gd name="connsiteX34" fmla="*/ 0 w 10000"/>
                <a:gd name="connsiteY34" fmla="*/ 10000 h 10027"/>
                <a:gd name="connsiteX35" fmla="*/ 0 w 10000"/>
                <a:gd name="connsiteY35" fmla="*/ 10000 h 10027"/>
                <a:gd name="connsiteX36" fmla="*/ 142 w 10000"/>
                <a:gd name="connsiteY36" fmla="*/ 9700 h 10027"/>
                <a:gd name="connsiteX37" fmla="*/ 269 w 10000"/>
                <a:gd name="connsiteY37" fmla="*/ 9371 h 10027"/>
                <a:gd name="connsiteX38" fmla="*/ 379 w 10000"/>
                <a:gd name="connsiteY38" fmla="*/ 9013 h 10027"/>
                <a:gd name="connsiteX39" fmla="*/ 474 w 10000"/>
                <a:gd name="connsiteY39" fmla="*/ 8655 h 10027"/>
                <a:gd name="connsiteX40" fmla="*/ 569 w 10000"/>
                <a:gd name="connsiteY40" fmla="*/ 8269 h 10027"/>
                <a:gd name="connsiteX41" fmla="*/ 632 w 10000"/>
                <a:gd name="connsiteY41" fmla="*/ 7854 h 10027"/>
                <a:gd name="connsiteX42" fmla="*/ 679 w 10000"/>
                <a:gd name="connsiteY42" fmla="*/ 7439 h 10027"/>
                <a:gd name="connsiteX43" fmla="*/ 711 w 10000"/>
                <a:gd name="connsiteY43" fmla="*/ 6996 h 10027"/>
                <a:gd name="connsiteX44" fmla="*/ 711 w 10000"/>
                <a:gd name="connsiteY44" fmla="*/ 6996 h 10027"/>
                <a:gd name="connsiteX45" fmla="*/ 742 w 10000"/>
                <a:gd name="connsiteY45" fmla="*/ 6323 h 10027"/>
                <a:gd name="connsiteX46" fmla="*/ 774 w 10000"/>
                <a:gd name="connsiteY46" fmla="*/ 6009 h 10027"/>
                <a:gd name="connsiteX47" fmla="*/ 806 w 10000"/>
                <a:gd name="connsiteY47" fmla="*/ 5722 h 10027"/>
                <a:gd name="connsiteX48" fmla="*/ 869 w 10000"/>
                <a:gd name="connsiteY48" fmla="*/ 5465 h 10027"/>
                <a:gd name="connsiteX49" fmla="*/ 916 w 10000"/>
                <a:gd name="connsiteY49" fmla="*/ 5351 h 10027"/>
                <a:gd name="connsiteX50" fmla="*/ 964 w 10000"/>
                <a:gd name="connsiteY50" fmla="*/ 5236 h 10027"/>
                <a:gd name="connsiteX51" fmla="*/ 1027 w 10000"/>
                <a:gd name="connsiteY51" fmla="*/ 5122 h 10027"/>
                <a:gd name="connsiteX52" fmla="*/ 1090 w 10000"/>
                <a:gd name="connsiteY52" fmla="*/ 5021 h 10027"/>
                <a:gd name="connsiteX53" fmla="*/ 1185 w 10000"/>
                <a:gd name="connsiteY53" fmla="*/ 4936 h 10027"/>
                <a:gd name="connsiteX54" fmla="*/ 1280 w 10000"/>
                <a:gd name="connsiteY54" fmla="*/ 4850 h 10027"/>
                <a:gd name="connsiteX55" fmla="*/ 1280 w 10000"/>
                <a:gd name="connsiteY55" fmla="*/ 4850 h 10027"/>
                <a:gd name="connsiteX56" fmla="*/ 1390 w 10000"/>
                <a:gd name="connsiteY56" fmla="*/ 4764 h 10027"/>
                <a:gd name="connsiteX57" fmla="*/ 1517 w 10000"/>
                <a:gd name="connsiteY57" fmla="*/ 4707 h 10027"/>
                <a:gd name="connsiteX58" fmla="*/ 1659 w 10000"/>
                <a:gd name="connsiteY58" fmla="*/ 4649 h 10027"/>
                <a:gd name="connsiteX59" fmla="*/ 1785 w 10000"/>
                <a:gd name="connsiteY59" fmla="*/ 4592 h 10027"/>
                <a:gd name="connsiteX60" fmla="*/ 2085 w 10000"/>
                <a:gd name="connsiteY60" fmla="*/ 4521 h 10027"/>
                <a:gd name="connsiteX61" fmla="*/ 2385 w 10000"/>
                <a:gd name="connsiteY61" fmla="*/ 4464 h 10027"/>
                <a:gd name="connsiteX62" fmla="*/ 2701 w 10000"/>
                <a:gd name="connsiteY62" fmla="*/ 4406 h 10027"/>
                <a:gd name="connsiteX63" fmla="*/ 3002 w 10000"/>
                <a:gd name="connsiteY63" fmla="*/ 4335 h 10027"/>
                <a:gd name="connsiteX64" fmla="*/ 3318 w 10000"/>
                <a:gd name="connsiteY64" fmla="*/ 4249 h 10027"/>
                <a:gd name="connsiteX65" fmla="*/ 3460 w 10000"/>
                <a:gd name="connsiteY65" fmla="*/ 4192 h 10027"/>
                <a:gd name="connsiteX66" fmla="*/ 3602 w 10000"/>
                <a:gd name="connsiteY66" fmla="*/ 4120 h 10027"/>
                <a:gd name="connsiteX67" fmla="*/ 3602 w 10000"/>
                <a:gd name="connsiteY67" fmla="*/ 4120 h 10027"/>
                <a:gd name="connsiteX68" fmla="*/ 3602 w 10000"/>
                <a:gd name="connsiteY68" fmla="*/ 4020 h 10027"/>
                <a:gd name="connsiteX69" fmla="*/ 3586 w 10000"/>
                <a:gd name="connsiteY69" fmla="*/ 3934 h 10027"/>
                <a:gd name="connsiteX70" fmla="*/ 3570 w 10000"/>
                <a:gd name="connsiteY70" fmla="*/ 3863 h 10027"/>
                <a:gd name="connsiteX71" fmla="*/ 3539 w 10000"/>
                <a:gd name="connsiteY71" fmla="*/ 3791 h 10027"/>
                <a:gd name="connsiteX72" fmla="*/ 3460 w 10000"/>
                <a:gd name="connsiteY72" fmla="*/ 3662 h 10027"/>
                <a:gd name="connsiteX73" fmla="*/ 3428 w 10000"/>
                <a:gd name="connsiteY73" fmla="*/ 3591 h 10027"/>
                <a:gd name="connsiteX74" fmla="*/ 3412 w 10000"/>
                <a:gd name="connsiteY74" fmla="*/ 3519 h 10027"/>
                <a:gd name="connsiteX75" fmla="*/ 3412 w 10000"/>
                <a:gd name="connsiteY75" fmla="*/ 3519 h 10027"/>
                <a:gd name="connsiteX76" fmla="*/ 3254 w 10000"/>
                <a:gd name="connsiteY76" fmla="*/ 3491 h 10027"/>
                <a:gd name="connsiteX77" fmla="*/ 3112 w 10000"/>
                <a:gd name="connsiteY77" fmla="*/ 3448 h 10027"/>
                <a:gd name="connsiteX78" fmla="*/ 2986 w 10000"/>
                <a:gd name="connsiteY78" fmla="*/ 3391 h 10027"/>
                <a:gd name="connsiteX79" fmla="*/ 2875 w 10000"/>
                <a:gd name="connsiteY79" fmla="*/ 3319 h 10027"/>
                <a:gd name="connsiteX80" fmla="*/ 2765 w 10000"/>
                <a:gd name="connsiteY80" fmla="*/ 3233 h 10027"/>
                <a:gd name="connsiteX81" fmla="*/ 2686 w 10000"/>
                <a:gd name="connsiteY81" fmla="*/ 3147 h 10027"/>
                <a:gd name="connsiteX82" fmla="*/ 2638 w 10000"/>
                <a:gd name="connsiteY82" fmla="*/ 3047 h 10027"/>
                <a:gd name="connsiteX83" fmla="*/ 2607 w 10000"/>
                <a:gd name="connsiteY83" fmla="*/ 2961 h 10027"/>
                <a:gd name="connsiteX84" fmla="*/ 2607 w 10000"/>
                <a:gd name="connsiteY84" fmla="*/ 2961 h 10027"/>
                <a:gd name="connsiteX85" fmla="*/ 2591 w 10000"/>
                <a:gd name="connsiteY85" fmla="*/ 2918 h 10027"/>
                <a:gd name="connsiteX86" fmla="*/ 2559 w 10000"/>
                <a:gd name="connsiteY86" fmla="*/ 2890 h 10027"/>
                <a:gd name="connsiteX87" fmla="*/ 2480 w 10000"/>
                <a:gd name="connsiteY87" fmla="*/ 2847 h 10027"/>
                <a:gd name="connsiteX88" fmla="*/ 2385 w 10000"/>
                <a:gd name="connsiteY88" fmla="*/ 2818 h 10027"/>
                <a:gd name="connsiteX89" fmla="*/ 2275 w 10000"/>
                <a:gd name="connsiteY89" fmla="*/ 2790 h 10027"/>
                <a:gd name="connsiteX90" fmla="*/ 2275 w 10000"/>
                <a:gd name="connsiteY90" fmla="*/ 2790 h 10027"/>
                <a:gd name="connsiteX91" fmla="*/ 2275 w 10000"/>
                <a:gd name="connsiteY91" fmla="*/ 2575 h 10027"/>
                <a:gd name="connsiteX92" fmla="*/ 2291 w 10000"/>
                <a:gd name="connsiteY92" fmla="*/ 2389 h 10027"/>
                <a:gd name="connsiteX93" fmla="*/ 2338 w 10000"/>
                <a:gd name="connsiteY93" fmla="*/ 2046 h 10027"/>
                <a:gd name="connsiteX94" fmla="*/ 2338 w 10000"/>
                <a:gd name="connsiteY94" fmla="*/ 1874 h 10027"/>
                <a:gd name="connsiteX95" fmla="*/ 2338 w 10000"/>
                <a:gd name="connsiteY95" fmla="*/ 1702 h 10027"/>
                <a:gd name="connsiteX96" fmla="*/ 2291 w 10000"/>
                <a:gd name="connsiteY96" fmla="*/ 1531 h 10027"/>
                <a:gd name="connsiteX97" fmla="*/ 2227 w 10000"/>
                <a:gd name="connsiteY97" fmla="*/ 1330 h 10027"/>
                <a:gd name="connsiteX98" fmla="*/ 2227 w 10000"/>
                <a:gd name="connsiteY98" fmla="*/ 1330 h 10027"/>
                <a:gd name="connsiteX99" fmla="*/ 2354 w 10000"/>
                <a:gd name="connsiteY99" fmla="*/ 1130 h 10027"/>
                <a:gd name="connsiteX100" fmla="*/ 2496 w 10000"/>
                <a:gd name="connsiteY100" fmla="*/ 930 h 10027"/>
                <a:gd name="connsiteX101" fmla="*/ 2670 w 10000"/>
                <a:gd name="connsiteY101" fmla="*/ 744 h 10027"/>
                <a:gd name="connsiteX102" fmla="*/ 2765 w 10000"/>
                <a:gd name="connsiteY102" fmla="*/ 658 h 10027"/>
                <a:gd name="connsiteX103" fmla="*/ 2875 w 10000"/>
                <a:gd name="connsiteY103" fmla="*/ 572 h 10027"/>
                <a:gd name="connsiteX104" fmla="*/ 2986 w 10000"/>
                <a:gd name="connsiteY104" fmla="*/ 501 h 10027"/>
                <a:gd name="connsiteX105" fmla="*/ 3096 w 10000"/>
                <a:gd name="connsiteY105" fmla="*/ 443 h 10027"/>
                <a:gd name="connsiteX106" fmla="*/ 3223 w 10000"/>
                <a:gd name="connsiteY106" fmla="*/ 386 h 10027"/>
                <a:gd name="connsiteX107" fmla="*/ 3349 w 10000"/>
                <a:gd name="connsiteY107" fmla="*/ 343 h 10027"/>
                <a:gd name="connsiteX108" fmla="*/ 3476 w 10000"/>
                <a:gd name="connsiteY108" fmla="*/ 315 h 10027"/>
                <a:gd name="connsiteX109" fmla="*/ 3618 w 10000"/>
                <a:gd name="connsiteY109" fmla="*/ 300 h 10027"/>
                <a:gd name="connsiteX110" fmla="*/ 3776 w 10000"/>
                <a:gd name="connsiteY110" fmla="*/ 286 h 10027"/>
                <a:gd name="connsiteX111" fmla="*/ 3934 w 10000"/>
                <a:gd name="connsiteY111" fmla="*/ 300 h 10027"/>
                <a:gd name="connsiteX112" fmla="*/ 3934 w 10000"/>
                <a:gd name="connsiteY112" fmla="*/ 300 h 10027"/>
                <a:gd name="connsiteX113" fmla="*/ 4013 w 10000"/>
                <a:gd name="connsiteY113" fmla="*/ 286 h 10027"/>
                <a:gd name="connsiteX114" fmla="*/ 4076 w 10000"/>
                <a:gd name="connsiteY114" fmla="*/ 258 h 10027"/>
                <a:gd name="connsiteX115" fmla="*/ 4107 w 10000"/>
                <a:gd name="connsiteY115" fmla="*/ 200 h 10027"/>
                <a:gd name="connsiteX116" fmla="*/ 4155 w 10000"/>
                <a:gd name="connsiteY116" fmla="*/ 157 h 10027"/>
                <a:gd name="connsiteX117" fmla="*/ 4186 w 10000"/>
                <a:gd name="connsiteY117" fmla="*/ 100 h 10027"/>
                <a:gd name="connsiteX118" fmla="*/ 4234 w 10000"/>
                <a:gd name="connsiteY118" fmla="*/ 57 h 10027"/>
                <a:gd name="connsiteX119" fmla="*/ 4281 w 10000"/>
                <a:gd name="connsiteY119" fmla="*/ 14 h 10027"/>
                <a:gd name="connsiteX120" fmla="*/ 4360 w 10000"/>
                <a:gd name="connsiteY120" fmla="*/ 0 h 10027"/>
                <a:gd name="connsiteX121" fmla="*/ 4360 w 10000"/>
                <a:gd name="connsiteY121" fmla="*/ 0 h 10027"/>
                <a:gd name="connsiteX122" fmla="*/ 4455 w 10000"/>
                <a:gd name="connsiteY122" fmla="*/ 0 h 10027"/>
                <a:gd name="connsiteX123" fmla="*/ 4487 w 10000"/>
                <a:gd name="connsiteY123" fmla="*/ 14 h 10027"/>
                <a:gd name="connsiteX124" fmla="*/ 4518 w 10000"/>
                <a:gd name="connsiteY124" fmla="*/ 29 h 10027"/>
                <a:gd name="connsiteX125" fmla="*/ 4534 w 10000"/>
                <a:gd name="connsiteY125" fmla="*/ 57 h 10027"/>
                <a:gd name="connsiteX126" fmla="*/ 4550 w 10000"/>
                <a:gd name="connsiteY126" fmla="*/ 86 h 10027"/>
                <a:gd name="connsiteX127" fmla="*/ 4550 w 10000"/>
                <a:gd name="connsiteY127" fmla="*/ 172 h 10027"/>
                <a:gd name="connsiteX128" fmla="*/ 4550 w 10000"/>
                <a:gd name="connsiteY128" fmla="*/ 172 h 10027"/>
                <a:gd name="connsiteX129" fmla="*/ 4597 w 10000"/>
                <a:gd name="connsiteY129" fmla="*/ 143 h 10027"/>
                <a:gd name="connsiteX130" fmla="*/ 4645 w 10000"/>
                <a:gd name="connsiteY130" fmla="*/ 114 h 10027"/>
                <a:gd name="connsiteX131" fmla="*/ 4755 w 10000"/>
                <a:gd name="connsiteY131" fmla="*/ 100 h 10027"/>
                <a:gd name="connsiteX132" fmla="*/ 4866 w 10000"/>
                <a:gd name="connsiteY132" fmla="*/ 114 h 10027"/>
                <a:gd name="connsiteX133" fmla="*/ 4976 w 10000"/>
                <a:gd name="connsiteY133" fmla="*/ 143 h 10027"/>
                <a:gd name="connsiteX134" fmla="*/ 5071 w 10000"/>
                <a:gd name="connsiteY134" fmla="*/ 215 h 10027"/>
                <a:gd name="connsiteX135" fmla="*/ 5150 w 10000"/>
                <a:gd name="connsiteY135" fmla="*/ 300 h 10027"/>
                <a:gd name="connsiteX136" fmla="*/ 5229 w 10000"/>
                <a:gd name="connsiteY136" fmla="*/ 401 h 10027"/>
                <a:gd name="connsiteX137" fmla="*/ 5261 w 10000"/>
                <a:gd name="connsiteY137" fmla="*/ 515 h 10027"/>
                <a:gd name="connsiteX138" fmla="*/ 5261 w 10000"/>
                <a:gd name="connsiteY138" fmla="*/ 515 h 10027"/>
                <a:gd name="connsiteX139" fmla="*/ 5308 w 10000"/>
                <a:gd name="connsiteY139" fmla="*/ 515 h 10027"/>
                <a:gd name="connsiteX140" fmla="*/ 5340 w 10000"/>
                <a:gd name="connsiteY140" fmla="*/ 515 h 10027"/>
                <a:gd name="connsiteX141" fmla="*/ 5403 w 10000"/>
                <a:gd name="connsiteY141" fmla="*/ 486 h 10027"/>
                <a:gd name="connsiteX142" fmla="*/ 5466 w 10000"/>
                <a:gd name="connsiteY142" fmla="*/ 472 h 10027"/>
                <a:gd name="connsiteX143" fmla="*/ 5498 w 10000"/>
                <a:gd name="connsiteY143" fmla="*/ 472 h 10027"/>
                <a:gd name="connsiteX144" fmla="*/ 5545 w 10000"/>
                <a:gd name="connsiteY144" fmla="*/ 472 h 10027"/>
                <a:gd name="connsiteX145" fmla="*/ 5545 w 10000"/>
                <a:gd name="connsiteY145" fmla="*/ 472 h 10027"/>
                <a:gd name="connsiteX146" fmla="*/ 5545 w 10000"/>
                <a:gd name="connsiteY146" fmla="*/ 529 h 10027"/>
                <a:gd name="connsiteX147" fmla="*/ 5545 w 10000"/>
                <a:gd name="connsiteY147" fmla="*/ 572 h 10027"/>
                <a:gd name="connsiteX148" fmla="*/ 5513 w 10000"/>
                <a:gd name="connsiteY148" fmla="*/ 629 h 10027"/>
                <a:gd name="connsiteX149" fmla="*/ 5466 w 10000"/>
                <a:gd name="connsiteY149" fmla="*/ 687 h 10027"/>
                <a:gd name="connsiteX150" fmla="*/ 5450 w 10000"/>
                <a:gd name="connsiteY150" fmla="*/ 730 h 10027"/>
                <a:gd name="connsiteX151" fmla="*/ 5450 w 10000"/>
                <a:gd name="connsiteY151" fmla="*/ 773 h 10027"/>
                <a:gd name="connsiteX152" fmla="*/ 5450 w 10000"/>
                <a:gd name="connsiteY152" fmla="*/ 773 h 10027"/>
                <a:gd name="connsiteX153" fmla="*/ 5561 w 10000"/>
                <a:gd name="connsiteY153" fmla="*/ 858 h 10027"/>
                <a:gd name="connsiteX154" fmla="*/ 5608 w 10000"/>
                <a:gd name="connsiteY154" fmla="*/ 916 h 10027"/>
                <a:gd name="connsiteX155" fmla="*/ 5640 w 10000"/>
                <a:gd name="connsiteY155" fmla="*/ 987 h 10027"/>
                <a:gd name="connsiteX156" fmla="*/ 5640 w 10000"/>
                <a:gd name="connsiteY156" fmla="*/ 987 h 10027"/>
                <a:gd name="connsiteX157" fmla="*/ 5735 w 10000"/>
                <a:gd name="connsiteY157" fmla="*/ 930 h 10027"/>
                <a:gd name="connsiteX158" fmla="*/ 5782 w 10000"/>
                <a:gd name="connsiteY158" fmla="*/ 901 h 10027"/>
                <a:gd name="connsiteX159" fmla="*/ 5829 w 10000"/>
                <a:gd name="connsiteY159" fmla="*/ 858 h 10027"/>
                <a:gd name="connsiteX160" fmla="*/ 5829 w 10000"/>
                <a:gd name="connsiteY160" fmla="*/ 858 h 10027"/>
                <a:gd name="connsiteX161" fmla="*/ 5814 w 10000"/>
                <a:gd name="connsiteY161" fmla="*/ 887 h 10027"/>
                <a:gd name="connsiteX162" fmla="*/ 5814 w 10000"/>
                <a:gd name="connsiteY162" fmla="*/ 930 h 10027"/>
                <a:gd name="connsiteX163" fmla="*/ 5829 w 10000"/>
                <a:gd name="connsiteY163" fmla="*/ 987 h 10027"/>
                <a:gd name="connsiteX164" fmla="*/ 5861 w 10000"/>
                <a:gd name="connsiteY164" fmla="*/ 1030 h 10027"/>
                <a:gd name="connsiteX165" fmla="*/ 5908 w 10000"/>
                <a:gd name="connsiteY165" fmla="*/ 1087 h 10027"/>
                <a:gd name="connsiteX166" fmla="*/ 5956 w 10000"/>
                <a:gd name="connsiteY166" fmla="*/ 1130 h 10027"/>
                <a:gd name="connsiteX167" fmla="*/ 5987 w 10000"/>
                <a:gd name="connsiteY167" fmla="*/ 1187 h 10027"/>
                <a:gd name="connsiteX168" fmla="*/ 6003 w 10000"/>
                <a:gd name="connsiteY168" fmla="*/ 1259 h 10027"/>
                <a:gd name="connsiteX169" fmla="*/ 5987 w 10000"/>
                <a:gd name="connsiteY169" fmla="*/ 1288 h 10027"/>
                <a:gd name="connsiteX170" fmla="*/ 5972 w 10000"/>
                <a:gd name="connsiteY170" fmla="*/ 1330 h 10027"/>
                <a:gd name="connsiteX171" fmla="*/ 5972 w 10000"/>
                <a:gd name="connsiteY171" fmla="*/ 1330 h 10027"/>
                <a:gd name="connsiteX172" fmla="*/ 6082 w 10000"/>
                <a:gd name="connsiteY172" fmla="*/ 1359 h 10027"/>
                <a:gd name="connsiteX173" fmla="*/ 6193 w 10000"/>
                <a:gd name="connsiteY173" fmla="*/ 1416 h 10027"/>
                <a:gd name="connsiteX174" fmla="*/ 6288 w 10000"/>
                <a:gd name="connsiteY174" fmla="*/ 1474 h 10027"/>
                <a:gd name="connsiteX175" fmla="*/ 6351 w 10000"/>
                <a:gd name="connsiteY175" fmla="*/ 1545 h 10027"/>
                <a:gd name="connsiteX176" fmla="*/ 6351 w 10000"/>
                <a:gd name="connsiteY176" fmla="*/ 1545 h 10027"/>
                <a:gd name="connsiteX177" fmla="*/ 6288 w 10000"/>
                <a:gd name="connsiteY177" fmla="*/ 1774 h 10027"/>
                <a:gd name="connsiteX178" fmla="*/ 6240 w 10000"/>
                <a:gd name="connsiteY178" fmla="*/ 2003 h 10027"/>
                <a:gd name="connsiteX179" fmla="*/ 6209 w 10000"/>
                <a:gd name="connsiteY179" fmla="*/ 2246 h 10027"/>
                <a:gd name="connsiteX180" fmla="*/ 6161 w 10000"/>
                <a:gd name="connsiteY180" fmla="*/ 2461 h 10027"/>
                <a:gd name="connsiteX181" fmla="*/ 6130 w 10000"/>
                <a:gd name="connsiteY181" fmla="*/ 2575 h 10027"/>
                <a:gd name="connsiteX182" fmla="*/ 6098 w 10000"/>
                <a:gd name="connsiteY182" fmla="*/ 2675 h 10027"/>
                <a:gd name="connsiteX183" fmla="*/ 6051 w 10000"/>
                <a:gd name="connsiteY183" fmla="*/ 2775 h 10027"/>
                <a:gd name="connsiteX184" fmla="*/ 5987 w 10000"/>
                <a:gd name="connsiteY184" fmla="*/ 2876 h 10027"/>
                <a:gd name="connsiteX185" fmla="*/ 5924 w 10000"/>
                <a:gd name="connsiteY185" fmla="*/ 2961 h 10027"/>
                <a:gd name="connsiteX186" fmla="*/ 5829 w 10000"/>
                <a:gd name="connsiteY186" fmla="*/ 3033 h 10027"/>
                <a:gd name="connsiteX187" fmla="*/ 5719 w 10000"/>
                <a:gd name="connsiteY187" fmla="*/ 3104 h 10027"/>
                <a:gd name="connsiteX188" fmla="*/ 5592 w 10000"/>
                <a:gd name="connsiteY188" fmla="*/ 3176 h 10027"/>
                <a:gd name="connsiteX189" fmla="*/ 5592 w 10000"/>
                <a:gd name="connsiteY189" fmla="*/ 3176 h 10027"/>
                <a:gd name="connsiteX190" fmla="*/ 5592 w 10000"/>
                <a:gd name="connsiteY190" fmla="*/ 3276 h 10027"/>
                <a:gd name="connsiteX191" fmla="*/ 5608 w 10000"/>
                <a:gd name="connsiteY191" fmla="*/ 3362 h 10027"/>
                <a:gd name="connsiteX192" fmla="*/ 5624 w 10000"/>
                <a:gd name="connsiteY192" fmla="*/ 3448 h 10027"/>
                <a:gd name="connsiteX193" fmla="*/ 5671 w 10000"/>
                <a:gd name="connsiteY193" fmla="*/ 3519 h 10027"/>
                <a:gd name="connsiteX194" fmla="*/ 5735 w 10000"/>
                <a:gd name="connsiteY194" fmla="*/ 3662 h 10027"/>
                <a:gd name="connsiteX195" fmla="*/ 5766 w 10000"/>
                <a:gd name="connsiteY195" fmla="*/ 3734 h 10027"/>
                <a:gd name="connsiteX196" fmla="*/ 5782 w 10000"/>
                <a:gd name="connsiteY196" fmla="*/ 3820 h 10027"/>
                <a:gd name="connsiteX197" fmla="*/ 5782 w 10000"/>
                <a:gd name="connsiteY197" fmla="*/ 3820 h 10027"/>
                <a:gd name="connsiteX198" fmla="*/ 5987 w 10000"/>
                <a:gd name="connsiteY198" fmla="*/ 3906 h 10027"/>
                <a:gd name="connsiteX199" fmla="*/ 6177 w 10000"/>
                <a:gd name="connsiteY199" fmla="*/ 3991 h 10027"/>
                <a:gd name="connsiteX200" fmla="*/ 6540 w 10000"/>
                <a:gd name="connsiteY200" fmla="*/ 4177 h 10027"/>
                <a:gd name="connsiteX201" fmla="*/ 6730 w 10000"/>
                <a:gd name="connsiteY201" fmla="*/ 4278 h 10027"/>
                <a:gd name="connsiteX202" fmla="*/ 6919 w 10000"/>
                <a:gd name="connsiteY202" fmla="*/ 4363 h 10027"/>
                <a:gd name="connsiteX203" fmla="*/ 7125 w 10000"/>
                <a:gd name="connsiteY203" fmla="*/ 4435 h 10027"/>
                <a:gd name="connsiteX204" fmla="*/ 7346 w 10000"/>
                <a:gd name="connsiteY204" fmla="*/ 4506 h 10027"/>
                <a:gd name="connsiteX205" fmla="*/ 7346 w 10000"/>
                <a:gd name="connsiteY205" fmla="*/ 4506 h 10027"/>
                <a:gd name="connsiteX206" fmla="*/ 7678 w 10000"/>
                <a:gd name="connsiteY206" fmla="*/ 4578 h 10027"/>
                <a:gd name="connsiteX207" fmla="*/ 8009 w 10000"/>
                <a:gd name="connsiteY207" fmla="*/ 4649 h 10027"/>
                <a:gd name="connsiteX208" fmla="*/ 8183 w 10000"/>
                <a:gd name="connsiteY208" fmla="*/ 4678 h 10027"/>
                <a:gd name="connsiteX209" fmla="*/ 8341 w 10000"/>
                <a:gd name="connsiteY209" fmla="*/ 4721 h 10027"/>
                <a:gd name="connsiteX210" fmla="*/ 8483 w 10000"/>
                <a:gd name="connsiteY210" fmla="*/ 4778 h 10027"/>
                <a:gd name="connsiteX211" fmla="*/ 8626 w 10000"/>
                <a:gd name="connsiteY211" fmla="*/ 4850 h 10027"/>
                <a:gd name="connsiteX212" fmla="*/ 8626 w 10000"/>
                <a:gd name="connsiteY212" fmla="*/ 4850 h 10027"/>
                <a:gd name="connsiteX213" fmla="*/ 8768 w 10000"/>
                <a:gd name="connsiteY213" fmla="*/ 4950 h 10027"/>
                <a:gd name="connsiteX214" fmla="*/ 8878 w 10000"/>
                <a:gd name="connsiteY214" fmla="*/ 5050 h 10027"/>
                <a:gd name="connsiteX215" fmla="*/ 8989 w 10000"/>
                <a:gd name="connsiteY215" fmla="*/ 5165 h 10027"/>
                <a:gd name="connsiteX216" fmla="*/ 9068 w 10000"/>
                <a:gd name="connsiteY216" fmla="*/ 5293 h 10027"/>
                <a:gd name="connsiteX217" fmla="*/ 9147 w 10000"/>
                <a:gd name="connsiteY217" fmla="*/ 5436 h 10027"/>
                <a:gd name="connsiteX218" fmla="*/ 9210 w 10000"/>
                <a:gd name="connsiteY218" fmla="*/ 5579 h 10027"/>
                <a:gd name="connsiteX219" fmla="*/ 9258 w 10000"/>
                <a:gd name="connsiteY219" fmla="*/ 5751 h 10027"/>
                <a:gd name="connsiteX220" fmla="*/ 9289 w 10000"/>
                <a:gd name="connsiteY220" fmla="*/ 5908 h 10027"/>
                <a:gd name="connsiteX221" fmla="*/ 9352 w 10000"/>
                <a:gd name="connsiteY221" fmla="*/ 6280 h 10027"/>
                <a:gd name="connsiteX222" fmla="*/ 9384 w 10000"/>
                <a:gd name="connsiteY222" fmla="*/ 6667 h 10027"/>
                <a:gd name="connsiteX223" fmla="*/ 9431 w 10000"/>
                <a:gd name="connsiteY223" fmla="*/ 7511 h 10027"/>
                <a:gd name="connsiteX224" fmla="*/ 9431 w 10000"/>
                <a:gd name="connsiteY224" fmla="*/ 7511 h 10027"/>
                <a:gd name="connsiteX225" fmla="*/ 9447 w 10000"/>
                <a:gd name="connsiteY225" fmla="*/ 7668 h 10027"/>
                <a:gd name="connsiteX226" fmla="*/ 9479 w 10000"/>
                <a:gd name="connsiteY226" fmla="*/ 7811 h 10027"/>
                <a:gd name="connsiteX227" fmla="*/ 9558 w 10000"/>
                <a:gd name="connsiteY227" fmla="*/ 8097 h 10027"/>
                <a:gd name="connsiteX228" fmla="*/ 9652 w 10000"/>
                <a:gd name="connsiteY228" fmla="*/ 8355 h 10027"/>
                <a:gd name="connsiteX229" fmla="*/ 9684 w 10000"/>
                <a:gd name="connsiteY229" fmla="*/ 8498 h 10027"/>
                <a:gd name="connsiteX230" fmla="*/ 9716 w 10000"/>
                <a:gd name="connsiteY230" fmla="*/ 8627 h 10027"/>
                <a:gd name="connsiteX231" fmla="*/ 9716 w 10000"/>
                <a:gd name="connsiteY231" fmla="*/ 8627 h 10027"/>
                <a:gd name="connsiteX232" fmla="*/ 9731 w 10000"/>
                <a:gd name="connsiteY232" fmla="*/ 8813 h 10027"/>
                <a:gd name="connsiteX233" fmla="*/ 9747 w 10000"/>
                <a:gd name="connsiteY233" fmla="*/ 8984 h 10027"/>
                <a:gd name="connsiteX234" fmla="*/ 9763 w 10000"/>
                <a:gd name="connsiteY234" fmla="*/ 9285 h 10027"/>
                <a:gd name="connsiteX235" fmla="*/ 9795 w 10000"/>
                <a:gd name="connsiteY235" fmla="*/ 9428 h 10027"/>
                <a:gd name="connsiteX236" fmla="*/ 9826 w 10000"/>
                <a:gd name="connsiteY236" fmla="*/ 9571 h 10027"/>
                <a:gd name="connsiteX237" fmla="*/ 9905 w 10000"/>
                <a:gd name="connsiteY237" fmla="*/ 9700 h 10027"/>
                <a:gd name="connsiteX238" fmla="*/ 10000 w 10000"/>
                <a:gd name="connsiteY238" fmla="*/ 9828 h 10027"/>
                <a:gd name="connsiteX239" fmla="*/ 10000 w 10000"/>
                <a:gd name="connsiteY239" fmla="*/ 9828 h 10027"/>
                <a:gd name="connsiteX240" fmla="*/ 10000 w 10000"/>
                <a:gd name="connsiteY240" fmla="*/ 10000 h 10027"/>
                <a:gd name="connsiteX241" fmla="*/ 10000 w 10000"/>
                <a:gd name="connsiteY241" fmla="*/ 10000 h 10027"/>
                <a:gd name="connsiteX0" fmla="*/ 10000 w 10000"/>
                <a:gd name="connsiteY0" fmla="*/ 10000 h 10027"/>
                <a:gd name="connsiteX1" fmla="*/ 10000 w 10000"/>
                <a:gd name="connsiteY1" fmla="*/ 10000 h 10027"/>
                <a:gd name="connsiteX2" fmla="*/ 8578 w 10000"/>
                <a:gd name="connsiteY2" fmla="*/ 10000 h 10027"/>
                <a:gd name="connsiteX3" fmla="*/ 8578 w 10000"/>
                <a:gd name="connsiteY3" fmla="*/ 10000 h 10027"/>
                <a:gd name="connsiteX4" fmla="*/ 8483 w 10000"/>
                <a:gd name="connsiteY4" fmla="*/ 9886 h 10027"/>
                <a:gd name="connsiteX5" fmla="*/ 8389 w 10000"/>
                <a:gd name="connsiteY5" fmla="*/ 9771 h 10027"/>
                <a:gd name="connsiteX6" fmla="*/ 8231 w 10000"/>
                <a:gd name="connsiteY6" fmla="*/ 9528 h 10027"/>
                <a:gd name="connsiteX7" fmla="*/ 8136 w 10000"/>
                <a:gd name="connsiteY7" fmla="*/ 9413 h 10027"/>
                <a:gd name="connsiteX8" fmla="*/ 8025 w 10000"/>
                <a:gd name="connsiteY8" fmla="*/ 9299 h 10027"/>
                <a:gd name="connsiteX9" fmla="*/ 7915 w 10000"/>
                <a:gd name="connsiteY9" fmla="*/ 9213 h 10027"/>
                <a:gd name="connsiteX10" fmla="*/ 7773 w 10000"/>
                <a:gd name="connsiteY10" fmla="*/ 9142 h 10027"/>
                <a:gd name="connsiteX11" fmla="*/ 7773 w 10000"/>
                <a:gd name="connsiteY11" fmla="*/ 9142 h 10027"/>
                <a:gd name="connsiteX12" fmla="*/ 7709 w 10000"/>
                <a:gd name="connsiteY12" fmla="*/ 9585 h 10027"/>
                <a:gd name="connsiteX13" fmla="*/ 7678 w 10000"/>
                <a:gd name="connsiteY13" fmla="*/ 9800 h 10027"/>
                <a:gd name="connsiteX14" fmla="*/ 7630 w 10000"/>
                <a:gd name="connsiteY14" fmla="*/ 10000 h 10027"/>
                <a:gd name="connsiteX15" fmla="*/ 7630 w 10000"/>
                <a:gd name="connsiteY15" fmla="*/ 10000 h 10027"/>
                <a:gd name="connsiteX16" fmla="*/ 6209 w 10000"/>
                <a:gd name="connsiteY16" fmla="*/ 10000 h 10027"/>
                <a:gd name="connsiteX17" fmla="*/ 4787 w 10000"/>
                <a:gd name="connsiteY17" fmla="*/ 10000 h 10027"/>
                <a:gd name="connsiteX18" fmla="*/ 3365 w 10000"/>
                <a:gd name="connsiteY18" fmla="*/ 10000 h 10027"/>
                <a:gd name="connsiteX19" fmla="*/ 1991 w 10000"/>
                <a:gd name="connsiteY19" fmla="*/ 10027 h 10027"/>
                <a:gd name="connsiteX20" fmla="*/ 2006 w 10000"/>
                <a:gd name="connsiteY20" fmla="*/ 9771 h 10027"/>
                <a:gd name="connsiteX21" fmla="*/ 2022 w 10000"/>
                <a:gd name="connsiteY21" fmla="*/ 9599 h 10027"/>
                <a:gd name="connsiteX22" fmla="*/ 2038 w 10000"/>
                <a:gd name="connsiteY22" fmla="*/ 9428 h 10027"/>
                <a:gd name="connsiteX23" fmla="*/ 2038 w 10000"/>
                <a:gd name="connsiteY23" fmla="*/ 9227 h 10027"/>
                <a:gd name="connsiteX24" fmla="*/ 2038 w 10000"/>
                <a:gd name="connsiteY24" fmla="*/ 9227 h 10027"/>
                <a:gd name="connsiteX25" fmla="*/ 1912 w 10000"/>
                <a:gd name="connsiteY25" fmla="*/ 9285 h 10027"/>
                <a:gd name="connsiteX26" fmla="*/ 1817 w 10000"/>
                <a:gd name="connsiteY26" fmla="*/ 9356 h 10027"/>
                <a:gd name="connsiteX27" fmla="*/ 1754 w 10000"/>
                <a:gd name="connsiteY27" fmla="*/ 9442 h 10027"/>
                <a:gd name="connsiteX28" fmla="*/ 1690 w 10000"/>
                <a:gd name="connsiteY28" fmla="*/ 9557 h 10027"/>
                <a:gd name="connsiteX29" fmla="*/ 1580 w 10000"/>
                <a:gd name="connsiteY29" fmla="*/ 9785 h 10027"/>
                <a:gd name="connsiteX30" fmla="*/ 1532 w 10000"/>
                <a:gd name="connsiteY30" fmla="*/ 9900 h 10027"/>
                <a:gd name="connsiteX31" fmla="*/ 1469 w 10000"/>
                <a:gd name="connsiteY31" fmla="*/ 10000 h 10027"/>
                <a:gd name="connsiteX32" fmla="*/ 1469 w 10000"/>
                <a:gd name="connsiteY32" fmla="*/ 10000 h 10027"/>
                <a:gd name="connsiteX33" fmla="*/ 0 w 10000"/>
                <a:gd name="connsiteY33" fmla="*/ 10000 h 10027"/>
                <a:gd name="connsiteX34" fmla="*/ 0 w 10000"/>
                <a:gd name="connsiteY34" fmla="*/ 10000 h 10027"/>
                <a:gd name="connsiteX35" fmla="*/ 142 w 10000"/>
                <a:gd name="connsiteY35" fmla="*/ 9700 h 10027"/>
                <a:gd name="connsiteX36" fmla="*/ 269 w 10000"/>
                <a:gd name="connsiteY36" fmla="*/ 9371 h 10027"/>
                <a:gd name="connsiteX37" fmla="*/ 379 w 10000"/>
                <a:gd name="connsiteY37" fmla="*/ 9013 h 10027"/>
                <a:gd name="connsiteX38" fmla="*/ 474 w 10000"/>
                <a:gd name="connsiteY38" fmla="*/ 8655 h 10027"/>
                <a:gd name="connsiteX39" fmla="*/ 569 w 10000"/>
                <a:gd name="connsiteY39" fmla="*/ 8269 h 10027"/>
                <a:gd name="connsiteX40" fmla="*/ 632 w 10000"/>
                <a:gd name="connsiteY40" fmla="*/ 7854 h 10027"/>
                <a:gd name="connsiteX41" fmla="*/ 679 w 10000"/>
                <a:gd name="connsiteY41" fmla="*/ 7439 h 10027"/>
                <a:gd name="connsiteX42" fmla="*/ 711 w 10000"/>
                <a:gd name="connsiteY42" fmla="*/ 6996 h 10027"/>
                <a:gd name="connsiteX43" fmla="*/ 711 w 10000"/>
                <a:gd name="connsiteY43" fmla="*/ 6996 h 10027"/>
                <a:gd name="connsiteX44" fmla="*/ 742 w 10000"/>
                <a:gd name="connsiteY44" fmla="*/ 6323 h 10027"/>
                <a:gd name="connsiteX45" fmla="*/ 774 w 10000"/>
                <a:gd name="connsiteY45" fmla="*/ 6009 h 10027"/>
                <a:gd name="connsiteX46" fmla="*/ 806 w 10000"/>
                <a:gd name="connsiteY46" fmla="*/ 5722 h 10027"/>
                <a:gd name="connsiteX47" fmla="*/ 869 w 10000"/>
                <a:gd name="connsiteY47" fmla="*/ 5465 h 10027"/>
                <a:gd name="connsiteX48" fmla="*/ 916 w 10000"/>
                <a:gd name="connsiteY48" fmla="*/ 5351 h 10027"/>
                <a:gd name="connsiteX49" fmla="*/ 964 w 10000"/>
                <a:gd name="connsiteY49" fmla="*/ 5236 h 10027"/>
                <a:gd name="connsiteX50" fmla="*/ 1027 w 10000"/>
                <a:gd name="connsiteY50" fmla="*/ 5122 h 10027"/>
                <a:gd name="connsiteX51" fmla="*/ 1090 w 10000"/>
                <a:gd name="connsiteY51" fmla="*/ 5021 h 10027"/>
                <a:gd name="connsiteX52" fmla="*/ 1185 w 10000"/>
                <a:gd name="connsiteY52" fmla="*/ 4936 h 10027"/>
                <a:gd name="connsiteX53" fmla="*/ 1280 w 10000"/>
                <a:gd name="connsiteY53" fmla="*/ 4850 h 10027"/>
                <a:gd name="connsiteX54" fmla="*/ 1280 w 10000"/>
                <a:gd name="connsiteY54" fmla="*/ 4850 h 10027"/>
                <a:gd name="connsiteX55" fmla="*/ 1390 w 10000"/>
                <a:gd name="connsiteY55" fmla="*/ 4764 h 10027"/>
                <a:gd name="connsiteX56" fmla="*/ 1517 w 10000"/>
                <a:gd name="connsiteY56" fmla="*/ 4707 h 10027"/>
                <a:gd name="connsiteX57" fmla="*/ 1659 w 10000"/>
                <a:gd name="connsiteY57" fmla="*/ 4649 h 10027"/>
                <a:gd name="connsiteX58" fmla="*/ 1785 w 10000"/>
                <a:gd name="connsiteY58" fmla="*/ 4592 h 10027"/>
                <a:gd name="connsiteX59" fmla="*/ 2085 w 10000"/>
                <a:gd name="connsiteY59" fmla="*/ 4521 h 10027"/>
                <a:gd name="connsiteX60" fmla="*/ 2385 w 10000"/>
                <a:gd name="connsiteY60" fmla="*/ 4464 h 10027"/>
                <a:gd name="connsiteX61" fmla="*/ 2701 w 10000"/>
                <a:gd name="connsiteY61" fmla="*/ 4406 h 10027"/>
                <a:gd name="connsiteX62" fmla="*/ 3002 w 10000"/>
                <a:gd name="connsiteY62" fmla="*/ 4335 h 10027"/>
                <a:gd name="connsiteX63" fmla="*/ 3318 w 10000"/>
                <a:gd name="connsiteY63" fmla="*/ 4249 h 10027"/>
                <a:gd name="connsiteX64" fmla="*/ 3460 w 10000"/>
                <a:gd name="connsiteY64" fmla="*/ 4192 h 10027"/>
                <a:gd name="connsiteX65" fmla="*/ 3602 w 10000"/>
                <a:gd name="connsiteY65" fmla="*/ 4120 h 10027"/>
                <a:gd name="connsiteX66" fmla="*/ 3602 w 10000"/>
                <a:gd name="connsiteY66" fmla="*/ 4120 h 10027"/>
                <a:gd name="connsiteX67" fmla="*/ 3602 w 10000"/>
                <a:gd name="connsiteY67" fmla="*/ 4020 h 10027"/>
                <a:gd name="connsiteX68" fmla="*/ 3586 w 10000"/>
                <a:gd name="connsiteY68" fmla="*/ 3934 h 10027"/>
                <a:gd name="connsiteX69" fmla="*/ 3570 w 10000"/>
                <a:gd name="connsiteY69" fmla="*/ 3863 h 10027"/>
                <a:gd name="connsiteX70" fmla="*/ 3539 w 10000"/>
                <a:gd name="connsiteY70" fmla="*/ 3791 h 10027"/>
                <a:gd name="connsiteX71" fmla="*/ 3460 w 10000"/>
                <a:gd name="connsiteY71" fmla="*/ 3662 h 10027"/>
                <a:gd name="connsiteX72" fmla="*/ 3428 w 10000"/>
                <a:gd name="connsiteY72" fmla="*/ 3591 h 10027"/>
                <a:gd name="connsiteX73" fmla="*/ 3412 w 10000"/>
                <a:gd name="connsiteY73" fmla="*/ 3519 h 10027"/>
                <a:gd name="connsiteX74" fmla="*/ 3412 w 10000"/>
                <a:gd name="connsiteY74" fmla="*/ 3519 h 10027"/>
                <a:gd name="connsiteX75" fmla="*/ 3254 w 10000"/>
                <a:gd name="connsiteY75" fmla="*/ 3491 h 10027"/>
                <a:gd name="connsiteX76" fmla="*/ 3112 w 10000"/>
                <a:gd name="connsiteY76" fmla="*/ 3448 h 10027"/>
                <a:gd name="connsiteX77" fmla="*/ 2986 w 10000"/>
                <a:gd name="connsiteY77" fmla="*/ 3391 h 10027"/>
                <a:gd name="connsiteX78" fmla="*/ 2875 w 10000"/>
                <a:gd name="connsiteY78" fmla="*/ 3319 h 10027"/>
                <a:gd name="connsiteX79" fmla="*/ 2765 w 10000"/>
                <a:gd name="connsiteY79" fmla="*/ 3233 h 10027"/>
                <a:gd name="connsiteX80" fmla="*/ 2686 w 10000"/>
                <a:gd name="connsiteY80" fmla="*/ 3147 h 10027"/>
                <a:gd name="connsiteX81" fmla="*/ 2638 w 10000"/>
                <a:gd name="connsiteY81" fmla="*/ 3047 h 10027"/>
                <a:gd name="connsiteX82" fmla="*/ 2607 w 10000"/>
                <a:gd name="connsiteY82" fmla="*/ 2961 h 10027"/>
                <a:gd name="connsiteX83" fmla="*/ 2607 w 10000"/>
                <a:gd name="connsiteY83" fmla="*/ 2961 h 10027"/>
                <a:gd name="connsiteX84" fmla="*/ 2591 w 10000"/>
                <a:gd name="connsiteY84" fmla="*/ 2918 h 10027"/>
                <a:gd name="connsiteX85" fmla="*/ 2559 w 10000"/>
                <a:gd name="connsiteY85" fmla="*/ 2890 h 10027"/>
                <a:gd name="connsiteX86" fmla="*/ 2480 w 10000"/>
                <a:gd name="connsiteY86" fmla="*/ 2847 h 10027"/>
                <a:gd name="connsiteX87" fmla="*/ 2385 w 10000"/>
                <a:gd name="connsiteY87" fmla="*/ 2818 h 10027"/>
                <a:gd name="connsiteX88" fmla="*/ 2275 w 10000"/>
                <a:gd name="connsiteY88" fmla="*/ 2790 h 10027"/>
                <a:gd name="connsiteX89" fmla="*/ 2275 w 10000"/>
                <a:gd name="connsiteY89" fmla="*/ 2790 h 10027"/>
                <a:gd name="connsiteX90" fmla="*/ 2275 w 10000"/>
                <a:gd name="connsiteY90" fmla="*/ 2575 h 10027"/>
                <a:gd name="connsiteX91" fmla="*/ 2291 w 10000"/>
                <a:gd name="connsiteY91" fmla="*/ 2389 h 10027"/>
                <a:gd name="connsiteX92" fmla="*/ 2338 w 10000"/>
                <a:gd name="connsiteY92" fmla="*/ 2046 h 10027"/>
                <a:gd name="connsiteX93" fmla="*/ 2338 w 10000"/>
                <a:gd name="connsiteY93" fmla="*/ 1874 h 10027"/>
                <a:gd name="connsiteX94" fmla="*/ 2338 w 10000"/>
                <a:gd name="connsiteY94" fmla="*/ 1702 h 10027"/>
                <a:gd name="connsiteX95" fmla="*/ 2291 w 10000"/>
                <a:gd name="connsiteY95" fmla="*/ 1531 h 10027"/>
                <a:gd name="connsiteX96" fmla="*/ 2227 w 10000"/>
                <a:gd name="connsiteY96" fmla="*/ 1330 h 10027"/>
                <a:gd name="connsiteX97" fmla="*/ 2227 w 10000"/>
                <a:gd name="connsiteY97" fmla="*/ 1330 h 10027"/>
                <a:gd name="connsiteX98" fmla="*/ 2354 w 10000"/>
                <a:gd name="connsiteY98" fmla="*/ 1130 h 10027"/>
                <a:gd name="connsiteX99" fmla="*/ 2496 w 10000"/>
                <a:gd name="connsiteY99" fmla="*/ 930 h 10027"/>
                <a:gd name="connsiteX100" fmla="*/ 2670 w 10000"/>
                <a:gd name="connsiteY100" fmla="*/ 744 h 10027"/>
                <a:gd name="connsiteX101" fmla="*/ 2765 w 10000"/>
                <a:gd name="connsiteY101" fmla="*/ 658 h 10027"/>
                <a:gd name="connsiteX102" fmla="*/ 2875 w 10000"/>
                <a:gd name="connsiteY102" fmla="*/ 572 h 10027"/>
                <a:gd name="connsiteX103" fmla="*/ 2986 w 10000"/>
                <a:gd name="connsiteY103" fmla="*/ 501 h 10027"/>
                <a:gd name="connsiteX104" fmla="*/ 3096 w 10000"/>
                <a:gd name="connsiteY104" fmla="*/ 443 h 10027"/>
                <a:gd name="connsiteX105" fmla="*/ 3223 w 10000"/>
                <a:gd name="connsiteY105" fmla="*/ 386 h 10027"/>
                <a:gd name="connsiteX106" fmla="*/ 3349 w 10000"/>
                <a:gd name="connsiteY106" fmla="*/ 343 h 10027"/>
                <a:gd name="connsiteX107" fmla="*/ 3476 w 10000"/>
                <a:gd name="connsiteY107" fmla="*/ 315 h 10027"/>
                <a:gd name="connsiteX108" fmla="*/ 3618 w 10000"/>
                <a:gd name="connsiteY108" fmla="*/ 300 h 10027"/>
                <a:gd name="connsiteX109" fmla="*/ 3776 w 10000"/>
                <a:gd name="connsiteY109" fmla="*/ 286 h 10027"/>
                <a:gd name="connsiteX110" fmla="*/ 3934 w 10000"/>
                <a:gd name="connsiteY110" fmla="*/ 300 h 10027"/>
                <a:gd name="connsiteX111" fmla="*/ 3934 w 10000"/>
                <a:gd name="connsiteY111" fmla="*/ 300 h 10027"/>
                <a:gd name="connsiteX112" fmla="*/ 4013 w 10000"/>
                <a:gd name="connsiteY112" fmla="*/ 286 h 10027"/>
                <a:gd name="connsiteX113" fmla="*/ 4076 w 10000"/>
                <a:gd name="connsiteY113" fmla="*/ 258 h 10027"/>
                <a:gd name="connsiteX114" fmla="*/ 4107 w 10000"/>
                <a:gd name="connsiteY114" fmla="*/ 200 h 10027"/>
                <a:gd name="connsiteX115" fmla="*/ 4155 w 10000"/>
                <a:gd name="connsiteY115" fmla="*/ 157 h 10027"/>
                <a:gd name="connsiteX116" fmla="*/ 4186 w 10000"/>
                <a:gd name="connsiteY116" fmla="*/ 100 h 10027"/>
                <a:gd name="connsiteX117" fmla="*/ 4234 w 10000"/>
                <a:gd name="connsiteY117" fmla="*/ 57 h 10027"/>
                <a:gd name="connsiteX118" fmla="*/ 4281 w 10000"/>
                <a:gd name="connsiteY118" fmla="*/ 14 h 10027"/>
                <a:gd name="connsiteX119" fmla="*/ 4360 w 10000"/>
                <a:gd name="connsiteY119" fmla="*/ 0 h 10027"/>
                <a:gd name="connsiteX120" fmla="*/ 4360 w 10000"/>
                <a:gd name="connsiteY120" fmla="*/ 0 h 10027"/>
                <a:gd name="connsiteX121" fmla="*/ 4455 w 10000"/>
                <a:gd name="connsiteY121" fmla="*/ 0 h 10027"/>
                <a:gd name="connsiteX122" fmla="*/ 4487 w 10000"/>
                <a:gd name="connsiteY122" fmla="*/ 14 h 10027"/>
                <a:gd name="connsiteX123" fmla="*/ 4518 w 10000"/>
                <a:gd name="connsiteY123" fmla="*/ 29 h 10027"/>
                <a:gd name="connsiteX124" fmla="*/ 4534 w 10000"/>
                <a:gd name="connsiteY124" fmla="*/ 57 h 10027"/>
                <a:gd name="connsiteX125" fmla="*/ 4550 w 10000"/>
                <a:gd name="connsiteY125" fmla="*/ 86 h 10027"/>
                <a:gd name="connsiteX126" fmla="*/ 4550 w 10000"/>
                <a:gd name="connsiteY126" fmla="*/ 172 h 10027"/>
                <a:gd name="connsiteX127" fmla="*/ 4550 w 10000"/>
                <a:gd name="connsiteY127" fmla="*/ 172 h 10027"/>
                <a:gd name="connsiteX128" fmla="*/ 4597 w 10000"/>
                <a:gd name="connsiteY128" fmla="*/ 143 h 10027"/>
                <a:gd name="connsiteX129" fmla="*/ 4645 w 10000"/>
                <a:gd name="connsiteY129" fmla="*/ 114 h 10027"/>
                <a:gd name="connsiteX130" fmla="*/ 4755 w 10000"/>
                <a:gd name="connsiteY130" fmla="*/ 100 h 10027"/>
                <a:gd name="connsiteX131" fmla="*/ 4866 w 10000"/>
                <a:gd name="connsiteY131" fmla="*/ 114 h 10027"/>
                <a:gd name="connsiteX132" fmla="*/ 4976 w 10000"/>
                <a:gd name="connsiteY132" fmla="*/ 143 h 10027"/>
                <a:gd name="connsiteX133" fmla="*/ 5071 w 10000"/>
                <a:gd name="connsiteY133" fmla="*/ 215 h 10027"/>
                <a:gd name="connsiteX134" fmla="*/ 5150 w 10000"/>
                <a:gd name="connsiteY134" fmla="*/ 300 h 10027"/>
                <a:gd name="connsiteX135" fmla="*/ 5229 w 10000"/>
                <a:gd name="connsiteY135" fmla="*/ 401 h 10027"/>
                <a:gd name="connsiteX136" fmla="*/ 5261 w 10000"/>
                <a:gd name="connsiteY136" fmla="*/ 515 h 10027"/>
                <a:gd name="connsiteX137" fmla="*/ 5261 w 10000"/>
                <a:gd name="connsiteY137" fmla="*/ 515 h 10027"/>
                <a:gd name="connsiteX138" fmla="*/ 5308 w 10000"/>
                <a:gd name="connsiteY138" fmla="*/ 515 h 10027"/>
                <a:gd name="connsiteX139" fmla="*/ 5340 w 10000"/>
                <a:gd name="connsiteY139" fmla="*/ 515 h 10027"/>
                <a:gd name="connsiteX140" fmla="*/ 5403 w 10000"/>
                <a:gd name="connsiteY140" fmla="*/ 486 h 10027"/>
                <a:gd name="connsiteX141" fmla="*/ 5466 w 10000"/>
                <a:gd name="connsiteY141" fmla="*/ 472 h 10027"/>
                <a:gd name="connsiteX142" fmla="*/ 5498 w 10000"/>
                <a:gd name="connsiteY142" fmla="*/ 472 h 10027"/>
                <a:gd name="connsiteX143" fmla="*/ 5545 w 10000"/>
                <a:gd name="connsiteY143" fmla="*/ 472 h 10027"/>
                <a:gd name="connsiteX144" fmla="*/ 5545 w 10000"/>
                <a:gd name="connsiteY144" fmla="*/ 472 h 10027"/>
                <a:gd name="connsiteX145" fmla="*/ 5545 w 10000"/>
                <a:gd name="connsiteY145" fmla="*/ 529 h 10027"/>
                <a:gd name="connsiteX146" fmla="*/ 5545 w 10000"/>
                <a:gd name="connsiteY146" fmla="*/ 572 h 10027"/>
                <a:gd name="connsiteX147" fmla="*/ 5513 w 10000"/>
                <a:gd name="connsiteY147" fmla="*/ 629 h 10027"/>
                <a:gd name="connsiteX148" fmla="*/ 5466 w 10000"/>
                <a:gd name="connsiteY148" fmla="*/ 687 h 10027"/>
                <a:gd name="connsiteX149" fmla="*/ 5450 w 10000"/>
                <a:gd name="connsiteY149" fmla="*/ 730 h 10027"/>
                <a:gd name="connsiteX150" fmla="*/ 5450 w 10000"/>
                <a:gd name="connsiteY150" fmla="*/ 773 h 10027"/>
                <a:gd name="connsiteX151" fmla="*/ 5450 w 10000"/>
                <a:gd name="connsiteY151" fmla="*/ 773 h 10027"/>
                <a:gd name="connsiteX152" fmla="*/ 5561 w 10000"/>
                <a:gd name="connsiteY152" fmla="*/ 858 h 10027"/>
                <a:gd name="connsiteX153" fmla="*/ 5608 w 10000"/>
                <a:gd name="connsiteY153" fmla="*/ 916 h 10027"/>
                <a:gd name="connsiteX154" fmla="*/ 5640 w 10000"/>
                <a:gd name="connsiteY154" fmla="*/ 987 h 10027"/>
                <a:gd name="connsiteX155" fmla="*/ 5640 w 10000"/>
                <a:gd name="connsiteY155" fmla="*/ 987 h 10027"/>
                <a:gd name="connsiteX156" fmla="*/ 5735 w 10000"/>
                <a:gd name="connsiteY156" fmla="*/ 930 h 10027"/>
                <a:gd name="connsiteX157" fmla="*/ 5782 w 10000"/>
                <a:gd name="connsiteY157" fmla="*/ 901 h 10027"/>
                <a:gd name="connsiteX158" fmla="*/ 5829 w 10000"/>
                <a:gd name="connsiteY158" fmla="*/ 858 h 10027"/>
                <a:gd name="connsiteX159" fmla="*/ 5829 w 10000"/>
                <a:gd name="connsiteY159" fmla="*/ 858 h 10027"/>
                <a:gd name="connsiteX160" fmla="*/ 5814 w 10000"/>
                <a:gd name="connsiteY160" fmla="*/ 887 h 10027"/>
                <a:gd name="connsiteX161" fmla="*/ 5814 w 10000"/>
                <a:gd name="connsiteY161" fmla="*/ 930 h 10027"/>
                <a:gd name="connsiteX162" fmla="*/ 5829 w 10000"/>
                <a:gd name="connsiteY162" fmla="*/ 987 h 10027"/>
                <a:gd name="connsiteX163" fmla="*/ 5861 w 10000"/>
                <a:gd name="connsiteY163" fmla="*/ 1030 h 10027"/>
                <a:gd name="connsiteX164" fmla="*/ 5908 w 10000"/>
                <a:gd name="connsiteY164" fmla="*/ 1087 h 10027"/>
                <a:gd name="connsiteX165" fmla="*/ 5956 w 10000"/>
                <a:gd name="connsiteY165" fmla="*/ 1130 h 10027"/>
                <a:gd name="connsiteX166" fmla="*/ 5987 w 10000"/>
                <a:gd name="connsiteY166" fmla="*/ 1187 h 10027"/>
                <a:gd name="connsiteX167" fmla="*/ 6003 w 10000"/>
                <a:gd name="connsiteY167" fmla="*/ 1259 h 10027"/>
                <a:gd name="connsiteX168" fmla="*/ 5987 w 10000"/>
                <a:gd name="connsiteY168" fmla="*/ 1288 h 10027"/>
                <a:gd name="connsiteX169" fmla="*/ 5972 w 10000"/>
                <a:gd name="connsiteY169" fmla="*/ 1330 h 10027"/>
                <a:gd name="connsiteX170" fmla="*/ 5972 w 10000"/>
                <a:gd name="connsiteY170" fmla="*/ 1330 h 10027"/>
                <a:gd name="connsiteX171" fmla="*/ 6082 w 10000"/>
                <a:gd name="connsiteY171" fmla="*/ 1359 h 10027"/>
                <a:gd name="connsiteX172" fmla="*/ 6193 w 10000"/>
                <a:gd name="connsiteY172" fmla="*/ 1416 h 10027"/>
                <a:gd name="connsiteX173" fmla="*/ 6288 w 10000"/>
                <a:gd name="connsiteY173" fmla="*/ 1474 h 10027"/>
                <a:gd name="connsiteX174" fmla="*/ 6351 w 10000"/>
                <a:gd name="connsiteY174" fmla="*/ 1545 h 10027"/>
                <a:gd name="connsiteX175" fmla="*/ 6351 w 10000"/>
                <a:gd name="connsiteY175" fmla="*/ 1545 h 10027"/>
                <a:gd name="connsiteX176" fmla="*/ 6288 w 10000"/>
                <a:gd name="connsiteY176" fmla="*/ 1774 h 10027"/>
                <a:gd name="connsiteX177" fmla="*/ 6240 w 10000"/>
                <a:gd name="connsiteY177" fmla="*/ 2003 h 10027"/>
                <a:gd name="connsiteX178" fmla="*/ 6209 w 10000"/>
                <a:gd name="connsiteY178" fmla="*/ 2246 h 10027"/>
                <a:gd name="connsiteX179" fmla="*/ 6161 w 10000"/>
                <a:gd name="connsiteY179" fmla="*/ 2461 h 10027"/>
                <a:gd name="connsiteX180" fmla="*/ 6130 w 10000"/>
                <a:gd name="connsiteY180" fmla="*/ 2575 h 10027"/>
                <a:gd name="connsiteX181" fmla="*/ 6098 w 10000"/>
                <a:gd name="connsiteY181" fmla="*/ 2675 h 10027"/>
                <a:gd name="connsiteX182" fmla="*/ 6051 w 10000"/>
                <a:gd name="connsiteY182" fmla="*/ 2775 h 10027"/>
                <a:gd name="connsiteX183" fmla="*/ 5987 w 10000"/>
                <a:gd name="connsiteY183" fmla="*/ 2876 h 10027"/>
                <a:gd name="connsiteX184" fmla="*/ 5924 w 10000"/>
                <a:gd name="connsiteY184" fmla="*/ 2961 h 10027"/>
                <a:gd name="connsiteX185" fmla="*/ 5829 w 10000"/>
                <a:gd name="connsiteY185" fmla="*/ 3033 h 10027"/>
                <a:gd name="connsiteX186" fmla="*/ 5719 w 10000"/>
                <a:gd name="connsiteY186" fmla="*/ 3104 h 10027"/>
                <a:gd name="connsiteX187" fmla="*/ 5592 w 10000"/>
                <a:gd name="connsiteY187" fmla="*/ 3176 h 10027"/>
                <a:gd name="connsiteX188" fmla="*/ 5592 w 10000"/>
                <a:gd name="connsiteY188" fmla="*/ 3176 h 10027"/>
                <a:gd name="connsiteX189" fmla="*/ 5592 w 10000"/>
                <a:gd name="connsiteY189" fmla="*/ 3276 h 10027"/>
                <a:gd name="connsiteX190" fmla="*/ 5608 w 10000"/>
                <a:gd name="connsiteY190" fmla="*/ 3362 h 10027"/>
                <a:gd name="connsiteX191" fmla="*/ 5624 w 10000"/>
                <a:gd name="connsiteY191" fmla="*/ 3448 h 10027"/>
                <a:gd name="connsiteX192" fmla="*/ 5671 w 10000"/>
                <a:gd name="connsiteY192" fmla="*/ 3519 h 10027"/>
                <a:gd name="connsiteX193" fmla="*/ 5735 w 10000"/>
                <a:gd name="connsiteY193" fmla="*/ 3662 h 10027"/>
                <a:gd name="connsiteX194" fmla="*/ 5766 w 10000"/>
                <a:gd name="connsiteY194" fmla="*/ 3734 h 10027"/>
                <a:gd name="connsiteX195" fmla="*/ 5782 w 10000"/>
                <a:gd name="connsiteY195" fmla="*/ 3820 h 10027"/>
                <a:gd name="connsiteX196" fmla="*/ 5782 w 10000"/>
                <a:gd name="connsiteY196" fmla="*/ 3820 h 10027"/>
                <a:gd name="connsiteX197" fmla="*/ 5987 w 10000"/>
                <a:gd name="connsiteY197" fmla="*/ 3906 h 10027"/>
                <a:gd name="connsiteX198" fmla="*/ 6177 w 10000"/>
                <a:gd name="connsiteY198" fmla="*/ 3991 h 10027"/>
                <a:gd name="connsiteX199" fmla="*/ 6540 w 10000"/>
                <a:gd name="connsiteY199" fmla="*/ 4177 h 10027"/>
                <a:gd name="connsiteX200" fmla="*/ 6730 w 10000"/>
                <a:gd name="connsiteY200" fmla="*/ 4278 h 10027"/>
                <a:gd name="connsiteX201" fmla="*/ 6919 w 10000"/>
                <a:gd name="connsiteY201" fmla="*/ 4363 h 10027"/>
                <a:gd name="connsiteX202" fmla="*/ 7125 w 10000"/>
                <a:gd name="connsiteY202" fmla="*/ 4435 h 10027"/>
                <a:gd name="connsiteX203" fmla="*/ 7346 w 10000"/>
                <a:gd name="connsiteY203" fmla="*/ 4506 h 10027"/>
                <a:gd name="connsiteX204" fmla="*/ 7346 w 10000"/>
                <a:gd name="connsiteY204" fmla="*/ 4506 h 10027"/>
                <a:gd name="connsiteX205" fmla="*/ 7678 w 10000"/>
                <a:gd name="connsiteY205" fmla="*/ 4578 h 10027"/>
                <a:gd name="connsiteX206" fmla="*/ 8009 w 10000"/>
                <a:gd name="connsiteY206" fmla="*/ 4649 h 10027"/>
                <a:gd name="connsiteX207" fmla="*/ 8183 w 10000"/>
                <a:gd name="connsiteY207" fmla="*/ 4678 h 10027"/>
                <a:gd name="connsiteX208" fmla="*/ 8341 w 10000"/>
                <a:gd name="connsiteY208" fmla="*/ 4721 h 10027"/>
                <a:gd name="connsiteX209" fmla="*/ 8483 w 10000"/>
                <a:gd name="connsiteY209" fmla="*/ 4778 h 10027"/>
                <a:gd name="connsiteX210" fmla="*/ 8626 w 10000"/>
                <a:gd name="connsiteY210" fmla="*/ 4850 h 10027"/>
                <a:gd name="connsiteX211" fmla="*/ 8626 w 10000"/>
                <a:gd name="connsiteY211" fmla="*/ 4850 h 10027"/>
                <a:gd name="connsiteX212" fmla="*/ 8768 w 10000"/>
                <a:gd name="connsiteY212" fmla="*/ 4950 h 10027"/>
                <a:gd name="connsiteX213" fmla="*/ 8878 w 10000"/>
                <a:gd name="connsiteY213" fmla="*/ 5050 h 10027"/>
                <a:gd name="connsiteX214" fmla="*/ 8989 w 10000"/>
                <a:gd name="connsiteY214" fmla="*/ 5165 h 10027"/>
                <a:gd name="connsiteX215" fmla="*/ 9068 w 10000"/>
                <a:gd name="connsiteY215" fmla="*/ 5293 h 10027"/>
                <a:gd name="connsiteX216" fmla="*/ 9147 w 10000"/>
                <a:gd name="connsiteY216" fmla="*/ 5436 h 10027"/>
                <a:gd name="connsiteX217" fmla="*/ 9210 w 10000"/>
                <a:gd name="connsiteY217" fmla="*/ 5579 h 10027"/>
                <a:gd name="connsiteX218" fmla="*/ 9258 w 10000"/>
                <a:gd name="connsiteY218" fmla="*/ 5751 h 10027"/>
                <a:gd name="connsiteX219" fmla="*/ 9289 w 10000"/>
                <a:gd name="connsiteY219" fmla="*/ 5908 h 10027"/>
                <a:gd name="connsiteX220" fmla="*/ 9352 w 10000"/>
                <a:gd name="connsiteY220" fmla="*/ 6280 h 10027"/>
                <a:gd name="connsiteX221" fmla="*/ 9384 w 10000"/>
                <a:gd name="connsiteY221" fmla="*/ 6667 h 10027"/>
                <a:gd name="connsiteX222" fmla="*/ 9431 w 10000"/>
                <a:gd name="connsiteY222" fmla="*/ 7511 h 10027"/>
                <a:gd name="connsiteX223" fmla="*/ 9431 w 10000"/>
                <a:gd name="connsiteY223" fmla="*/ 7511 h 10027"/>
                <a:gd name="connsiteX224" fmla="*/ 9447 w 10000"/>
                <a:gd name="connsiteY224" fmla="*/ 7668 h 10027"/>
                <a:gd name="connsiteX225" fmla="*/ 9479 w 10000"/>
                <a:gd name="connsiteY225" fmla="*/ 7811 h 10027"/>
                <a:gd name="connsiteX226" fmla="*/ 9558 w 10000"/>
                <a:gd name="connsiteY226" fmla="*/ 8097 h 10027"/>
                <a:gd name="connsiteX227" fmla="*/ 9652 w 10000"/>
                <a:gd name="connsiteY227" fmla="*/ 8355 h 10027"/>
                <a:gd name="connsiteX228" fmla="*/ 9684 w 10000"/>
                <a:gd name="connsiteY228" fmla="*/ 8498 h 10027"/>
                <a:gd name="connsiteX229" fmla="*/ 9716 w 10000"/>
                <a:gd name="connsiteY229" fmla="*/ 8627 h 10027"/>
                <a:gd name="connsiteX230" fmla="*/ 9716 w 10000"/>
                <a:gd name="connsiteY230" fmla="*/ 8627 h 10027"/>
                <a:gd name="connsiteX231" fmla="*/ 9731 w 10000"/>
                <a:gd name="connsiteY231" fmla="*/ 8813 h 10027"/>
                <a:gd name="connsiteX232" fmla="*/ 9747 w 10000"/>
                <a:gd name="connsiteY232" fmla="*/ 8984 h 10027"/>
                <a:gd name="connsiteX233" fmla="*/ 9763 w 10000"/>
                <a:gd name="connsiteY233" fmla="*/ 9285 h 10027"/>
                <a:gd name="connsiteX234" fmla="*/ 9795 w 10000"/>
                <a:gd name="connsiteY234" fmla="*/ 9428 h 10027"/>
                <a:gd name="connsiteX235" fmla="*/ 9826 w 10000"/>
                <a:gd name="connsiteY235" fmla="*/ 9571 h 10027"/>
                <a:gd name="connsiteX236" fmla="*/ 9905 w 10000"/>
                <a:gd name="connsiteY236" fmla="*/ 9700 h 10027"/>
                <a:gd name="connsiteX237" fmla="*/ 10000 w 10000"/>
                <a:gd name="connsiteY237" fmla="*/ 9828 h 10027"/>
                <a:gd name="connsiteX238" fmla="*/ 10000 w 10000"/>
                <a:gd name="connsiteY238" fmla="*/ 9828 h 10027"/>
                <a:gd name="connsiteX239" fmla="*/ 10000 w 10000"/>
                <a:gd name="connsiteY239" fmla="*/ 10000 h 10027"/>
                <a:gd name="connsiteX240" fmla="*/ 10000 w 10000"/>
                <a:gd name="connsiteY240" fmla="*/ 10000 h 10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</a:cxnLst>
              <a:rect l="l" t="t" r="r" b="b"/>
              <a:pathLst>
                <a:path w="10000" h="10027">
                  <a:moveTo>
                    <a:pt x="10000" y="10000"/>
                  </a:moveTo>
                  <a:lnTo>
                    <a:pt x="10000" y="10000"/>
                  </a:lnTo>
                  <a:lnTo>
                    <a:pt x="8578" y="10000"/>
                  </a:lnTo>
                  <a:lnTo>
                    <a:pt x="8578" y="10000"/>
                  </a:lnTo>
                  <a:cubicBezTo>
                    <a:pt x="8546" y="9962"/>
                    <a:pt x="8515" y="9924"/>
                    <a:pt x="8483" y="9886"/>
                  </a:cubicBezTo>
                  <a:lnTo>
                    <a:pt x="8389" y="9771"/>
                  </a:lnTo>
                  <a:lnTo>
                    <a:pt x="8231" y="9528"/>
                  </a:lnTo>
                  <a:cubicBezTo>
                    <a:pt x="8199" y="9490"/>
                    <a:pt x="8168" y="9451"/>
                    <a:pt x="8136" y="9413"/>
                  </a:cubicBezTo>
                  <a:lnTo>
                    <a:pt x="8025" y="9299"/>
                  </a:lnTo>
                  <a:lnTo>
                    <a:pt x="7915" y="9213"/>
                  </a:lnTo>
                  <a:cubicBezTo>
                    <a:pt x="7868" y="9189"/>
                    <a:pt x="7820" y="9166"/>
                    <a:pt x="7773" y="9142"/>
                  </a:cubicBezTo>
                  <a:lnTo>
                    <a:pt x="7773" y="9142"/>
                  </a:lnTo>
                  <a:cubicBezTo>
                    <a:pt x="7752" y="9290"/>
                    <a:pt x="7730" y="9437"/>
                    <a:pt x="7709" y="9585"/>
                  </a:cubicBezTo>
                  <a:cubicBezTo>
                    <a:pt x="7699" y="9657"/>
                    <a:pt x="7688" y="9728"/>
                    <a:pt x="7678" y="9800"/>
                  </a:cubicBezTo>
                  <a:cubicBezTo>
                    <a:pt x="7662" y="9867"/>
                    <a:pt x="7646" y="9933"/>
                    <a:pt x="7630" y="10000"/>
                  </a:cubicBezTo>
                  <a:lnTo>
                    <a:pt x="7630" y="10000"/>
                  </a:lnTo>
                  <a:lnTo>
                    <a:pt x="6209" y="10000"/>
                  </a:lnTo>
                  <a:lnTo>
                    <a:pt x="4787" y="10000"/>
                  </a:lnTo>
                  <a:lnTo>
                    <a:pt x="3365" y="10000"/>
                  </a:lnTo>
                  <a:lnTo>
                    <a:pt x="1991" y="10027"/>
                  </a:lnTo>
                  <a:cubicBezTo>
                    <a:pt x="1996" y="9942"/>
                    <a:pt x="2001" y="9856"/>
                    <a:pt x="2006" y="9771"/>
                  </a:cubicBezTo>
                  <a:cubicBezTo>
                    <a:pt x="2011" y="9714"/>
                    <a:pt x="2017" y="9656"/>
                    <a:pt x="2022" y="9599"/>
                  </a:cubicBezTo>
                  <a:cubicBezTo>
                    <a:pt x="2027" y="9542"/>
                    <a:pt x="2033" y="9485"/>
                    <a:pt x="2038" y="9428"/>
                  </a:cubicBezTo>
                  <a:lnTo>
                    <a:pt x="2038" y="9227"/>
                  </a:lnTo>
                  <a:lnTo>
                    <a:pt x="2038" y="9227"/>
                  </a:lnTo>
                  <a:lnTo>
                    <a:pt x="1912" y="9285"/>
                  </a:lnTo>
                  <a:lnTo>
                    <a:pt x="1817" y="9356"/>
                  </a:lnTo>
                  <a:cubicBezTo>
                    <a:pt x="1796" y="9385"/>
                    <a:pt x="1775" y="9413"/>
                    <a:pt x="1754" y="9442"/>
                  </a:cubicBezTo>
                  <a:cubicBezTo>
                    <a:pt x="1733" y="9480"/>
                    <a:pt x="1711" y="9519"/>
                    <a:pt x="1690" y="9557"/>
                  </a:cubicBezTo>
                  <a:cubicBezTo>
                    <a:pt x="1653" y="9633"/>
                    <a:pt x="1617" y="9709"/>
                    <a:pt x="1580" y="9785"/>
                  </a:cubicBezTo>
                  <a:cubicBezTo>
                    <a:pt x="1564" y="9823"/>
                    <a:pt x="1548" y="9862"/>
                    <a:pt x="1532" y="9900"/>
                  </a:cubicBezTo>
                  <a:cubicBezTo>
                    <a:pt x="1511" y="9933"/>
                    <a:pt x="1490" y="9967"/>
                    <a:pt x="1469" y="10000"/>
                  </a:cubicBezTo>
                  <a:lnTo>
                    <a:pt x="1469" y="10000"/>
                  </a:lnTo>
                  <a:lnTo>
                    <a:pt x="0" y="10000"/>
                  </a:lnTo>
                  <a:lnTo>
                    <a:pt x="0" y="10000"/>
                  </a:lnTo>
                  <a:cubicBezTo>
                    <a:pt x="47" y="9900"/>
                    <a:pt x="95" y="9800"/>
                    <a:pt x="142" y="9700"/>
                  </a:cubicBezTo>
                  <a:cubicBezTo>
                    <a:pt x="184" y="9590"/>
                    <a:pt x="227" y="9481"/>
                    <a:pt x="269" y="9371"/>
                  </a:cubicBezTo>
                  <a:cubicBezTo>
                    <a:pt x="306" y="9252"/>
                    <a:pt x="342" y="9132"/>
                    <a:pt x="379" y="9013"/>
                  </a:cubicBezTo>
                  <a:cubicBezTo>
                    <a:pt x="411" y="8894"/>
                    <a:pt x="442" y="8774"/>
                    <a:pt x="474" y="8655"/>
                  </a:cubicBezTo>
                  <a:cubicBezTo>
                    <a:pt x="506" y="8526"/>
                    <a:pt x="537" y="8398"/>
                    <a:pt x="569" y="8269"/>
                  </a:cubicBezTo>
                  <a:cubicBezTo>
                    <a:pt x="590" y="8131"/>
                    <a:pt x="611" y="7992"/>
                    <a:pt x="632" y="7854"/>
                  </a:cubicBezTo>
                  <a:cubicBezTo>
                    <a:pt x="648" y="7716"/>
                    <a:pt x="663" y="7577"/>
                    <a:pt x="679" y="7439"/>
                  </a:cubicBezTo>
                  <a:cubicBezTo>
                    <a:pt x="690" y="7291"/>
                    <a:pt x="700" y="7144"/>
                    <a:pt x="711" y="6996"/>
                  </a:cubicBezTo>
                  <a:lnTo>
                    <a:pt x="711" y="6996"/>
                  </a:lnTo>
                  <a:cubicBezTo>
                    <a:pt x="721" y="6772"/>
                    <a:pt x="732" y="6547"/>
                    <a:pt x="742" y="6323"/>
                  </a:cubicBezTo>
                  <a:cubicBezTo>
                    <a:pt x="753" y="6218"/>
                    <a:pt x="763" y="6114"/>
                    <a:pt x="774" y="6009"/>
                  </a:cubicBezTo>
                  <a:cubicBezTo>
                    <a:pt x="785" y="5913"/>
                    <a:pt x="795" y="5818"/>
                    <a:pt x="806" y="5722"/>
                  </a:cubicBezTo>
                  <a:cubicBezTo>
                    <a:pt x="827" y="5636"/>
                    <a:pt x="848" y="5551"/>
                    <a:pt x="869" y="5465"/>
                  </a:cubicBezTo>
                  <a:cubicBezTo>
                    <a:pt x="885" y="5427"/>
                    <a:pt x="900" y="5389"/>
                    <a:pt x="916" y="5351"/>
                  </a:cubicBezTo>
                  <a:cubicBezTo>
                    <a:pt x="932" y="5313"/>
                    <a:pt x="948" y="5274"/>
                    <a:pt x="964" y="5236"/>
                  </a:cubicBezTo>
                  <a:lnTo>
                    <a:pt x="1027" y="5122"/>
                  </a:lnTo>
                  <a:cubicBezTo>
                    <a:pt x="1048" y="5088"/>
                    <a:pt x="1069" y="5055"/>
                    <a:pt x="1090" y="5021"/>
                  </a:cubicBezTo>
                  <a:cubicBezTo>
                    <a:pt x="1122" y="4993"/>
                    <a:pt x="1153" y="4964"/>
                    <a:pt x="1185" y="4936"/>
                  </a:cubicBezTo>
                  <a:lnTo>
                    <a:pt x="1280" y="4850"/>
                  </a:lnTo>
                  <a:lnTo>
                    <a:pt x="1280" y="4850"/>
                  </a:lnTo>
                  <a:lnTo>
                    <a:pt x="1390" y="4764"/>
                  </a:lnTo>
                  <a:lnTo>
                    <a:pt x="1517" y="4707"/>
                  </a:lnTo>
                  <a:lnTo>
                    <a:pt x="1659" y="4649"/>
                  </a:lnTo>
                  <a:lnTo>
                    <a:pt x="1785" y="4592"/>
                  </a:lnTo>
                  <a:lnTo>
                    <a:pt x="2085" y="4521"/>
                  </a:lnTo>
                  <a:lnTo>
                    <a:pt x="2385" y="4464"/>
                  </a:lnTo>
                  <a:lnTo>
                    <a:pt x="2701" y="4406"/>
                  </a:lnTo>
                  <a:lnTo>
                    <a:pt x="3002" y="4335"/>
                  </a:lnTo>
                  <a:lnTo>
                    <a:pt x="3318" y="4249"/>
                  </a:lnTo>
                  <a:lnTo>
                    <a:pt x="3460" y="4192"/>
                  </a:lnTo>
                  <a:lnTo>
                    <a:pt x="3602" y="4120"/>
                  </a:lnTo>
                  <a:lnTo>
                    <a:pt x="3602" y="4120"/>
                  </a:lnTo>
                  <a:lnTo>
                    <a:pt x="3602" y="4020"/>
                  </a:lnTo>
                  <a:cubicBezTo>
                    <a:pt x="3597" y="3991"/>
                    <a:pt x="3591" y="3963"/>
                    <a:pt x="3586" y="3934"/>
                  </a:cubicBezTo>
                  <a:cubicBezTo>
                    <a:pt x="3581" y="3910"/>
                    <a:pt x="3575" y="3887"/>
                    <a:pt x="3570" y="3863"/>
                  </a:cubicBezTo>
                  <a:cubicBezTo>
                    <a:pt x="3560" y="3839"/>
                    <a:pt x="3549" y="3815"/>
                    <a:pt x="3539" y="3791"/>
                  </a:cubicBezTo>
                  <a:cubicBezTo>
                    <a:pt x="3513" y="3748"/>
                    <a:pt x="3486" y="3705"/>
                    <a:pt x="3460" y="3662"/>
                  </a:cubicBezTo>
                  <a:cubicBezTo>
                    <a:pt x="3449" y="3638"/>
                    <a:pt x="3439" y="3615"/>
                    <a:pt x="3428" y="3591"/>
                  </a:cubicBezTo>
                  <a:cubicBezTo>
                    <a:pt x="3423" y="3567"/>
                    <a:pt x="3417" y="3543"/>
                    <a:pt x="3412" y="3519"/>
                  </a:cubicBezTo>
                  <a:lnTo>
                    <a:pt x="3412" y="3519"/>
                  </a:lnTo>
                  <a:lnTo>
                    <a:pt x="3254" y="3491"/>
                  </a:lnTo>
                  <a:lnTo>
                    <a:pt x="3112" y="3448"/>
                  </a:lnTo>
                  <a:lnTo>
                    <a:pt x="2986" y="3391"/>
                  </a:lnTo>
                  <a:lnTo>
                    <a:pt x="2875" y="3319"/>
                  </a:lnTo>
                  <a:lnTo>
                    <a:pt x="2765" y="3233"/>
                  </a:lnTo>
                  <a:cubicBezTo>
                    <a:pt x="2739" y="3204"/>
                    <a:pt x="2712" y="3176"/>
                    <a:pt x="2686" y="3147"/>
                  </a:cubicBezTo>
                  <a:cubicBezTo>
                    <a:pt x="2670" y="3114"/>
                    <a:pt x="2654" y="3080"/>
                    <a:pt x="2638" y="3047"/>
                  </a:cubicBezTo>
                  <a:cubicBezTo>
                    <a:pt x="2628" y="3018"/>
                    <a:pt x="2617" y="2990"/>
                    <a:pt x="2607" y="2961"/>
                  </a:cubicBezTo>
                  <a:lnTo>
                    <a:pt x="2607" y="2961"/>
                  </a:lnTo>
                  <a:cubicBezTo>
                    <a:pt x="2602" y="2947"/>
                    <a:pt x="2596" y="2932"/>
                    <a:pt x="2591" y="2918"/>
                  </a:cubicBezTo>
                  <a:cubicBezTo>
                    <a:pt x="2580" y="2909"/>
                    <a:pt x="2570" y="2899"/>
                    <a:pt x="2559" y="2890"/>
                  </a:cubicBezTo>
                  <a:lnTo>
                    <a:pt x="2480" y="2847"/>
                  </a:lnTo>
                  <a:lnTo>
                    <a:pt x="2385" y="2818"/>
                  </a:lnTo>
                  <a:cubicBezTo>
                    <a:pt x="2348" y="2809"/>
                    <a:pt x="2312" y="2799"/>
                    <a:pt x="2275" y="2790"/>
                  </a:cubicBezTo>
                  <a:lnTo>
                    <a:pt x="2275" y="2790"/>
                  </a:lnTo>
                  <a:lnTo>
                    <a:pt x="2275" y="2575"/>
                  </a:lnTo>
                  <a:cubicBezTo>
                    <a:pt x="2280" y="2513"/>
                    <a:pt x="2286" y="2451"/>
                    <a:pt x="2291" y="2389"/>
                  </a:cubicBezTo>
                  <a:cubicBezTo>
                    <a:pt x="2307" y="2275"/>
                    <a:pt x="2322" y="2160"/>
                    <a:pt x="2338" y="2046"/>
                  </a:cubicBezTo>
                  <a:lnTo>
                    <a:pt x="2338" y="1874"/>
                  </a:lnTo>
                  <a:lnTo>
                    <a:pt x="2338" y="1702"/>
                  </a:lnTo>
                  <a:cubicBezTo>
                    <a:pt x="2322" y="1645"/>
                    <a:pt x="2307" y="1588"/>
                    <a:pt x="2291" y="1531"/>
                  </a:cubicBezTo>
                  <a:cubicBezTo>
                    <a:pt x="2270" y="1464"/>
                    <a:pt x="2248" y="1397"/>
                    <a:pt x="2227" y="1330"/>
                  </a:cubicBezTo>
                  <a:lnTo>
                    <a:pt x="2227" y="1330"/>
                  </a:lnTo>
                  <a:cubicBezTo>
                    <a:pt x="2269" y="1263"/>
                    <a:pt x="2312" y="1197"/>
                    <a:pt x="2354" y="1130"/>
                  </a:cubicBezTo>
                  <a:cubicBezTo>
                    <a:pt x="2401" y="1063"/>
                    <a:pt x="2449" y="997"/>
                    <a:pt x="2496" y="930"/>
                  </a:cubicBezTo>
                  <a:lnTo>
                    <a:pt x="2670" y="744"/>
                  </a:lnTo>
                  <a:lnTo>
                    <a:pt x="2765" y="658"/>
                  </a:lnTo>
                  <a:lnTo>
                    <a:pt x="2875" y="572"/>
                  </a:lnTo>
                  <a:lnTo>
                    <a:pt x="2986" y="501"/>
                  </a:lnTo>
                  <a:cubicBezTo>
                    <a:pt x="3023" y="482"/>
                    <a:pt x="3059" y="462"/>
                    <a:pt x="3096" y="443"/>
                  </a:cubicBezTo>
                  <a:lnTo>
                    <a:pt x="3223" y="386"/>
                  </a:lnTo>
                  <a:lnTo>
                    <a:pt x="3349" y="343"/>
                  </a:lnTo>
                  <a:lnTo>
                    <a:pt x="3476" y="315"/>
                  </a:lnTo>
                  <a:lnTo>
                    <a:pt x="3618" y="300"/>
                  </a:lnTo>
                  <a:lnTo>
                    <a:pt x="3776" y="286"/>
                  </a:lnTo>
                  <a:lnTo>
                    <a:pt x="3934" y="300"/>
                  </a:lnTo>
                  <a:lnTo>
                    <a:pt x="3934" y="300"/>
                  </a:lnTo>
                  <a:cubicBezTo>
                    <a:pt x="3960" y="295"/>
                    <a:pt x="3987" y="291"/>
                    <a:pt x="4013" y="286"/>
                  </a:cubicBezTo>
                  <a:cubicBezTo>
                    <a:pt x="4034" y="277"/>
                    <a:pt x="4055" y="267"/>
                    <a:pt x="4076" y="258"/>
                  </a:cubicBezTo>
                  <a:cubicBezTo>
                    <a:pt x="4086" y="239"/>
                    <a:pt x="4097" y="219"/>
                    <a:pt x="4107" y="200"/>
                  </a:cubicBezTo>
                  <a:cubicBezTo>
                    <a:pt x="4123" y="186"/>
                    <a:pt x="4139" y="171"/>
                    <a:pt x="4155" y="157"/>
                  </a:cubicBezTo>
                  <a:cubicBezTo>
                    <a:pt x="4165" y="138"/>
                    <a:pt x="4176" y="119"/>
                    <a:pt x="4186" y="100"/>
                  </a:cubicBezTo>
                  <a:cubicBezTo>
                    <a:pt x="4202" y="86"/>
                    <a:pt x="4218" y="71"/>
                    <a:pt x="4234" y="57"/>
                  </a:cubicBezTo>
                  <a:cubicBezTo>
                    <a:pt x="4250" y="43"/>
                    <a:pt x="4265" y="28"/>
                    <a:pt x="4281" y="14"/>
                  </a:cubicBezTo>
                  <a:cubicBezTo>
                    <a:pt x="4307" y="9"/>
                    <a:pt x="4334" y="5"/>
                    <a:pt x="4360" y="0"/>
                  </a:cubicBezTo>
                  <a:lnTo>
                    <a:pt x="4360" y="0"/>
                  </a:lnTo>
                  <a:lnTo>
                    <a:pt x="4455" y="0"/>
                  </a:lnTo>
                  <a:cubicBezTo>
                    <a:pt x="4466" y="5"/>
                    <a:pt x="4476" y="9"/>
                    <a:pt x="4487" y="14"/>
                  </a:cubicBezTo>
                  <a:cubicBezTo>
                    <a:pt x="4497" y="19"/>
                    <a:pt x="4508" y="24"/>
                    <a:pt x="4518" y="29"/>
                  </a:cubicBezTo>
                  <a:cubicBezTo>
                    <a:pt x="4523" y="38"/>
                    <a:pt x="4529" y="48"/>
                    <a:pt x="4534" y="57"/>
                  </a:cubicBezTo>
                  <a:cubicBezTo>
                    <a:pt x="4539" y="67"/>
                    <a:pt x="4545" y="76"/>
                    <a:pt x="4550" y="86"/>
                  </a:cubicBezTo>
                  <a:lnTo>
                    <a:pt x="4550" y="172"/>
                  </a:lnTo>
                  <a:lnTo>
                    <a:pt x="4550" y="172"/>
                  </a:lnTo>
                  <a:lnTo>
                    <a:pt x="4597" y="143"/>
                  </a:lnTo>
                  <a:cubicBezTo>
                    <a:pt x="4613" y="133"/>
                    <a:pt x="4629" y="124"/>
                    <a:pt x="4645" y="114"/>
                  </a:cubicBezTo>
                  <a:lnTo>
                    <a:pt x="4755" y="100"/>
                  </a:lnTo>
                  <a:lnTo>
                    <a:pt x="4866" y="114"/>
                  </a:lnTo>
                  <a:lnTo>
                    <a:pt x="4976" y="143"/>
                  </a:lnTo>
                  <a:lnTo>
                    <a:pt x="5071" y="215"/>
                  </a:lnTo>
                  <a:lnTo>
                    <a:pt x="5150" y="300"/>
                  </a:lnTo>
                  <a:cubicBezTo>
                    <a:pt x="5176" y="334"/>
                    <a:pt x="5203" y="367"/>
                    <a:pt x="5229" y="401"/>
                  </a:cubicBezTo>
                  <a:cubicBezTo>
                    <a:pt x="5240" y="439"/>
                    <a:pt x="5250" y="477"/>
                    <a:pt x="5261" y="515"/>
                  </a:cubicBezTo>
                  <a:lnTo>
                    <a:pt x="5261" y="515"/>
                  </a:lnTo>
                  <a:lnTo>
                    <a:pt x="5308" y="515"/>
                  </a:lnTo>
                  <a:lnTo>
                    <a:pt x="5340" y="515"/>
                  </a:lnTo>
                  <a:cubicBezTo>
                    <a:pt x="5361" y="505"/>
                    <a:pt x="5382" y="496"/>
                    <a:pt x="5403" y="486"/>
                  </a:cubicBezTo>
                  <a:cubicBezTo>
                    <a:pt x="5424" y="481"/>
                    <a:pt x="5445" y="477"/>
                    <a:pt x="5466" y="472"/>
                  </a:cubicBezTo>
                  <a:lnTo>
                    <a:pt x="5498" y="472"/>
                  </a:lnTo>
                  <a:lnTo>
                    <a:pt x="5545" y="472"/>
                  </a:lnTo>
                  <a:lnTo>
                    <a:pt x="5545" y="472"/>
                  </a:lnTo>
                  <a:lnTo>
                    <a:pt x="5545" y="529"/>
                  </a:lnTo>
                  <a:lnTo>
                    <a:pt x="5545" y="572"/>
                  </a:lnTo>
                  <a:cubicBezTo>
                    <a:pt x="5534" y="591"/>
                    <a:pt x="5524" y="610"/>
                    <a:pt x="5513" y="629"/>
                  </a:cubicBezTo>
                  <a:cubicBezTo>
                    <a:pt x="5497" y="648"/>
                    <a:pt x="5482" y="668"/>
                    <a:pt x="5466" y="687"/>
                  </a:cubicBezTo>
                  <a:cubicBezTo>
                    <a:pt x="5461" y="701"/>
                    <a:pt x="5455" y="716"/>
                    <a:pt x="5450" y="730"/>
                  </a:cubicBezTo>
                  <a:lnTo>
                    <a:pt x="5450" y="773"/>
                  </a:lnTo>
                  <a:lnTo>
                    <a:pt x="5450" y="773"/>
                  </a:lnTo>
                  <a:lnTo>
                    <a:pt x="5561" y="858"/>
                  </a:lnTo>
                  <a:cubicBezTo>
                    <a:pt x="5577" y="877"/>
                    <a:pt x="5592" y="897"/>
                    <a:pt x="5608" y="916"/>
                  </a:cubicBezTo>
                  <a:cubicBezTo>
                    <a:pt x="5619" y="940"/>
                    <a:pt x="5629" y="963"/>
                    <a:pt x="5640" y="987"/>
                  </a:cubicBezTo>
                  <a:lnTo>
                    <a:pt x="5640" y="987"/>
                  </a:lnTo>
                  <a:lnTo>
                    <a:pt x="5735" y="930"/>
                  </a:lnTo>
                  <a:lnTo>
                    <a:pt x="5782" y="901"/>
                  </a:lnTo>
                  <a:cubicBezTo>
                    <a:pt x="5798" y="887"/>
                    <a:pt x="5813" y="872"/>
                    <a:pt x="5829" y="858"/>
                  </a:cubicBezTo>
                  <a:lnTo>
                    <a:pt x="5829" y="858"/>
                  </a:lnTo>
                  <a:cubicBezTo>
                    <a:pt x="5824" y="868"/>
                    <a:pt x="5819" y="877"/>
                    <a:pt x="5814" y="887"/>
                  </a:cubicBezTo>
                  <a:lnTo>
                    <a:pt x="5814" y="930"/>
                  </a:lnTo>
                  <a:lnTo>
                    <a:pt x="5829" y="987"/>
                  </a:lnTo>
                  <a:cubicBezTo>
                    <a:pt x="5840" y="1001"/>
                    <a:pt x="5850" y="1016"/>
                    <a:pt x="5861" y="1030"/>
                  </a:cubicBezTo>
                  <a:cubicBezTo>
                    <a:pt x="5877" y="1049"/>
                    <a:pt x="5892" y="1068"/>
                    <a:pt x="5908" y="1087"/>
                  </a:cubicBezTo>
                  <a:cubicBezTo>
                    <a:pt x="5924" y="1101"/>
                    <a:pt x="5940" y="1116"/>
                    <a:pt x="5956" y="1130"/>
                  </a:cubicBezTo>
                  <a:cubicBezTo>
                    <a:pt x="5966" y="1149"/>
                    <a:pt x="5977" y="1168"/>
                    <a:pt x="5987" y="1187"/>
                  </a:cubicBezTo>
                  <a:cubicBezTo>
                    <a:pt x="5992" y="1211"/>
                    <a:pt x="5998" y="1235"/>
                    <a:pt x="6003" y="1259"/>
                  </a:cubicBezTo>
                  <a:cubicBezTo>
                    <a:pt x="5998" y="1269"/>
                    <a:pt x="5992" y="1278"/>
                    <a:pt x="5987" y="1288"/>
                  </a:cubicBezTo>
                  <a:lnTo>
                    <a:pt x="5972" y="1330"/>
                  </a:lnTo>
                  <a:lnTo>
                    <a:pt x="5972" y="1330"/>
                  </a:lnTo>
                  <a:lnTo>
                    <a:pt x="6082" y="1359"/>
                  </a:lnTo>
                  <a:lnTo>
                    <a:pt x="6193" y="1416"/>
                  </a:lnTo>
                  <a:cubicBezTo>
                    <a:pt x="6225" y="1435"/>
                    <a:pt x="6256" y="1455"/>
                    <a:pt x="6288" y="1474"/>
                  </a:cubicBezTo>
                  <a:cubicBezTo>
                    <a:pt x="6309" y="1498"/>
                    <a:pt x="6330" y="1521"/>
                    <a:pt x="6351" y="1545"/>
                  </a:cubicBezTo>
                  <a:lnTo>
                    <a:pt x="6351" y="1545"/>
                  </a:lnTo>
                  <a:cubicBezTo>
                    <a:pt x="6330" y="1621"/>
                    <a:pt x="6309" y="1698"/>
                    <a:pt x="6288" y="1774"/>
                  </a:cubicBezTo>
                  <a:cubicBezTo>
                    <a:pt x="6272" y="1850"/>
                    <a:pt x="6256" y="1927"/>
                    <a:pt x="6240" y="2003"/>
                  </a:cubicBezTo>
                  <a:cubicBezTo>
                    <a:pt x="6230" y="2084"/>
                    <a:pt x="6219" y="2165"/>
                    <a:pt x="6209" y="2246"/>
                  </a:cubicBezTo>
                  <a:cubicBezTo>
                    <a:pt x="6193" y="2318"/>
                    <a:pt x="6177" y="2389"/>
                    <a:pt x="6161" y="2461"/>
                  </a:cubicBezTo>
                  <a:cubicBezTo>
                    <a:pt x="6151" y="2499"/>
                    <a:pt x="6140" y="2537"/>
                    <a:pt x="6130" y="2575"/>
                  </a:cubicBezTo>
                  <a:cubicBezTo>
                    <a:pt x="6119" y="2608"/>
                    <a:pt x="6109" y="2642"/>
                    <a:pt x="6098" y="2675"/>
                  </a:cubicBezTo>
                  <a:cubicBezTo>
                    <a:pt x="6082" y="2708"/>
                    <a:pt x="6067" y="2742"/>
                    <a:pt x="6051" y="2775"/>
                  </a:cubicBezTo>
                  <a:cubicBezTo>
                    <a:pt x="6030" y="2809"/>
                    <a:pt x="6008" y="2842"/>
                    <a:pt x="5987" y="2876"/>
                  </a:cubicBezTo>
                  <a:cubicBezTo>
                    <a:pt x="5966" y="2904"/>
                    <a:pt x="5945" y="2933"/>
                    <a:pt x="5924" y="2961"/>
                  </a:cubicBezTo>
                  <a:lnTo>
                    <a:pt x="5829" y="3033"/>
                  </a:lnTo>
                  <a:lnTo>
                    <a:pt x="5719" y="3104"/>
                  </a:lnTo>
                  <a:lnTo>
                    <a:pt x="5592" y="3176"/>
                  </a:lnTo>
                  <a:lnTo>
                    <a:pt x="5592" y="3176"/>
                  </a:lnTo>
                  <a:lnTo>
                    <a:pt x="5592" y="3276"/>
                  </a:lnTo>
                  <a:cubicBezTo>
                    <a:pt x="5597" y="3305"/>
                    <a:pt x="5603" y="3333"/>
                    <a:pt x="5608" y="3362"/>
                  </a:cubicBezTo>
                  <a:cubicBezTo>
                    <a:pt x="5613" y="3391"/>
                    <a:pt x="5619" y="3419"/>
                    <a:pt x="5624" y="3448"/>
                  </a:cubicBezTo>
                  <a:cubicBezTo>
                    <a:pt x="5640" y="3472"/>
                    <a:pt x="5655" y="3495"/>
                    <a:pt x="5671" y="3519"/>
                  </a:cubicBezTo>
                  <a:cubicBezTo>
                    <a:pt x="5692" y="3567"/>
                    <a:pt x="5714" y="3614"/>
                    <a:pt x="5735" y="3662"/>
                  </a:cubicBezTo>
                  <a:cubicBezTo>
                    <a:pt x="5745" y="3686"/>
                    <a:pt x="5756" y="3710"/>
                    <a:pt x="5766" y="3734"/>
                  </a:cubicBezTo>
                  <a:cubicBezTo>
                    <a:pt x="5771" y="3763"/>
                    <a:pt x="5777" y="3791"/>
                    <a:pt x="5782" y="3820"/>
                  </a:cubicBezTo>
                  <a:lnTo>
                    <a:pt x="5782" y="3820"/>
                  </a:lnTo>
                  <a:lnTo>
                    <a:pt x="5987" y="3906"/>
                  </a:lnTo>
                  <a:lnTo>
                    <a:pt x="6177" y="3991"/>
                  </a:lnTo>
                  <a:lnTo>
                    <a:pt x="6540" y="4177"/>
                  </a:lnTo>
                  <a:lnTo>
                    <a:pt x="6730" y="4278"/>
                  </a:lnTo>
                  <a:lnTo>
                    <a:pt x="6919" y="4363"/>
                  </a:lnTo>
                  <a:lnTo>
                    <a:pt x="7125" y="4435"/>
                  </a:lnTo>
                  <a:lnTo>
                    <a:pt x="7346" y="4506"/>
                  </a:lnTo>
                  <a:lnTo>
                    <a:pt x="7346" y="4506"/>
                  </a:lnTo>
                  <a:lnTo>
                    <a:pt x="7678" y="4578"/>
                  </a:lnTo>
                  <a:lnTo>
                    <a:pt x="8009" y="4649"/>
                  </a:lnTo>
                  <a:lnTo>
                    <a:pt x="8183" y="4678"/>
                  </a:lnTo>
                  <a:lnTo>
                    <a:pt x="8341" y="4721"/>
                  </a:lnTo>
                  <a:lnTo>
                    <a:pt x="8483" y="4778"/>
                  </a:lnTo>
                  <a:lnTo>
                    <a:pt x="8626" y="4850"/>
                  </a:lnTo>
                  <a:lnTo>
                    <a:pt x="8626" y="4850"/>
                  </a:lnTo>
                  <a:lnTo>
                    <a:pt x="8768" y="4950"/>
                  </a:lnTo>
                  <a:cubicBezTo>
                    <a:pt x="8805" y="4983"/>
                    <a:pt x="8841" y="5017"/>
                    <a:pt x="8878" y="5050"/>
                  </a:cubicBezTo>
                  <a:lnTo>
                    <a:pt x="8989" y="5165"/>
                  </a:lnTo>
                  <a:cubicBezTo>
                    <a:pt x="9015" y="5208"/>
                    <a:pt x="9042" y="5250"/>
                    <a:pt x="9068" y="5293"/>
                  </a:cubicBezTo>
                  <a:cubicBezTo>
                    <a:pt x="9094" y="5341"/>
                    <a:pt x="9121" y="5388"/>
                    <a:pt x="9147" y="5436"/>
                  </a:cubicBezTo>
                  <a:cubicBezTo>
                    <a:pt x="9168" y="5484"/>
                    <a:pt x="9189" y="5531"/>
                    <a:pt x="9210" y="5579"/>
                  </a:cubicBezTo>
                  <a:cubicBezTo>
                    <a:pt x="9226" y="5636"/>
                    <a:pt x="9242" y="5694"/>
                    <a:pt x="9258" y="5751"/>
                  </a:cubicBezTo>
                  <a:cubicBezTo>
                    <a:pt x="9268" y="5803"/>
                    <a:pt x="9279" y="5856"/>
                    <a:pt x="9289" y="5908"/>
                  </a:cubicBezTo>
                  <a:lnTo>
                    <a:pt x="9352" y="6280"/>
                  </a:lnTo>
                  <a:cubicBezTo>
                    <a:pt x="9363" y="6409"/>
                    <a:pt x="9373" y="6538"/>
                    <a:pt x="9384" y="6667"/>
                  </a:cubicBezTo>
                  <a:cubicBezTo>
                    <a:pt x="9400" y="6948"/>
                    <a:pt x="9415" y="7230"/>
                    <a:pt x="9431" y="7511"/>
                  </a:cubicBezTo>
                  <a:lnTo>
                    <a:pt x="9431" y="7511"/>
                  </a:lnTo>
                  <a:cubicBezTo>
                    <a:pt x="9436" y="7563"/>
                    <a:pt x="9442" y="7616"/>
                    <a:pt x="9447" y="7668"/>
                  </a:cubicBezTo>
                  <a:cubicBezTo>
                    <a:pt x="9458" y="7716"/>
                    <a:pt x="9468" y="7763"/>
                    <a:pt x="9479" y="7811"/>
                  </a:cubicBezTo>
                  <a:cubicBezTo>
                    <a:pt x="9505" y="7906"/>
                    <a:pt x="9532" y="8002"/>
                    <a:pt x="9558" y="8097"/>
                  </a:cubicBezTo>
                  <a:cubicBezTo>
                    <a:pt x="9589" y="8183"/>
                    <a:pt x="9621" y="8269"/>
                    <a:pt x="9652" y="8355"/>
                  </a:cubicBezTo>
                  <a:cubicBezTo>
                    <a:pt x="9663" y="8403"/>
                    <a:pt x="9673" y="8450"/>
                    <a:pt x="9684" y="8498"/>
                  </a:cubicBezTo>
                  <a:cubicBezTo>
                    <a:pt x="9695" y="8541"/>
                    <a:pt x="9705" y="8584"/>
                    <a:pt x="9716" y="8627"/>
                  </a:cubicBezTo>
                  <a:lnTo>
                    <a:pt x="9716" y="8627"/>
                  </a:lnTo>
                  <a:lnTo>
                    <a:pt x="9731" y="8813"/>
                  </a:lnTo>
                  <a:cubicBezTo>
                    <a:pt x="9736" y="8870"/>
                    <a:pt x="9742" y="8927"/>
                    <a:pt x="9747" y="8984"/>
                  </a:cubicBezTo>
                  <a:cubicBezTo>
                    <a:pt x="9752" y="9084"/>
                    <a:pt x="9758" y="9185"/>
                    <a:pt x="9763" y="9285"/>
                  </a:cubicBezTo>
                  <a:cubicBezTo>
                    <a:pt x="9774" y="9333"/>
                    <a:pt x="9784" y="9380"/>
                    <a:pt x="9795" y="9428"/>
                  </a:cubicBezTo>
                  <a:cubicBezTo>
                    <a:pt x="9805" y="9476"/>
                    <a:pt x="9816" y="9523"/>
                    <a:pt x="9826" y="9571"/>
                  </a:cubicBezTo>
                  <a:cubicBezTo>
                    <a:pt x="9852" y="9614"/>
                    <a:pt x="9879" y="9657"/>
                    <a:pt x="9905" y="9700"/>
                  </a:cubicBezTo>
                  <a:lnTo>
                    <a:pt x="10000" y="9828"/>
                  </a:lnTo>
                  <a:lnTo>
                    <a:pt x="10000" y="9828"/>
                  </a:lnTo>
                  <a:lnTo>
                    <a:pt x="10000" y="10000"/>
                  </a:lnTo>
                  <a:lnTo>
                    <a:pt x="10000" y="10000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FFA451"/>
                </a:solidFill>
                <a:latin typeface="Arial"/>
              </a:endParaRPr>
            </a:p>
          </p:txBody>
        </p:sp>
        <p:sp>
          <p:nvSpPr>
            <p:cNvPr id="78" name="Freeform 24"/>
            <p:cNvSpPr>
              <a:spLocks noEditPoints="1"/>
            </p:cNvSpPr>
            <p:nvPr/>
          </p:nvSpPr>
          <p:spPr bwMode="auto">
            <a:xfrm>
              <a:off x="2295871" y="4413551"/>
              <a:ext cx="957330" cy="1681820"/>
            </a:xfrm>
            <a:custGeom>
              <a:avLst/>
              <a:gdLst>
                <a:gd name="T0" fmla="*/ 38 w 848"/>
                <a:gd name="T1" fmla="*/ 1110 h 1398"/>
                <a:gd name="T2" fmla="*/ 24 w 848"/>
                <a:gd name="T3" fmla="*/ 726 h 1398"/>
                <a:gd name="T4" fmla="*/ 6 w 848"/>
                <a:gd name="T5" fmla="*/ 690 h 1398"/>
                <a:gd name="T6" fmla="*/ 30 w 848"/>
                <a:gd name="T7" fmla="*/ 682 h 1398"/>
                <a:gd name="T8" fmla="*/ 68 w 848"/>
                <a:gd name="T9" fmla="*/ 654 h 1398"/>
                <a:gd name="T10" fmla="*/ 114 w 848"/>
                <a:gd name="T11" fmla="*/ 612 h 1398"/>
                <a:gd name="T12" fmla="*/ 116 w 848"/>
                <a:gd name="T13" fmla="*/ 534 h 1398"/>
                <a:gd name="T14" fmla="*/ 84 w 848"/>
                <a:gd name="T15" fmla="*/ 514 h 1398"/>
                <a:gd name="T16" fmla="*/ 124 w 848"/>
                <a:gd name="T17" fmla="*/ 512 h 1398"/>
                <a:gd name="T18" fmla="*/ 74 w 848"/>
                <a:gd name="T19" fmla="*/ 488 h 1398"/>
                <a:gd name="T20" fmla="*/ 104 w 848"/>
                <a:gd name="T21" fmla="*/ 480 h 1398"/>
                <a:gd name="T22" fmla="*/ 126 w 848"/>
                <a:gd name="T23" fmla="*/ 432 h 1398"/>
                <a:gd name="T24" fmla="*/ 104 w 848"/>
                <a:gd name="T25" fmla="*/ 390 h 1398"/>
                <a:gd name="T26" fmla="*/ 130 w 848"/>
                <a:gd name="T27" fmla="*/ 372 h 1398"/>
                <a:gd name="T28" fmla="*/ 94 w 848"/>
                <a:gd name="T29" fmla="*/ 344 h 1398"/>
                <a:gd name="T30" fmla="*/ 130 w 848"/>
                <a:gd name="T31" fmla="*/ 338 h 1398"/>
                <a:gd name="T32" fmla="*/ 162 w 848"/>
                <a:gd name="T33" fmla="*/ 252 h 1398"/>
                <a:gd name="T34" fmla="*/ 144 w 848"/>
                <a:gd name="T35" fmla="*/ 174 h 1398"/>
                <a:gd name="T36" fmla="*/ 182 w 848"/>
                <a:gd name="T37" fmla="*/ 176 h 1398"/>
                <a:gd name="T38" fmla="*/ 188 w 848"/>
                <a:gd name="T39" fmla="*/ 118 h 1398"/>
                <a:gd name="T40" fmla="*/ 228 w 848"/>
                <a:gd name="T41" fmla="*/ 100 h 1398"/>
                <a:gd name="T42" fmla="*/ 234 w 848"/>
                <a:gd name="T43" fmla="*/ 66 h 1398"/>
                <a:gd name="T44" fmla="*/ 266 w 848"/>
                <a:gd name="T45" fmla="*/ 46 h 1398"/>
                <a:gd name="T46" fmla="*/ 304 w 848"/>
                <a:gd name="T47" fmla="*/ 52 h 1398"/>
                <a:gd name="T48" fmla="*/ 356 w 848"/>
                <a:gd name="T49" fmla="*/ 18 h 1398"/>
                <a:gd name="T50" fmla="*/ 494 w 848"/>
                <a:gd name="T51" fmla="*/ 2 h 1398"/>
                <a:gd name="T52" fmla="*/ 694 w 848"/>
                <a:gd name="T53" fmla="*/ 94 h 1398"/>
                <a:gd name="T54" fmla="*/ 744 w 848"/>
                <a:gd name="T55" fmla="*/ 172 h 1398"/>
                <a:gd name="T56" fmla="*/ 804 w 848"/>
                <a:gd name="T57" fmla="*/ 264 h 1398"/>
                <a:gd name="T58" fmla="*/ 796 w 848"/>
                <a:gd name="T59" fmla="*/ 264 h 1398"/>
                <a:gd name="T60" fmla="*/ 776 w 848"/>
                <a:gd name="T61" fmla="*/ 280 h 1398"/>
                <a:gd name="T62" fmla="*/ 818 w 848"/>
                <a:gd name="T63" fmla="*/ 354 h 1398"/>
                <a:gd name="T64" fmla="*/ 806 w 848"/>
                <a:gd name="T65" fmla="*/ 366 h 1398"/>
                <a:gd name="T66" fmla="*/ 790 w 848"/>
                <a:gd name="T67" fmla="*/ 494 h 1398"/>
                <a:gd name="T68" fmla="*/ 804 w 848"/>
                <a:gd name="T69" fmla="*/ 528 h 1398"/>
                <a:gd name="T70" fmla="*/ 818 w 848"/>
                <a:gd name="T71" fmla="*/ 690 h 1398"/>
                <a:gd name="T72" fmla="*/ 838 w 848"/>
                <a:gd name="T73" fmla="*/ 912 h 1398"/>
                <a:gd name="T74" fmla="*/ 786 w 848"/>
                <a:gd name="T75" fmla="*/ 1288 h 1398"/>
                <a:gd name="T76" fmla="*/ 120 w 848"/>
                <a:gd name="T77" fmla="*/ 1398 h 1398"/>
                <a:gd name="T78" fmla="*/ 768 w 848"/>
                <a:gd name="T79" fmla="*/ 606 h 1398"/>
                <a:gd name="T80" fmla="*/ 792 w 848"/>
                <a:gd name="T81" fmla="*/ 570 h 1398"/>
                <a:gd name="T82" fmla="*/ 264 w 848"/>
                <a:gd name="T83" fmla="*/ 120 h 1398"/>
                <a:gd name="T84" fmla="*/ 792 w 848"/>
                <a:gd name="T85" fmla="*/ 408 h 1398"/>
                <a:gd name="T86" fmla="*/ 768 w 848"/>
                <a:gd name="T87" fmla="*/ 378 h 1398"/>
                <a:gd name="T88" fmla="*/ 762 w 848"/>
                <a:gd name="T89" fmla="*/ 366 h 1398"/>
                <a:gd name="T90" fmla="*/ 792 w 848"/>
                <a:gd name="T91" fmla="*/ 408 h 1398"/>
                <a:gd name="T92" fmla="*/ 158 w 848"/>
                <a:gd name="T93" fmla="*/ 458 h 1398"/>
                <a:gd name="T94" fmla="*/ 146 w 848"/>
                <a:gd name="T95" fmla="*/ 426 h 1398"/>
                <a:gd name="T96" fmla="*/ 168 w 848"/>
                <a:gd name="T97" fmla="*/ 504 h 1398"/>
                <a:gd name="T98" fmla="*/ 166 w 848"/>
                <a:gd name="T99" fmla="*/ 462 h 1398"/>
                <a:gd name="T100" fmla="*/ 150 w 848"/>
                <a:gd name="T101" fmla="*/ 510 h 1398"/>
                <a:gd name="T102" fmla="*/ 126 w 848"/>
                <a:gd name="T103" fmla="*/ 500 h 1398"/>
                <a:gd name="T104" fmla="*/ 696 w 848"/>
                <a:gd name="T105" fmla="*/ 534 h 1398"/>
                <a:gd name="T106" fmla="*/ 708 w 848"/>
                <a:gd name="T107" fmla="*/ 506 h 1398"/>
                <a:gd name="T108" fmla="*/ 792 w 848"/>
                <a:gd name="T109" fmla="*/ 536 h 1398"/>
                <a:gd name="T110" fmla="*/ 762 w 848"/>
                <a:gd name="T111" fmla="*/ 534 h 1398"/>
                <a:gd name="T112" fmla="*/ 696 w 848"/>
                <a:gd name="T113" fmla="*/ 600 h 1398"/>
                <a:gd name="T114" fmla="*/ 706 w 848"/>
                <a:gd name="T115" fmla="*/ 580 h 1398"/>
                <a:gd name="T116" fmla="*/ 126 w 848"/>
                <a:gd name="T117" fmla="*/ 652 h 1398"/>
                <a:gd name="T118" fmla="*/ 140 w 848"/>
                <a:gd name="T119" fmla="*/ 600 h 1398"/>
                <a:gd name="T120" fmla="*/ 102 w 848"/>
                <a:gd name="T121" fmla="*/ 654 h 1398"/>
                <a:gd name="T122" fmla="*/ 756 w 848"/>
                <a:gd name="T123" fmla="*/ 630 h 1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48" h="1398">
                  <a:moveTo>
                    <a:pt x="120" y="1398"/>
                  </a:moveTo>
                  <a:lnTo>
                    <a:pt x="120" y="1398"/>
                  </a:lnTo>
                  <a:lnTo>
                    <a:pt x="74" y="1324"/>
                  </a:lnTo>
                  <a:lnTo>
                    <a:pt x="30" y="1248"/>
                  </a:lnTo>
                  <a:lnTo>
                    <a:pt x="30" y="1248"/>
                  </a:lnTo>
                  <a:lnTo>
                    <a:pt x="34" y="1212"/>
                  </a:lnTo>
                  <a:lnTo>
                    <a:pt x="38" y="1178"/>
                  </a:lnTo>
                  <a:lnTo>
                    <a:pt x="38" y="1144"/>
                  </a:lnTo>
                  <a:lnTo>
                    <a:pt x="38" y="1110"/>
                  </a:lnTo>
                  <a:lnTo>
                    <a:pt x="34" y="1044"/>
                  </a:lnTo>
                  <a:lnTo>
                    <a:pt x="26" y="978"/>
                  </a:lnTo>
                  <a:lnTo>
                    <a:pt x="20" y="916"/>
                  </a:lnTo>
                  <a:lnTo>
                    <a:pt x="16" y="852"/>
                  </a:lnTo>
                  <a:lnTo>
                    <a:pt x="16" y="820"/>
                  </a:lnTo>
                  <a:lnTo>
                    <a:pt x="16" y="790"/>
                  </a:lnTo>
                  <a:lnTo>
                    <a:pt x="20" y="758"/>
                  </a:lnTo>
                  <a:lnTo>
                    <a:pt x="24" y="726"/>
                  </a:lnTo>
                  <a:lnTo>
                    <a:pt x="24" y="726"/>
                  </a:lnTo>
                  <a:lnTo>
                    <a:pt x="24" y="720"/>
                  </a:lnTo>
                  <a:lnTo>
                    <a:pt x="20" y="714"/>
                  </a:lnTo>
                  <a:lnTo>
                    <a:pt x="10" y="710"/>
                  </a:lnTo>
                  <a:lnTo>
                    <a:pt x="6" y="706"/>
                  </a:lnTo>
                  <a:lnTo>
                    <a:pt x="2" y="702"/>
                  </a:lnTo>
                  <a:lnTo>
                    <a:pt x="0" y="698"/>
                  </a:lnTo>
                  <a:lnTo>
                    <a:pt x="0" y="690"/>
                  </a:lnTo>
                  <a:lnTo>
                    <a:pt x="0" y="690"/>
                  </a:lnTo>
                  <a:lnTo>
                    <a:pt x="6" y="690"/>
                  </a:lnTo>
                  <a:lnTo>
                    <a:pt x="8" y="690"/>
                  </a:lnTo>
                  <a:lnTo>
                    <a:pt x="14" y="694"/>
                  </a:lnTo>
                  <a:lnTo>
                    <a:pt x="18" y="700"/>
                  </a:lnTo>
                  <a:lnTo>
                    <a:pt x="20" y="702"/>
                  </a:lnTo>
                  <a:lnTo>
                    <a:pt x="24" y="702"/>
                  </a:lnTo>
                  <a:lnTo>
                    <a:pt x="24" y="702"/>
                  </a:lnTo>
                  <a:lnTo>
                    <a:pt x="28" y="700"/>
                  </a:lnTo>
                  <a:lnTo>
                    <a:pt x="30" y="694"/>
                  </a:lnTo>
                  <a:lnTo>
                    <a:pt x="30" y="682"/>
                  </a:lnTo>
                  <a:lnTo>
                    <a:pt x="30" y="668"/>
                  </a:lnTo>
                  <a:lnTo>
                    <a:pt x="32" y="664"/>
                  </a:lnTo>
                  <a:lnTo>
                    <a:pt x="36" y="660"/>
                  </a:lnTo>
                  <a:lnTo>
                    <a:pt x="36" y="660"/>
                  </a:lnTo>
                  <a:lnTo>
                    <a:pt x="46" y="662"/>
                  </a:lnTo>
                  <a:lnTo>
                    <a:pt x="54" y="662"/>
                  </a:lnTo>
                  <a:lnTo>
                    <a:pt x="60" y="660"/>
                  </a:lnTo>
                  <a:lnTo>
                    <a:pt x="64" y="658"/>
                  </a:lnTo>
                  <a:lnTo>
                    <a:pt x="68" y="654"/>
                  </a:lnTo>
                  <a:lnTo>
                    <a:pt x="72" y="648"/>
                  </a:lnTo>
                  <a:lnTo>
                    <a:pt x="76" y="636"/>
                  </a:lnTo>
                  <a:lnTo>
                    <a:pt x="80" y="624"/>
                  </a:lnTo>
                  <a:lnTo>
                    <a:pt x="82" y="620"/>
                  </a:lnTo>
                  <a:lnTo>
                    <a:pt x="86" y="616"/>
                  </a:lnTo>
                  <a:lnTo>
                    <a:pt x="90" y="612"/>
                  </a:lnTo>
                  <a:lnTo>
                    <a:pt x="96" y="610"/>
                  </a:lnTo>
                  <a:lnTo>
                    <a:pt x="104" y="610"/>
                  </a:lnTo>
                  <a:lnTo>
                    <a:pt x="114" y="612"/>
                  </a:lnTo>
                  <a:lnTo>
                    <a:pt x="114" y="612"/>
                  </a:lnTo>
                  <a:lnTo>
                    <a:pt x="110" y="590"/>
                  </a:lnTo>
                  <a:lnTo>
                    <a:pt x="110" y="580"/>
                  </a:lnTo>
                  <a:lnTo>
                    <a:pt x="112" y="572"/>
                  </a:lnTo>
                  <a:lnTo>
                    <a:pt x="118" y="556"/>
                  </a:lnTo>
                  <a:lnTo>
                    <a:pt x="126" y="540"/>
                  </a:lnTo>
                  <a:lnTo>
                    <a:pt x="126" y="540"/>
                  </a:lnTo>
                  <a:lnTo>
                    <a:pt x="122" y="536"/>
                  </a:lnTo>
                  <a:lnTo>
                    <a:pt x="116" y="534"/>
                  </a:lnTo>
                  <a:lnTo>
                    <a:pt x="100" y="532"/>
                  </a:lnTo>
                  <a:lnTo>
                    <a:pt x="92" y="532"/>
                  </a:lnTo>
                  <a:lnTo>
                    <a:pt x="86" y="530"/>
                  </a:lnTo>
                  <a:lnTo>
                    <a:pt x="80" y="528"/>
                  </a:lnTo>
                  <a:lnTo>
                    <a:pt x="78" y="522"/>
                  </a:lnTo>
                  <a:lnTo>
                    <a:pt x="78" y="522"/>
                  </a:lnTo>
                  <a:lnTo>
                    <a:pt x="80" y="516"/>
                  </a:lnTo>
                  <a:lnTo>
                    <a:pt x="82" y="514"/>
                  </a:lnTo>
                  <a:lnTo>
                    <a:pt x="84" y="514"/>
                  </a:lnTo>
                  <a:lnTo>
                    <a:pt x="88" y="516"/>
                  </a:lnTo>
                  <a:lnTo>
                    <a:pt x="96" y="520"/>
                  </a:lnTo>
                  <a:lnTo>
                    <a:pt x="102" y="524"/>
                  </a:lnTo>
                  <a:lnTo>
                    <a:pt x="110" y="528"/>
                  </a:lnTo>
                  <a:lnTo>
                    <a:pt x="118" y="528"/>
                  </a:lnTo>
                  <a:lnTo>
                    <a:pt x="122" y="526"/>
                  </a:lnTo>
                  <a:lnTo>
                    <a:pt x="126" y="522"/>
                  </a:lnTo>
                  <a:lnTo>
                    <a:pt x="126" y="522"/>
                  </a:lnTo>
                  <a:lnTo>
                    <a:pt x="124" y="512"/>
                  </a:lnTo>
                  <a:lnTo>
                    <a:pt x="118" y="506"/>
                  </a:lnTo>
                  <a:lnTo>
                    <a:pt x="114" y="502"/>
                  </a:lnTo>
                  <a:lnTo>
                    <a:pt x="106" y="502"/>
                  </a:lnTo>
                  <a:lnTo>
                    <a:pt x="90" y="502"/>
                  </a:lnTo>
                  <a:lnTo>
                    <a:pt x="82" y="500"/>
                  </a:lnTo>
                  <a:lnTo>
                    <a:pt x="72" y="498"/>
                  </a:lnTo>
                  <a:lnTo>
                    <a:pt x="72" y="498"/>
                  </a:lnTo>
                  <a:lnTo>
                    <a:pt x="72" y="492"/>
                  </a:lnTo>
                  <a:lnTo>
                    <a:pt x="74" y="488"/>
                  </a:lnTo>
                  <a:lnTo>
                    <a:pt x="76" y="488"/>
                  </a:lnTo>
                  <a:lnTo>
                    <a:pt x="80" y="488"/>
                  </a:lnTo>
                  <a:lnTo>
                    <a:pt x="90" y="494"/>
                  </a:lnTo>
                  <a:lnTo>
                    <a:pt x="96" y="494"/>
                  </a:lnTo>
                  <a:lnTo>
                    <a:pt x="102" y="492"/>
                  </a:lnTo>
                  <a:lnTo>
                    <a:pt x="102" y="492"/>
                  </a:lnTo>
                  <a:lnTo>
                    <a:pt x="106" y="488"/>
                  </a:lnTo>
                  <a:lnTo>
                    <a:pt x="106" y="484"/>
                  </a:lnTo>
                  <a:lnTo>
                    <a:pt x="104" y="480"/>
                  </a:lnTo>
                  <a:lnTo>
                    <a:pt x="102" y="476"/>
                  </a:lnTo>
                  <a:lnTo>
                    <a:pt x="98" y="470"/>
                  </a:lnTo>
                  <a:lnTo>
                    <a:pt x="96" y="466"/>
                  </a:lnTo>
                  <a:lnTo>
                    <a:pt x="94" y="458"/>
                  </a:lnTo>
                  <a:lnTo>
                    <a:pt x="96" y="450"/>
                  </a:lnTo>
                  <a:lnTo>
                    <a:pt x="96" y="450"/>
                  </a:lnTo>
                  <a:lnTo>
                    <a:pt x="126" y="450"/>
                  </a:lnTo>
                  <a:lnTo>
                    <a:pt x="126" y="450"/>
                  </a:lnTo>
                  <a:lnTo>
                    <a:pt x="126" y="432"/>
                  </a:lnTo>
                  <a:lnTo>
                    <a:pt x="126" y="414"/>
                  </a:lnTo>
                  <a:lnTo>
                    <a:pt x="124" y="406"/>
                  </a:lnTo>
                  <a:lnTo>
                    <a:pt x="120" y="402"/>
                  </a:lnTo>
                  <a:lnTo>
                    <a:pt x="112" y="400"/>
                  </a:lnTo>
                  <a:lnTo>
                    <a:pt x="102" y="402"/>
                  </a:lnTo>
                  <a:lnTo>
                    <a:pt x="102" y="402"/>
                  </a:lnTo>
                  <a:lnTo>
                    <a:pt x="102" y="394"/>
                  </a:lnTo>
                  <a:lnTo>
                    <a:pt x="102" y="392"/>
                  </a:lnTo>
                  <a:lnTo>
                    <a:pt x="104" y="390"/>
                  </a:lnTo>
                  <a:lnTo>
                    <a:pt x="110" y="390"/>
                  </a:lnTo>
                  <a:lnTo>
                    <a:pt x="118" y="390"/>
                  </a:lnTo>
                  <a:lnTo>
                    <a:pt x="124" y="390"/>
                  </a:lnTo>
                  <a:lnTo>
                    <a:pt x="130" y="390"/>
                  </a:lnTo>
                  <a:lnTo>
                    <a:pt x="132" y="388"/>
                  </a:lnTo>
                  <a:lnTo>
                    <a:pt x="132" y="386"/>
                  </a:lnTo>
                  <a:lnTo>
                    <a:pt x="132" y="378"/>
                  </a:lnTo>
                  <a:lnTo>
                    <a:pt x="132" y="378"/>
                  </a:lnTo>
                  <a:lnTo>
                    <a:pt x="130" y="372"/>
                  </a:lnTo>
                  <a:lnTo>
                    <a:pt x="124" y="368"/>
                  </a:lnTo>
                  <a:lnTo>
                    <a:pt x="118" y="364"/>
                  </a:lnTo>
                  <a:lnTo>
                    <a:pt x="112" y="362"/>
                  </a:lnTo>
                  <a:lnTo>
                    <a:pt x="104" y="360"/>
                  </a:lnTo>
                  <a:lnTo>
                    <a:pt x="98" y="358"/>
                  </a:lnTo>
                  <a:lnTo>
                    <a:pt x="92" y="354"/>
                  </a:lnTo>
                  <a:lnTo>
                    <a:pt x="90" y="348"/>
                  </a:lnTo>
                  <a:lnTo>
                    <a:pt x="90" y="348"/>
                  </a:lnTo>
                  <a:lnTo>
                    <a:pt x="94" y="344"/>
                  </a:lnTo>
                  <a:lnTo>
                    <a:pt x="98" y="342"/>
                  </a:lnTo>
                  <a:lnTo>
                    <a:pt x="102" y="344"/>
                  </a:lnTo>
                  <a:lnTo>
                    <a:pt x="106" y="348"/>
                  </a:lnTo>
                  <a:lnTo>
                    <a:pt x="112" y="352"/>
                  </a:lnTo>
                  <a:lnTo>
                    <a:pt x="116" y="356"/>
                  </a:lnTo>
                  <a:lnTo>
                    <a:pt x="124" y="356"/>
                  </a:lnTo>
                  <a:lnTo>
                    <a:pt x="132" y="354"/>
                  </a:lnTo>
                  <a:lnTo>
                    <a:pt x="132" y="354"/>
                  </a:lnTo>
                  <a:lnTo>
                    <a:pt x="130" y="338"/>
                  </a:lnTo>
                  <a:lnTo>
                    <a:pt x="128" y="322"/>
                  </a:lnTo>
                  <a:lnTo>
                    <a:pt x="126" y="306"/>
                  </a:lnTo>
                  <a:lnTo>
                    <a:pt x="126" y="288"/>
                  </a:lnTo>
                  <a:lnTo>
                    <a:pt x="126" y="288"/>
                  </a:lnTo>
                  <a:lnTo>
                    <a:pt x="134" y="286"/>
                  </a:lnTo>
                  <a:lnTo>
                    <a:pt x="140" y="284"/>
                  </a:lnTo>
                  <a:lnTo>
                    <a:pt x="150" y="276"/>
                  </a:lnTo>
                  <a:lnTo>
                    <a:pt x="156" y="264"/>
                  </a:lnTo>
                  <a:lnTo>
                    <a:pt x="162" y="252"/>
                  </a:lnTo>
                  <a:lnTo>
                    <a:pt x="162" y="252"/>
                  </a:lnTo>
                  <a:lnTo>
                    <a:pt x="160" y="240"/>
                  </a:lnTo>
                  <a:lnTo>
                    <a:pt x="156" y="230"/>
                  </a:lnTo>
                  <a:lnTo>
                    <a:pt x="146" y="214"/>
                  </a:lnTo>
                  <a:lnTo>
                    <a:pt x="142" y="206"/>
                  </a:lnTo>
                  <a:lnTo>
                    <a:pt x="140" y="196"/>
                  </a:lnTo>
                  <a:lnTo>
                    <a:pt x="140" y="186"/>
                  </a:lnTo>
                  <a:lnTo>
                    <a:pt x="144" y="174"/>
                  </a:lnTo>
                  <a:lnTo>
                    <a:pt x="144" y="174"/>
                  </a:lnTo>
                  <a:lnTo>
                    <a:pt x="152" y="174"/>
                  </a:lnTo>
                  <a:lnTo>
                    <a:pt x="156" y="176"/>
                  </a:lnTo>
                  <a:lnTo>
                    <a:pt x="158" y="180"/>
                  </a:lnTo>
                  <a:lnTo>
                    <a:pt x="162" y="184"/>
                  </a:lnTo>
                  <a:lnTo>
                    <a:pt x="166" y="194"/>
                  </a:lnTo>
                  <a:lnTo>
                    <a:pt x="168" y="196"/>
                  </a:lnTo>
                  <a:lnTo>
                    <a:pt x="174" y="198"/>
                  </a:lnTo>
                  <a:lnTo>
                    <a:pt x="174" y="198"/>
                  </a:lnTo>
                  <a:lnTo>
                    <a:pt x="182" y="176"/>
                  </a:lnTo>
                  <a:lnTo>
                    <a:pt x="194" y="158"/>
                  </a:lnTo>
                  <a:lnTo>
                    <a:pt x="208" y="142"/>
                  </a:lnTo>
                  <a:lnTo>
                    <a:pt x="222" y="126"/>
                  </a:lnTo>
                  <a:lnTo>
                    <a:pt x="222" y="126"/>
                  </a:lnTo>
                  <a:lnTo>
                    <a:pt x="220" y="122"/>
                  </a:lnTo>
                  <a:lnTo>
                    <a:pt x="216" y="120"/>
                  </a:lnTo>
                  <a:lnTo>
                    <a:pt x="204" y="120"/>
                  </a:lnTo>
                  <a:lnTo>
                    <a:pt x="194" y="118"/>
                  </a:lnTo>
                  <a:lnTo>
                    <a:pt x="188" y="118"/>
                  </a:lnTo>
                  <a:lnTo>
                    <a:pt x="186" y="114"/>
                  </a:lnTo>
                  <a:lnTo>
                    <a:pt x="186" y="114"/>
                  </a:lnTo>
                  <a:lnTo>
                    <a:pt x="188" y="110"/>
                  </a:lnTo>
                  <a:lnTo>
                    <a:pt x="192" y="108"/>
                  </a:lnTo>
                  <a:lnTo>
                    <a:pt x="204" y="108"/>
                  </a:lnTo>
                  <a:lnTo>
                    <a:pt x="216" y="108"/>
                  </a:lnTo>
                  <a:lnTo>
                    <a:pt x="228" y="108"/>
                  </a:lnTo>
                  <a:lnTo>
                    <a:pt x="228" y="108"/>
                  </a:lnTo>
                  <a:lnTo>
                    <a:pt x="228" y="100"/>
                  </a:lnTo>
                  <a:lnTo>
                    <a:pt x="226" y="96"/>
                  </a:lnTo>
                  <a:lnTo>
                    <a:pt x="218" y="88"/>
                  </a:lnTo>
                  <a:lnTo>
                    <a:pt x="214" y="84"/>
                  </a:lnTo>
                  <a:lnTo>
                    <a:pt x="210" y="80"/>
                  </a:lnTo>
                  <a:lnTo>
                    <a:pt x="210" y="74"/>
                  </a:lnTo>
                  <a:lnTo>
                    <a:pt x="210" y="66"/>
                  </a:lnTo>
                  <a:lnTo>
                    <a:pt x="210" y="66"/>
                  </a:lnTo>
                  <a:lnTo>
                    <a:pt x="222" y="66"/>
                  </a:lnTo>
                  <a:lnTo>
                    <a:pt x="234" y="66"/>
                  </a:lnTo>
                  <a:lnTo>
                    <a:pt x="240" y="72"/>
                  </a:lnTo>
                  <a:lnTo>
                    <a:pt x="246" y="78"/>
                  </a:lnTo>
                  <a:lnTo>
                    <a:pt x="246" y="78"/>
                  </a:lnTo>
                  <a:lnTo>
                    <a:pt x="252" y="74"/>
                  </a:lnTo>
                  <a:lnTo>
                    <a:pt x="256" y="66"/>
                  </a:lnTo>
                  <a:lnTo>
                    <a:pt x="258" y="5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66" y="46"/>
                  </a:lnTo>
                  <a:lnTo>
                    <a:pt x="270" y="48"/>
                  </a:lnTo>
                  <a:lnTo>
                    <a:pt x="274" y="50"/>
                  </a:lnTo>
                  <a:lnTo>
                    <a:pt x="278" y="52"/>
                  </a:lnTo>
                  <a:lnTo>
                    <a:pt x="284" y="58"/>
                  </a:lnTo>
                  <a:lnTo>
                    <a:pt x="288" y="60"/>
                  </a:lnTo>
                  <a:lnTo>
                    <a:pt x="294" y="60"/>
                  </a:lnTo>
                  <a:lnTo>
                    <a:pt x="294" y="60"/>
                  </a:lnTo>
                  <a:lnTo>
                    <a:pt x="300" y="58"/>
                  </a:lnTo>
                  <a:lnTo>
                    <a:pt x="304" y="52"/>
                  </a:lnTo>
                  <a:lnTo>
                    <a:pt x="308" y="42"/>
                  </a:lnTo>
                  <a:lnTo>
                    <a:pt x="312" y="28"/>
                  </a:lnTo>
                  <a:lnTo>
                    <a:pt x="314" y="22"/>
                  </a:lnTo>
                  <a:lnTo>
                    <a:pt x="318" y="18"/>
                  </a:lnTo>
                  <a:lnTo>
                    <a:pt x="318" y="18"/>
                  </a:lnTo>
                  <a:lnTo>
                    <a:pt x="330" y="22"/>
                  </a:lnTo>
                  <a:lnTo>
                    <a:pt x="340" y="22"/>
                  </a:lnTo>
                  <a:lnTo>
                    <a:pt x="348" y="22"/>
                  </a:lnTo>
                  <a:lnTo>
                    <a:pt x="356" y="18"/>
                  </a:lnTo>
                  <a:lnTo>
                    <a:pt x="368" y="10"/>
                  </a:lnTo>
                  <a:lnTo>
                    <a:pt x="384" y="0"/>
                  </a:lnTo>
                  <a:lnTo>
                    <a:pt x="384" y="0"/>
                  </a:lnTo>
                  <a:lnTo>
                    <a:pt x="398" y="0"/>
                  </a:lnTo>
                  <a:lnTo>
                    <a:pt x="408" y="2"/>
                  </a:lnTo>
                  <a:lnTo>
                    <a:pt x="426" y="12"/>
                  </a:lnTo>
                  <a:lnTo>
                    <a:pt x="426" y="12"/>
                  </a:lnTo>
                  <a:lnTo>
                    <a:pt x="460" y="6"/>
                  </a:lnTo>
                  <a:lnTo>
                    <a:pt x="494" y="2"/>
                  </a:lnTo>
                  <a:lnTo>
                    <a:pt x="528" y="4"/>
                  </a:lnTo>
                  <a:lnTo>
                    <a:pt x="562" y="10"/>
                  </a:lnTo>
                  <a:lnTo>
                    <a:pt x="596" y="18"/>
                  </a:lnTo>
                  <a:lnTo>
                    <a:pt x="626" y="30"/>
                  </a:lnTo>
                  <a:lnTo>
                    <a:pt x="654" y="44"/>
                  </a:lnTo>
                  <a:lnTo>
                    <a:pt x="678" y="60"/>
                  </a:lnTo>
                  <a:lnTo>
                    <a:pt x="678" y="60"/>
                  </a:lnTo>
                  <a:lnTo>
                    <a:pt x="686" y="78"/>
                  </a:lnTo>
                  <a:lnTo>
                    <a:pt x="694" y="94"/>
                  </a:lnTo>
                  <a:lnTo>
                    <a:pt x="700" y="102"/>
                  </a:lnTo>
                  <a:lnTo>
                    <a:pt x="708" y="108"/>
                  </a:lnTo>
                  <a:lnTo>
                    <a:pt x="716" y="112"/>
                  </a:lnTo>
                  <a:lnTo>
                    <a:pt x="726" y="114"/>
                  </a:lnTo>
                  <a:lnTo>
                    <a:pt x="726" y="114"/>
                  </a:lnTo>
                  <a:lnTo>
                    <a:pt x="726" y="132"/>
                  </a:lnTo>
                  <a:lnTo>
                    <a:pt x="730" y="146"/>
                  </a:lnTo>
                  <a:lnTo>
                    <a:pt x="736" y="160"/>
                  </a:lnTo>
                  <a:lnTo>
                    <a:pt x="744" y="172"/>
                  </a:lnTo>
                  <a:lnTo>
                    <a:pt x="758" y="194"/>
                  </a:lnTo>
                  <a:lnTo>
                    <a:pt x="764" y="206"/>
                  </a:lnTo>
                  <a:lnTo>
                    <a:pt x="768" y="222"/>
                  </a:lnTo>
                  <a:lnTo>
                    <a:pt x="768" y="222"/>
                  </a:lnTo>
                  <a:lnTo>
                    <a:pt x="784" y="234"/>
                  </a:lnTo>
                  <a:lnTo>
                    <a:pt x="792" y="242"/>
                  </a:lnTo>
                  <a:lnTo>
                    <a:pt x="798" y="252"/>
                  </a:lnTo>
                  <a:lnTo>
                    <a:pt x="804" y="260"/>
                  </a:lnTo>
                  <a:lnTo>
                    <a:pt x="804" y="264"/>
                  </a:lnTo>
                  <a:lnTo>
                    <a:pt x="804" y="270"/>
                  </a:lnTo>
                  <a:lnTo>
                    <a:pt x="802" y="274"/>
                  </a:lnTo>
                  <a:lnTo>
                    <a:pt x="798" y="276"/>
                  </a:lnTo>
                  <a:lnTo>
                    <a:pt x="794" y="280"/>
                  </a:lnTo>
                  <a:lnTo>
                    <a:pt x="786" y="282"/>
                  </a:lnTo>
                  <a:lnTo>
                    <a:pt x="786" y="282"/>
                  </a:lnTo>
                  <a:lnTo>
                    <a:pt x="792" y="276"/>
                  </a:lnTo>
                  <a:lnTo>
                    <a:pt x="796" y="270"/>
                  </a:lnTo>
                  <a:lnTo>
                    <a:pt x="796" y="264"/>
                  </a:lnTo>
                  <a:lnTo>
                    <a:pt x="794" y="258"/>
                  </a:lnTo>
                  <a:lnTo>
                    <a:pt x="790" y="254"/>
                  </a:lnTo>
                  <a:lnTo>
                    <a:pt x="786" y="248"/>
                  </a:lnTo>
                  <a:lnTo>
                    <a:pt x="774" y="240"/>
                  </a:lnTo>
                  <a:lnTo>
                    <a:pt x="774" y="240"/>
                  </a:lnTo>
                  <a:lnTo>
                    <a:pt x="770" y="250"/>
                  </a:lnTo>
                  <a:lnTo>
                    <a:pt x="770" y="260"/>
                  </a:lnTo>
                  <a:lnTo>
                    <a:pt x="772" y="270"/>
                  </a:lnTo>
                  <a:lnTo>
                    <a:pt x="776" y="280"/>
                  </a:lnTo>
                  <a:lnTo>
                    <a:pt x="780" y="290"/>
                  </a:lnTo>
                  <a:lnTo>
                    <a:pt x="782" y="300"/>
                  </a:lnTo>
                  <a:lnTo>
                    <a:pt x="784" y="312"/>
                  </a:lnTo>
                  <a:lnTo>
                    <a:pt x="780" y="324"/>
                  </a:lnTo>
                  <a:lnTo>
                    <a:pt x="780" y="324"/>
                  </a:lnTo>
                  <a:lnTo>
                    <a:pt x="784" y="330"/>
                  </a:lnTo>
                  <a:lnTo>
                    <a:pt x="790" y="336"/>
                  </a:lnTo>
                  <a:lnTo>
                    <a:pt x="804" y="344"/>
                  </a:lnTo>
                  <a:lnTo>
                    <a:pt x="818" y="354"/>
                  </a:lnTo>
                  <a:lnTo>
                    <a:pt x="824" y="358"/>
                  </a:lnTo>
                  <a:lnTo>
                    <a:pt x="828" y="366"/>
                  </a:lnTo>
                  <a:lnTo>
                    <a:pt x="828" y="366"/>
                  </a:lnTo>
                  <a:lnTo>
                    <a:pt x="824" y="364"/>
                  </a:lnTo>
                  <a:lnTo>
                    <a:pt x="818" y="362"/>
                  </a:lnTo>
                  <a:lnTo>
                    <a:pt x="812" y="358"/>
                  </a:lnTo>
                  <a:lnTo>
                    <a:pt x="810" y="354"/>
                  </a:lnTo>
                  <a:lnTo>
                    <a:pt x="810" y="354"/>
                  </a:lnTo>
                  <a:lnTo>
                    <a:pt x="806" y="366"/>
                  </a:lnTo>
                  <a:lnTo>
                    <a:pt x="802" y="376"/>
                  </a:lnTo>
                  <a:lnTo>
                    <a:pt x="800" y="398"/>
                  </a:lnTo>
                  <a:lnTo>
                    <a:pt x="800" y="420"/>
                  </a:lnTo>
                  <a:lnTo>
                    <a:pt x="802" y="440"/>
                  </a:lnTo>
                  <a:lnTo>
                    <a:pt x="802" y="458"/>
                  </a:lnTo>
                  <a:lnTo>
                    <a:pt x="802" y="468"/>
                  </a:lnTo>
                  <a:lnTo>
                    <a:pt x="800" y="476"/>
                  </a:lnTo>
                  <a:lnTo>
                    <a:pt x="796" y="486"/>
                  </a:lnTo>
                  <a:lnTo>
                    <a:pt x="790" y="494"/>
                  </a:lnTo>
                  <a:lnTo>
                    <a:pt x="784" y="502"/>
                  </a:lnTo>
                  <a:lnTo>
                    <a:pt x="774" y="510"/>
                  </a:lnTo>
                  <a:lnTo>
                    <a:pt x="774" y="510"/>
                  </a:lnTo>
                  <a:lnTo>
                    <a:pt x="776" y="514"/>
                  </a:lnTo>
                  <a:lnTo>
                    <a:pt x="778" y="518"/>
                  </a:lnTo>
                  <a:lnTo>
                    <a:pt x="786" y="522"/>
                  </a:lnTo>
                  <a:lnTo>
                    <a:pt x="796" y="524"/>
                  </a:lnTo>
                  <a:lnTo>
                    <a:pt x="800" y="526"/>
                  </a:lnTo>
                  <a:lnTo>
                    <a:pt x="804" y="528"/>
                  </a:lnTo>
                  <a:lnTo>
                    <a:pt x="804" y="528"/>
                  </a:lnTo>
                  <a:lnTo>
                    <a:pt x="796" y="600"/>
                  </a:lnTo>
                  <a:lnTo>
                    <a:pt x="794" y="634"/>
                  </a:lnTo>
                  <a:lnTo>
                    <a:pt x="792" y="672"/>
                  </a:lnTo>
                  <a:lnTo>
                    <a:pt x="792" y="672"/>
                  </a:lnTo>
                  <a:lnTo>
                    <a:pt x="794" y="678"/>
                  </a:lnTo>
                  <a:lnTo>
                    <a:pt x="798" y="680"/>
                  </a:lnTo>
                  <a:lnTo>
                    <a:pt x="808" y="686"/>
                  </a:lnTo>
                  <a:lnTo>
                    <a:pt x="818" y="690"/>
                  </a:lnTo>
                  <a:lnTo>
                    <a:pt x="828" y="696"/>
                  </a:lnTo>
                  <a:lnTo>
                    <a:pt x="828" y="696"/>
                  </a:lnTo>
                  <a:lnTo>
                    <a:pt x="838" y="720"/>
                  </a:lnTo>
                  <a:lnTo>
                    <a:pt x="844" y="746"/>
                  </a:lnTo>
                  <a:lnTo>
                    <a:pt x="848" y="772"/>
                  </a:lnTo>
                  <a:lnTo>
                    <a:pt x="848" y="800"/>
                  </a:lnTo>
                  <a:lnTo>
                    <a:pt x="848" y="826"/>
                  </a:lnTo>
                  <a:lnTo>
                    <a:pt x="846" y="856"/>
                  </a:lnTo>
                  <a:lnTo>
                    <a:pt x="838" y="912"/>
                  </a:lnTo>
                  <a:lnTo>
                    <a:pt x="828" y="972"/>
                  </a:lnTo>
                  <a:lnTo>
                    <a:pt x="816" y="1030"/>
                  </a:lnTo>
                  <a:lnTo>
                    <a:pt x="804" y="1088"/>
                  </a:lnTo>
                  <a:lnTo>
                    <a:pt x="800" y="1118"/>
                  </a:lnTo>
                  <a:lnTo>
                    <a:pt x="798" y="1146"/>
                  </a:lnTo>
                  <a:lnTo>
                    <a:pt x="798" y="1146"/>
                  </a:lnTo>
                  <a:lnTo>
                    <a:pt x="794" y="1220"/>
                  </a:lnTo>
                  <a:lnTo>
                    <a:pt x="790" y="1256"/>
                  </a:lnTo>
                  <a:lnTo>
                    <a:pt x="786" y="1288"/>
                  </a:lnTo>
                  <a:lnTo>
                    <a:pt x="778" y="1320"/>
                  </a:lnTo>
                  <a:lnTo>
                    <a:pt x="770" y="1348"/>
                  </a:lnTo>
                  <a:lnTo>
                    <a:pt x="764" y="1362"/>
                  </a:lnTo>
                  <a:lnTo>
                    <a:pt x="756" y="1374"/>
                  </a:lnTo>
                  <a:lnTo>
                    <a:pt x="748" y="1386"/>
                  </a:lnTo>
                  <a:lnTo>
                    <a:pt x="738" y="1398"/>
                  </a:lnTo>
                  <a:lnTo>
                    <a:pt x="738" y="1398"/>
                  </a:lnTo>
                  <a:lnTo>
                    <a:pt x="120" y="1398"/>
                  </a:lnTo>
                  <a:lnTo>
                    <a:pt x="120" y="1398"/>
                  </a:lnTo>
                  <a:close/>
                  <a:moveTo>
                    <a:pt x="792" y="570"/>
                  </a:moveTo>
                  <a:lnTo>
                    <a:pt x="792" y="570"/>
                  </a:lnTo>
                  <a:lnTo>
                    <a:pt x="786" y="570"/>
                  </a:lnTo>
                  <a:lnTo>
                    <a:pt x="780" y="572"/>
                  </a:lnTo>
                  <a:lnTo>
                    <a:pt x="776" y="576"/>
                  </a:lnTo>
                  <a:lnTo>
                    <a:pt x="772" y="580"/>
                  </a:lnTo>
                  <a:lnTo>
                    <a:pt x="770" y="584"/>
                  </a:lnTo>
                  <a:lnTo>
                    <a:pt x="768" y="592"/>
                  </a:lnTo>
                  <a:lnTo>
                    <a:pt x="768" y="606"/>
                  </a:lnTo>
                  <a:lnTo>
                    <a:pt x="768" y="606"/>
                  </a:lnTo>
                  <a:lnTo>
                    <a:pt x="778" y="608"/>
                  </a:lnTo>
                  <a:lnTo>
                    <a:pt x="786" y="606"/>
                  </a:lnTo>
                  <a:lnTo>
                    <a:pt x="792" y="602"/>
                  </a:lnTo>
                  <a:lnTo>
                    <a:pt x="796" y="598"/>
                  </a:lnTo>
                  <a:lnTo>
                    <a:pt x="798" y="590"/>
                  </a:lnTo>
                  <a:lnTo>
                    <a:pt x="798" y="584"/>
                  </a:lnTo>
                  <a:lnTo>
                    <a:pt x="796" y="576"/>
                  </a:lnTo>
                  <a:lnTo>
                    <a:pt x="792" y="570"/>
                  </a:lnTo>
                  <a:lnTo>
                    <a:pt x="792" y="570"/>
                  </a:lnTo>
                  <a:close/>
                  <a:moveTo>
                    <a:pt x="234" y="126"/>
                  </a:moveTo>
                  <a:lnTo>
                    <a:pt x="234" y="126"/>
                  </a:lnTo>
                  <a:lnTo>
                    <a:pt x="242" y="130"/>
                  </a:lnTo>
                  <a:lnTo>
                    <a:pt x="252" y="132"/>
                  </a:lnTo>
                  <a:lnTo>
                    <a:pt x="256" y="130"/>
                  </a:lnTo>
                  <a:lnTo>
                    <a:pt x="260" y="128"/>
                  </a:lnTo>
                  <a:lnTo>
                    <a:pt x="262" y="124"/>
                  </a:lnTo>
                  <a:lnTo>
                    <a:pt x="264" y="120"/>
                  </a:lnTo>
                  <a:lnTo>
                    <a:pt x="264" y="120"/>
                  </a:lnTo>
                  <a:lnTo>
                    <a:pt x="256" y="116"/>
                  </a:lnTo>
                  <a:lnTo>
                    <a:pt x="246" y="114"/>
                  </a:lnTo>
                  <a:lnTo>
                    <a:pt x="242" y="116"/>
                  </a:lnTo>
                  <a:lnTo>
                    <a:pt x="238" y="118"/>
                  </a:lnTo>
                  <a:lnTo>
                    <a:pt x="236" y="122"/>
                  </a:lnTo>
                  <a:lnTo>
                    <a:pt x="234" y="126"/>
                  </a:lnTo>
                  <a:lnTo>
                    <a:pt x="234" y="126"/>
                  </a:lnTo>
                  <a:close/>
                  <a:moveTo>
                    <a:pt x="792" y="408"/>
                  </a:moveTo>
                  <a:lnTo>
                    <a:pt x="792" y="408"/>
                  </a:lnTo>
                  <a:lnTo>
                    <a:pt x="792" y="402"/>
                  </a:lnTo>
                  <a:lnTo>
                    <a:pt x="790" y="398"/>
                  </a:lnTo>
                  <a:lnTo>
                    <a:pt x="786" y="394"/>
                  </a:lnTo>
                  <a:lnTo>
                    <a:pt x="780" y="392"/>
                  </a:lnTo>
                  <a:lnTo>
                    <a:pt x="772" y="388"/>
                  </a:lnTo>
                  <a:lnTo>
                    <a:pt x="770" y="384"/>
                  </a:lnTo>
                  <a:lnTo>
                    <a:pt x="768" y="378"/>
                  </a:lnTo>
                  <a:lnTo>
                    <a:pt x="768" y="378"/>
                  </a:lnTo>
                  <a:lnTo>
                    <a:pt x="776" y="376"/>
                  </a:lnTo>
                  <a:lnTo>
                    <a:pt x="778" y="376"/>
                  </a:lnTo>
                  <a:lnTo>
                    <a:pt x="780" y="372"/>
                  </a:lnTo>
                  <a:lnTo>
                    <a:pt x="780" y="372"/>
                  </a:lnTo>
                  <a:lnTo>
                    <a:pt x="776" y="370"/>
                  </a:lnTo>
                  <a:lnTo>
                    <a:pt x="774" y="370"/>
                  </a:lnTo>
                  <a:lnTo>
                    <a:pt x="774" y="366"/>
                  </a:lnTo>
                  <a:lnTo>
                    <a:pt x="774" y="366"/>
                  </a:lnTo>
                  <a:lnTo>
                    <a:pt x="762" y="366"/>
                  </a:lnTo>
                  <a:lnTo>
                    <a:pt x="762" y="366"/>
                  </a:lnTo>
                  <a:lnTo>
                    <a:pt x="762" y="376"/>
                  </a:lnTo>
                  <a:lnTo>
                    <a:pt x="762" y="386"/>
                  </a:lnTo>
                  <a:lnTo>
                    <a:pt x="764" y="394"/>
                  </a:lnTo>
                  <a:lnTo>
                    <a:pt x="770" y="402"/>
                  </a:lnTo>
                  <a:lnTo>
                    <a:pt x="774" y="408"/>
                  </a:lnTo>
                  <a:lnTo>
                    <a:pt x="780" y="410"/>
                  </a:lnTo>
                  <a:lnTo>
                    <a:pt x="786" y="410"/>
                  </a:lnTo>
                  <a:lnTo>
                    <a:pt x="792" y="408"/>
                  </a:lnTo>
                  <a:lnTo>
                    <a:pt x="792" y="408"/>
                  </a:lnTo>
                  <a:close/>
                  <a:moveTo>
                    <a:pt x="138" y="426"/>
                  </a:moveTo>
                  <a:lnTo>
                    <a:pt x="138" y="426"/>
                  </a:lnTo>
                  <a:lnTo>
                    <a:pt x="138" y="440"/>
                  </a:lnTo>
                  <a:lnTo>
                    <a:pt x="140" y="450"/>
                  </a:lnTo>
                  <a:lnTo>
                    <a:pt x="148" y="458"/>
                  </a:lnTo>
                  <a:lnTo>
                    <a:pt x="156" y="462"/>
                  </a:lnTo>
                  <a:lnTo>
                    <a:pt x="156" y="462"/>
                  </a:lnTo>
                  <a:lnTo>
                    <a:pt x="158" y="458"/>
                  </a:lnTo>
                  <a:lnTo>
                    <a:pt x="160" y="452"/>
                  </a:lnTo>
                  <a:lnTo>
                    <a:pt x="162" y="438"/>
                  </a:lnTo>
                  <a:lnTo>
                    <a:pt x="162" y="432"/>
                  </a:lnTo>
                  <a:lnTo>
                    <a:pt x="160" y="426"/>
                  </a:lnTo>
                  <a:lnTo>
                    <a:pt x="156" y="422"/>
                  </a:lnTo>
                  <a:lnTo>
                    <a:pt x="150" y="420"/>
                  </a:lnTo>
                  <a:lnTo>
                    <a:pt x="150" y="420"/>
                  </a:lnTo>
                  <a:lnTo>
                    <a:pt x="148" y="424"/>
                  </a:lnTo>
                  <a:lnTo>
                    <a:pt x="146" y="426"/>
                  </a:lnTo>
                  <a:lnTo>
                    <a:pt x="142" y="426"/>
                  </a:lnTo>
                  <a:lnTo>
                    <a:pt x="138" y="426"/>
                  </a:lnTo>
                  <a:lnTo>
                    <a:pt x="138" y="426"/>
                  </a:lnTo>
                  <a:close/>
                  <a:moveTo>
                    <a:pt x="144" y="486"/>
                  </a:moveTo>
                  <a:lnTo>
                    <a:pt x="144" y="486"/>
                  </a:lnTo>
                  <a:lnTo>
                    <a:pt x="148" y="492"/>
                  </a:lnTo>
                  <a:lnTo>
                    <a:pt x="152" y="498"/>
                  </a:lnTo>
                  <a:lnTo>
                    <a:pt x="158" y="502"/>
                  </a:lnTo>
                  <a:lnTo>
                    <a:pt x="168" y="504"/>
                  </a:lnTo>
                  <a:lnTo>
                    <a:pt x="168" y="504"/>
                  </a:lnTo>
                  <a:lnTo>
                    <a:pt x="172" y="494"/>
                  </a:lnTo>
                  <a:lnTo>
                    <a:pt x="176" y="480"/>
                  </a:lnTo>
                  <a:lnTo>
                    <a:pt x="176" y="472"/>
                  </a:lnTo>
                  <a:lnTo>
                    <a:pt x="174" y="464"/>
                  </a:lnTo>
                  <a:lnTo>
                    <a:pt x="172" y="460"/>
                  </a:lnTo>
                  <a:lnTo>
                    <a:pt x="168" y="456"/>
                  </a:lnTo>
                  <a:lnTo>
                    <a:pt x="168" y="456"/>
                  </a:lnTo>
                  <a:lnTo>
                    <a:pt x="166" y="462"/>
                  </a:lnTo>
                  <a:lnTo>
                    <a:pt x="164" y="464"/>
                  </a:lnTo>
                  <a:lnTo>
                    <a:pt x="154" y="468"/>
                  </a:lnTo>
                  <a:lnTo>
                    <a:pt x="150" y="472"/>
                  </a:lnTo>
                  <a:lnTo>
                    <a:pt x="146" y="474"/>
                  </a:lnTo>
                  <a:lnTo>
                    <a:pt x="144" y="478"/>
                  </a:lnTo>
                  <a:lnTo>
                    <a:pt x="144" y="486"/>
                  </a:lnTo>
                  <a:lnTo>
                    <a:pt x="144" y="486"/>
                  </a:lnTo>
                  <a:close/>
                  <a:moveTo>
                    <a:pt x="150" y="510"/>
                  </a:moveTo>
                  <a:lnTo>
                    <a:pt x="150" y="510"/>
                  </a:lnTo>
                  <a:lnTo>
                    <a:pt x="146" y="508"/>
                  </a:lnTo>
                  <a:lnTo>
                    <a:pt x="144" y="504"/>
                  </a:lnTo>
                  <a:lnTo>
                    <a:pt x="140" y="496"/>
                  </a:lnTo>
                  <a:lnTo>
                    <a:pt x="134" y="490"/>
                  </a:lnTo>
                  <a:lnTo>
                    <a:pt x="130" y="488"/>
                  </a:lnTo>
                  <a:lnTo>
                    <a:pt x="126" y="486"/>
                  </a:lnTo>
                  <a:lnTo>
                    <a:pt x="126" y="486"/>
                  </a:lnTo>
                  <a:lnTo>
                    <a:pt x="126" y="492"/>
                  </a:lnTo>
                  <a:lnTo>
                    <a:pt x="126" y="500"/>
                  </a:lnTo>
                  <a:lnTo>
                    <a:pt x="128" y="506"/>
                  </a:lnTo>
                  <a:lnTo>
                    <a:pt x="132" y="512"/>
                  </a:lnTo>
                  <a:lnTo>
                    <a:pt x="136" y="516"/>
                  </a:lnTo>
                  <a:lnTo>
                    <a:pt x="140" y="516"/>
                  </a:lnTo>
                  <a:lnTo>
                    <a:pt x="146" y="514"/>
                  </a:lnTo>
                  <a:lnTo>
                    <a:pt x="150" y="510"/>
                  </a:lnTo>
                  <a:lnTo>
                    <a:pt x="150" y="510"/>
                  </a:lnTo>
                  <a:close/>
                  <a:moveTo>
                    <a:pt x="696" y="534"/>
                  </a:moveTo>
                  <a:lnTo>
                    <a:pt x="696" y="534"/>
                  </a:lnTo>
                  <a:lnTo>
                    <a:pt x="702" y="534"/>
                  </a:lnTo>
                  <a:lnTo>
                    <a:pt x="708" y="532"/>
                  </a:lnTo>
                  <a:lnTo>
                    <a:pt x="710" y="528"/>
                  </a:lnTo>
                  <a:lnTo>
                    <a:pt x="714" y="524"/>
                  </a:lnTo>
                  <a:lnTo>
                    <a:pt x="718" y="514"/>
                  </a:lnTo>
                  <a:lnTo>
                    <a:pt x="720" y="504"/>
                  </a:lnTo>
                  <a:lnTo>
                    <a:pt x="720" y="504"/>
                  </a:lnTo>
                  <a:lnTo>
                    <a:pt x="714" y="504"/>
                  </a:lnTo>
                  <a:lnTo>
                    <a:pt x="708" y="506"/>
                  </a:lnTo>
                  <a:lnTo>
                    <a:pt x="706" y="510"/>
                  </a:lnTo>
                  <a:lnTo>
                    <a:pt x="702" y="514"/>
                  </a:lnTo>
                  <a:lnTo>
                    <a:pt x="698" y="524"/>
                  </a:lnTo>
                  <a:lnTo>
                    <a:pt x="696" y="534"/>
                  </a:lnTo>
                  <a:lnTo>
                    <a:pt x="696" y="534"/>
                  </a:lnTo>
                  <a:close/>
                  <a:moveTo>
                    <a:pt x="798" y="540"/>
                  </a:moveTo>
                  <a:lnTo>
                    <a:pt x="798" y="540"/>
                  </a:lnTo>
                  <a:lnTo>
                    <a:pt x="794" y="538"/>
                  </a:lnTo>
                  <a:lnTo>
                    <a:pt x="792" y="536"/>
                  </a:lnTo>
                  <a:lnTo>
                    <a:pt x="792" y="532"/>
                  </a:lnTo>
                  <a:lnTo>
                    <a:pt x="792" y="528"/>
                  </a:lnTo>
                  <a:lnTo>
                    <a:pt x="792" y="528"/>
                  </a:lnTo>
                  <a:lnTo>
                    <a:pt x="784" y="528"/>
                  </a:lnTo>
                  <a:lnTo>
                    <a:pt x="774" y="528"/>
                  </a:lnTo>
                  <a:lnTo>
                    <a:pt x="766" y="528"/>
                  </a:lnTo>
                  <a:lnTo>
                    <a:pt x="762" y="530"/>
                  </a:lnTo>
                  <a:lnTo>
                    <a:pt x="762" y="534"/>
                  </a:lnTo>
                  <a:lnTo>
                    <a:pt x="762" y="534"/>
                  </a:lnTo>
                  <a:lnTo>
                    <a:pt x="770" y="538"/>
                  </a:lnTo>
                  <a:lnTo>
                    <a:pt x="780" y="544"/>
                  </a:lnTo>
                  <a:lnTo>
                    <a:pt x="786" y="546"/>
                  </a:lnTo>
                  <a:lnTo>
                    <a:pt x="790" y="546"/>
                  </a:lnTo>
                  <a:lnTo>
                    <a:pt x="794" y="544"/>
                  </a:lnTo>
                  <a:lnTo>
                    <a:pt x="798" y="540"/>
                  </a:lnTo>
                  <a:lnTo>
                    <a:pt x="798" y="540"/>
                  </a:lnTo>
                  <a:close/>
                  <a:moveTo>
                    <a:pt x="696" y="600"/>
                  </a:moveTo>
                  <a:lnTo>
                    <a:pt x="696" y="600"/>
                  </a:lnTo>
                  <a:lnTo>
                    <a:pt x="710" y="598"/>
                  </a:lnTo>
                  <a:lnTo>
                    <a:pt x="722" y="596"/>
                  </a:lnTo>
                  <a:lnTo>
                    <a:pt x="726" y="592"/>
                  </a:lnTo>
                  <a:lnTo>
                    <a:pt x="728" y="588"/>
                  </a:lnTo>
                  <a:lnTo>
                    <a:pt x="732" y="582"/>
                  </a:lnTo>
                  <a:lnTo>
                    <a:pt x="732" y="576"/>
                  </a:lnTo>
                  <a:lnTo>
                    <a:pt x="732" y="576"/>
                  </a:lnTo>
                  <a:lnTo>
                    <a:pt x="718" y="578"/>
                  </a:lnTo>
                  <a:lnTo>
                    <a:pt x="706" y="580"/>
                  </a:lnTo>
                  <a:lnTo>
                    <a:pt x="702" y="584"/>
                  </a:lnTo>
                  <a:lnTo>
                    <a:pt x="700" y="588"/>
                  </a:lnTo>
                  <a:lnTo>
                    <a:pt x="696" y="594"/>
                  </a:lnTo>
                  <a:lnTo>
                    <a:pt x="696" y="600"/>
                  </a:lnTo>
                  <a:lnTo>
                    <a:pt x="696" y="600"/>
                  </a:lnTo>
                  <a:close/>
                  <a:moveTo>
                    <a:pt x="102" y="654"/>
                  </a:moveTo>
                  <a:lnTo>
                    <a:pt x="102" y="654"/>
                  </a:lnTo>
                  <a:lnTo>
                    <a:pt x="116" y="654"/>
                  </a:lnTo>
                  <a:lnTo>
                    <a:pt x="126" y="652"/>
                  </a:lnTo>
                  <a:lnTo>
                    <a:pt x="134" y="648"/>
                  </a:lnTo>
                  <a:lnTo>
                    <a:pt x="140" y="642"/>
                  </a:lnTo>
                  <a:lnTo>
                    <a:pt x="146" y="634"/>
                  </a:lnTo>
                  <a:lnTo>
                    <a:pt x="150" y="626"/>
                  </a:lnTo>
                  <a:lnTo>
                    <a:pt x="156" y="606"/>
                  </a:lnTo>
                  <a:lnTo>
                    <a:pt x="156" y="606"/>
                  </a:lnTo>
                  <a:lnTo>
                    <a:pt x="150" y="604"/>
                  </a:lnTo>
                  <a:lnTo>
                    <a:pt x="146" y="602"/>
                  </a:lnTo>
                  <a:lnTo>
                    <a:pt x="140" y="600"/>
                  </a:lnTo>
                  <a:lnTo>
                    <a:pt x="132" y="600"/>
                  </a:lnTo>
                  <a:lnTo>
                    <a:pt x="132" y="600"/>
                  </a:lnTo>
                  <a:lnTo>
                    <a:pt x="128" y="616"/>
                  </a:lnTo>
                  <a:lnTo>
                    <a:pt x="124" y="634"/>
                  </a:lnTo>
                  <a:lnTo>
                    <a:pt x="122" y="642"/>
                  </a:lnTo>
                  <a:lnTo>
                    <a:pt x="116" y="648"/>
                  </a:lnTo>
                  <a:lnTo>
                    <a:pt x="110" y="652"/>
                  </a:lnTo>
                  <a:lnTo>
                    <a:pt x="102" y="654"/>
                  </a:lnTo>
                  <a:lnTo>
                    <a:pt x="102" y="654"/>
                  </a:lnTo>
                  <a:close/>
                  <a:moveTo>
                    <a:pt x="744" y="654"/>
                  </a:moveTo>
                  <a:lnTo>
                    <a:pt x="744" y="654"/>
                  </a:lnTo>
                  <a:lnTo>
                    <a:pt x="774" y="654"/>
                  </a:lnTo>
                  <a:lnTo>
                    <a:pt x="774" y="654"/>
                  </a:lnTo>
                  <a:lnTo>
                    <a:pt x="774" y="646"/>
                  </a:lnTo>
                  <a:lnTo>
                    <a:pt x="774" y="642"/>
                  </a:lnTo>
                  <a:lnTo>
                    <a:pt x="770" y="636"/>
                  </a:lnTo>
                  <a:lnTo>
                    <a:pt x="768" y="634"/>
                  </a:lnTo>
                  <a:lnTo>
                    <a:pt x="756" y="630"/>
                  </a:lnTo>
                  <a:lnTo>
                    <a:pt x="744" y="630"/>
                  </a:lnTo>
                  <a:lnTo>
                    <a:pt x="744" y="630"/>
                  </a:lnTo>
                  <a:lnTo>
                    <a:pt x="744" y="654"/>
                  </a:lnTo>
                  <a:lnTo>
                    <a:pt x="744" y="654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FFA451"/>
                </a:solidFill>
                <a:latin typeface="Arial"/>
              </a:endParaRPr>
            </a:p>
          </p:txBody>
        </p:sp>
        <p:sp>
          <p:nvSpPr>
            <p:cNvPr id="79" name="Freeform 25"/>
            <p:cNvSpPr>
              <a:spLocks/>
            </p:cNvSpPr>
            <p:nvPr/>
          </p:nvSpPr>
          <p:spPr bwMode="auto">
            <a:xfrm>
              <a:off x="8153613" y="4390256"/>
              <a:ext cx="1226015" cy="1708287"/>
            </a:xfrm>
            <a:custGeom>
              <a:avLst/>
              <a:gdLst>
                <a:gd name="T0" fmla="*/ 482 w 1086"/>
                <a:gd name="T1" fmla="*/ 0 h 1420"/>
                <a:gd name="T2" fmla="*/ 482 w 1086"/>
                <a:gd name="T3" fmla="*/ 6 h 1420"/>
                <a:gd name="T4" fmla="*/ 462 w 1086"/>
                <a:gd name="T5" fmla="*/ 36 h 1420"/>
                <a:gd name="T6" fmla="*/ 508 w 1086"/>
                <a:gd name="T7" fmla="*/ 36 h 1420"/>
                <a:gd name="T8" fmla="*/ 576 w 1086"/>
                <a:gd name="T9" fmla="*/ 34 h 1420"/>
                <a:gd name="T10" fmla="*/ 640 w 1086"/>
                <a:gd name="T11" fmla="*/ 44 h 1420"/>
                <a:gd name="T12" fmla="*/ 696 w 1086"/>
                <a:gd name="T13" fmla="*/ 72 h 1420"/>
                <a:gd name="T14" fmla="*/ 738 w 1086"/>
                <a:gd name="T15" fmla="*/ 120 h 1420"/>
                <a:gd name="T16" fmla="*/ 756 w 1086"/>
                <a:gd name="T17" fmla="*/ 164 h 1420"/>
                <a:gd name="T18" fmla="*/ 758 w 1086"/>
                <a:gd name="T19" fmla="*/ 212 h 1420"/>
                <a:gd name="T20" fmla="*/ 746 w 1086"/>
                <a:gd name="T21" fmla="*/ 270 h 1420"/>
                <a:gd name="T22" fmla="*/ 744 w 1086"/>
                <a:gd name="T23" fmla="*/ 306 h 1420"/>
                <a:gd name="T24" fmla="*/ 754 w 1086"/>
                <a:gd name="T25" fmla="*/ 378 h 1420"/>
                <a:gd name="T26" fmla="*/ 748 w 1086"/>
                <a:gd name="T27" fmla="*/ 412 h 1420"/>
                <a:gd name="T28" fmla="*/ 728 w 1086"/>
                <a:gd name="T29" fmla="*/ 436 h 1420"/>
                <a:gd name="T30" fmla="*/ 702 w 1086"/>
                <a:gd name="T31" fmla="*/ 446 h 1420"/>
                <a:gd name="T32" fmla="*/ 688 w 1086"/>
                <a:gd name="T33" fmla="*/ 518 h 1420"/>
                <a:gd name="T34" fmla="*/ 684 w 1086"/>
                <a:gd name="T35" fmla="*/ 570 h 1420"/>
                <a:gd name="T36" fmla="*/ 712 w 1086"/>
                <a:gd name="T37" fmla="*/ 606 h 1420"/>
                <a:gd name="T38" fmla="*/ 868 w 1086"/>
                <a:gd name="T39" fmla="*/ 700 h 1420"/>
                <a:gd name="T40" fmla="*/ 974 w 1086"/>
                <a:gd name="T41" fmla="*/ 770 h 1420"/>
                <a:gd name="T42" fmla="*/ 1026 w 1086"/>
                <a:gd name="T43" fmla="*/ 824 h 1420"/>
                <a:gd name="T44" fmla="*/ 1044 w 1086"/>
                <a:gd name="T45" fmla="*/ 854 h 1420"/>
                <a:gd name="T46" fmla="*/ 1066 w 1086"/>
                <a:gd name="T47" fmla="*/ 920 h 1420"/>
                <a:gd name="T48" fmla="*/ 1072 w 1086"/>
                <a:gd name="T49" fmla="*/ 1028 h 1420"/>
                <a:gd name="T50" fmla="*/ 1058 w 1086"/>
                <a:gd name="T51" fmla="*/ 1184 h 1420"/>
                <a:gd name="T52" fmla="*/ 1058 w 1086"/>
                <a:gd name="T53" fmla="*/ 1304 h 1420"/>
                <a:gd name="T54" fmla="*/ 1078 w 1086"/>
                <a:gd name="T55" fmla="*/ 1400 h 1420"/>
                <a:gd name="T56" fmla="*/ 1060 w 1086"/>
                <a:gd name="T57" fmla="*/ 1416 h 1420"/>
                <a:gd name="T58" fmla="*/ 950 w 1086"/>
                <a:gd name="T59" fmla="*/ 1420 h 1420"/>
                <a:gd name="T60" fmla="*/ 906 w 1086"/>
                <a:gd name="T61" fmla="*/ 1408 h 1420"/>
                <a:gd name="T62" fmla="*/ 894 w 1086"/>
                <a:gd name="T63" fmla="*/ 1394 h 1420"/>
                <a:gd name="T64" fmla="*/ 882 w 1086"/>
                <a:gd name="T65" fmla="*/ 1398 h 1420"/>
                <a:gd name="T66" fmla="*/ 880 w 1086"/>
                <a:gd name="T67" fmla="*/ 1418 h 1420"/>
                <a:gd name="T68" fmla="*/ 216 w 1086"/>
                <a:gd name="T69" fmla="*/ 1418 h 1420"/>
                <a:gd name="T70" fmla="*/ 216 w 1086"/>
                <a:gd name="T71" fmla="*/ 1384 h 1420"/>
                <a:gd name="T72" fmla="*/ 210 w 1086"/>
                <a:gd name="T73" fmla="*/ 1358 h 1420"/>
                <a:gd name="T74" fmla="*/ 198 w 1086"/>
                <a:gd name="T75" fmla="*/ 1366 h 1420"/>
                <a:gd name="T76" fmla="*/ 190 w 1086"/>
                <a:gd name="T77" fmla="*/ 1400 h 1420"/>
                <a:gd name="T78" fmla="*/ 0 w 1086"/>
                <a:gd name="T79" fmla="*/ 1418 h 1420"/>
                <a:gd name="T80" fmla="*/ 22 w 1086"/>
                <a:gd name="T81" fmla="*/ 1356 h 1420"/>
                <a:gd name="T82" fmla="*/ 32 w 1086"/>
                <a:gd name="T83" fmla="*/ 1248 h 1420"/>
                <a:gd name="T84" fmla="*/ 22 w 1086"/>
                <a:gd name="T85" fmla="*/ 1056 h 1420"/>
                <a:gd name="T86" fmla="*/ 20 w 1086"/>
                <a:gd name="T87" fmla="*/ 914 h 1420"/>
                <a:gd name="T88" fmla="*/ 30 w 1086"/>
                <a:gd name="T89" fmla="*/ 854 h 1420"/>
                <a:gd name="T90" fmla="*/ 54 w 1086"/>
                <a:gd name="T91" fmla="*/ 806 h 1420"/>
                <a:gd name="T92" fmla="*/ 92 w 1086"/>
                <a:gd name="T93" fmla="*/ 768 h 1420"/>
                <a:gd name="T94" fmla="*/ 156 w 1086"/>
                <a:gd name="T95" fmla="*/ 732 h 1420"/>
                <a:gd name="T96" fmla="*/ 264 w 1086"/>
                <a:gd name="T97" fmla="*/ 686 h 1420"/>
                <a:gd name="T98" fmla="*/ 340 w 1086"/>
                <a:gd name="T99" fmla="*/ 640 h 1420"/>
                <a:gd name="T100" fmla="*/ 400 w 1086"/>
                <a:gd name="T101" fmla="*/ 612 h 1420"/>
                <a:gd name="T102" fmla="*/ 416 w 1086"/>
                <a:gd name="T103" fmla="*/ 552 h 1420"/>
                <a:gd name="T104" fmla="*/ 394 w 1086"/>
                <a:gd name="T105" fmla="*/ 484 h 1420"/>
                <a:gd name="T106" fmla="*/ 354 w 1086"/>
                <a:gd name="T107" fmla="*/ 434 h 1420"/>
                <a:gd name="T108" fmla="*/ 326 w 1086"/>
                <a:gd name="T109" fmla="*/ 280 h 1420"/>
                <a:gd name="T110" fmla="*/ 324 w 1086"/>
                <a:gd name="T111" fmla="*/ 214 h 1420"/>
                <a:gd name="T112" fmla="*/ 336 w 1086"/>
                <a:gd name="T113" fmla="*/ 152 h 1420"/>
                <a:gd name="T114" fmla="*/ 368 w 1086"/>
                <a:gd name="T115" fmla="*/ 94 h 1420"/>
                <a:gd name="T116" fmla="*/ 392 w 1086"/>
                <a:gd name="T117" fmla="*/ 74 h 1420"/>
                <a:gd name="T118" fmla="*/ 424 w 1086"/>
                <a:gd name="T119" fmla="*/ 68 h 1420"/>
                <a:gd name="T120" fmla="*/ 438 w 1086"/>
                <a:gd name="T121" fmla="*/ 68 h 1420"/>
                <a:gd name="T122" fmla="*/ 458 w 1086"/>
                <a:gd name="T123" fmla="*/ 36 h 1420"/>
                <a:gd name="T124" fmla="*/ 474 w 1086"/>
                <a:gd name="T125" fmla="*/ 2 h 1420"/>
                <a:gd name="connsiteX0" fmla="*/ 4365 w 10000"/>
                <a:gd name="connsiteY0" fmla="*/ 14 h 10000"/>
                <a:gd name="connsiteX1" fmla="*/ 4365 w 10000"/>
                <a:gd name="connsiteY1" fmla="*/ 14 h 10000"/>
                <a:gd name="connsiteX2" fmla="*/ 4438 w 10000"/>
                <a:gd name="connsiteY2" fmla="*/ 0 h 10000"/>
                <a:gd name="connsiteX3" fmla="*/ 4457 w 10000"/>
                <a:gd name="connsiteY3" fmla="*/ 0 h 10000"/>
                <a:gd name="connsiteX4" fmla="*/ 4457 w 10000"/>
                <a:gd name="connsiteY4" fmla="*/ 14 h 10000"/>
                <a:gd name="connsiteX5" fmla="*/ 4438 w 10000"/>
                <a:gd name="connsiteY5" fmla="*/ 42 h 10000"/>
                <a:gd name="connsiteX6" fmla="*/ 4401 w 10000"/>
                <a:gd name="connsiteY6" fmla="*/ 85 h 10000"/>
                <a:gd name="connsiteX7" fmla="*/ 4291 w 10000"/>
                <a:gd name="connsiteY7" fmla="*/ 197 h 10000"/>
                <a:gd name="connsiteX8" fmla="*/ 4254 w 10000"/>
                <a:gd name="connsiteY8" fmla="*/ 254 h 10000"/>
                <a:gd name="connsiteX9" fmla="*/ 4254 w 10000"/>
                <a:gd name="connsiteY9" fmla="*/ 310 h 10000"/>
                <a:gd name="connsiteX10" fmla="*/ 4254 w 10000"/>
                <a:gd name="connsiteY10" fmla="*/ 310 h 10000"/>
                <a:gd name="connsiteX11" fmla="*/ 4678 w 10000"/>
                <a:gd name="connsiteY11" fmla="*/ 254 h 10000"/>
                <a:gd name="connsiteX12" fmla="*/ 4880 w 10000"/>
                <a:gd name="connsiteY12" fmla="*/ 239 h 10000"/>
                <a:gd name="connsiteX13" fmla="*/ 5083 w 10000"/>
                <a:gd name="connsiteY13" fmla="*/ 239 h 10000"/>
                <a:gd name="connsiteX14" fmla="*/ 5304 w 10000"/>
                <a:gd name="connsiteY14" fmla="*/ 239 h 10000"/>
                <a:gd name="connsiteX15" fmla="*/ 5506 w 10000"/>
                <a:gd name="connsiteY15" fmla="*/ 254 h 10000"/>
                <a:gd name="connsiteX16" fmla="*/ 5709 w 10000"/>
                <a:gd name="connsiteY16" fmla="*/ 282 h 10000"/>
                <a:gd name="connsiteX17" fmla="*/ 5893 w 10000"/>
                <a:gd name="connsiteY17" fmla="*/ 310 h 10000"/>
                <a:gd name="connsiteX18" fmla="*/ 6077 w 10000"/>
                <a:gd name="connsiteY18" fmla="*/ 366 h 10000"/>
                <a:gd name="connsiteX19" fmla="*/ 6243 w 10000"/>
                <a:gd name="connsiteY19" fmla="*/ 437 h 10000"/>
                <a:gd name="connsiteX20" fmla="*/ 6409 w 10000"/>
                <a:gd name="connsiteY20" fmla="*/ 507 h 10000"/>
                <a:gd name="connsiteX21" fmla="*/ 6556 w 10000"/>
                <a:gd name="connsiteY21" fmla="*/ 606 h 10000"/>
                <a:gd name="connsiteX22" fmla="*/ 6685 w 10000"/>
                <a:gd name="connsiteY22" fmla="*/ 718 h 10000"/>
                <a:gd name="connsiteX23" fmla="*/ 6796 w 10000"/>
                <a:gd name="connsiteY23" fmla="*/ 845 h 10000"/>
                <a:gd name="connsiteX24" fmla="*/ 6888 w 10000"/>
                <a:gd name="connsiteY24" fmla="*/ 986 h 10000"/>
                <a:gd name="connsiteX25" fmla="*/ 6961 w 10000"/>
                <a:gd name="connsiteY25" fmla="*/ 1155 h 10000"/>
                <a:gd name="connsiteX26" fmla="*/ 6961 w 10000"/>
                <a:gd name="connsiteY26" fmla="*/ 1155 h 10000"/>
                <a:gd name="connsiteX27" fmla="*/ 6980 w 10000"/>
                <a:gd name="connsiteY27" fmla="*/ 1268 h 10000"/>
                <a:gd name="connsiteX28" fmla="*/ 6998 w 10000"/>
                <a:gd name="connsiteY28" fmla="*/ 1380 h 10000"/>
                <a:gd name="connsiteX29" fmla="*/ 6980 w 10000"/>
                <a:gd name="connsiteY29" fmla="*/ 1493 h 10000"/>
                <a:gd name="connsiteX30" fmla="*/ 6961 w 10000"/>
                <a:gd name="connsiteY30" fmla="*/ 1606 h 10000"/>
                <a:gd name="connsiteX31" fmla="*/ 6888 w 10000"/>
                <a:gd name="connsiteY31" fmla="*/ 1803 h 10000"/>
                <a:gd name="connsiteX32" fmla="*/ 6869 w 10000"/>
                <a:gd name="connsiteY32" fmla="*/ 1901 h 10000"/>
                <a:gd name="connsiteX33" fmla="*/ 6851 w 10000"/>
                <a:gd name="connsiteY33" fmla="*/ 2000 h 10000"/>
                <a:gd name="connsiteX34" fmla="*/ 6851 w 10000"/>
                <a:gd name="connsiteY34" fmla="*/ 2000 h 10000"/>
                <a:gd name="connsiteX35" fmla="*/ 6851 w 10000"/>
                <a:gd name="connsiteY35" fmla="*/ 2155 h 10000"/>
                <a:gd name="connsiteX36" fmla="*/ 6888 w 10000"/>
                <a:gd name="connsiteY36" fmla="*/ 2310 h 10000"/>
                <a:gd name="connsiteX37" fmla="*/ 6924 w 10000"/>
                <a:gd name="connsiteY37" fmla="*/ 2493 h 10000"/>
                <a:gd name="connsiteX38" fmla="*/ 6943 w 10000"/>
                <a:gd name="connsiteY38" fmla="*/ 2662 h 10000"/>
                <a:gd name="connsiteX39" fmla="*/ 6924 w 10000"/>
                <a:gd name="connsiteY39" fmla="*/ 2746 h 10000"/>
                <a:gd name="connsiteX40" fmla="*/ 6906 w 10000"/>
                <a:gd name="connsiteY40" fmla="*/ 2831 h 10000"/>
                <a:gd name="connsiteX41" fmla="*/ 6888 w 10000"/>
                <a:gd name="connsiteY41" fmla="*/ 2901 h 10000"/>
                <a:gd name="connsiteX42" fmla="*/ 6851 w 10000"/>
                <a:gd name="connsiteY42" fmla="*/ 2972 h 10000"/>
                <a:gd name="connsiteX43" fmla="*/ 6777 w 10000"/>
                <a:gd name="connsiteY43" fmla="*/ 3028 h 10000"/>
                <a:gd name="connsiteX44" fmla="*/ 6703 w 10000"/>
                <a:gd name="connsiteY44" fmla="*/ 3070 h 10000"/>
                <a:gd name="connsiteX45" fmla="*/ 6593 w 10000"/>
                <a:gd name="connsiteY45" fmla="*/ 3113 h 10000"/>
                <a:gd name="connsiteX46" fmla="*/ 6464 w 10000"/>
                <a:gd name="connsiteY46" fmla="*/ 3141 h 10000"/>
                <a:gd name="connsiteX47" fmla="*/ 6464 w 10000"/>
                <a:gd name="connsiteY47" fmla="*/ 3141 h 10000"/>
                <a:gd name="connsiteX48" fmla="*/ 6464 w 10000"/>
                <a:gd name="connsiteY48" fmla="*/ 3268 h 10000"/>
                <a:gd name="connsiteX49" fmla="*/ 6427 w 10000"/>
                <a:gd name="connsiteY49" fmla="*/ 3394 h 10000"/>
                <a:gd name="connsiteX50" fmla="*/ 6335 w 10000"/>
                <a:gd name="connsiteY50" fmla="*/ 3648 h 10000"/>
                <a:gd name="connsiteX51" fmla="*/ 6298 w 10000"/>
                <a:gd name="connsiteY51" fmla="*/ 3775 h 10000"/>
                <a:gd name="connsiteX52" fmla="*/ 6280 w 10000"/>
                <a:gd name="connsiteY52" fmla="*/ 3887 h 10000"/>
                <a:gd name="connsiteX53" fmla="*/ 6298 w 10000"/>
                <a:gd name="connsiteY53" fmla="*/ 4014 h 10000"/>
                <a:gd name="connsiteX54" fmla="*/ 6354 w 10000"/>
                <a:gd name="connsiteY54" fmla="*/ 4155 h 10000"/>
                <a:gd name="connsiteX55" fmla="*/ 6354 w 10000"/>
                <a:gd name="connsiteY55" fmla="*/ 4155 h 10000"/>
                <a:gd name="connsiteX56" fmla="*/ 6556 w 10000"/>
                <a:gd name="connsiteY56" fmla="*/ 4268 h 10000"/>
                <a:gd name="connsiteX57" fmla="*/ 6740 w 10000"/>
                <a:gd name="connsiteY57" fmla="*/ 4380 h 10000"/>
                <a:gd name="connsiteX58" fmla="*/ 7164 w 10000"/>
                <a:gd name="connsiteY58" fmla="*/ 4577 h 10000"/>
                <a:gd name="connsiteX59" fmla="*/ 7993 w 10000"/>
                <a:gd name="connsiteY59" fmla="*/ 4930 h 10000"/>
                <a:gd name="connsiteX60" fmla="*/ 8398 w 10000"/>
                <a:gd name="connsiteY60" fmla="*/ 5113 h 10000"/>
                <a:gd name="connsiteX61" fmla="*/ 8785 w 10000"/>
                <a:gd name="connsiteY61" fmla="*/ 5310 h 10000"/>
                <a:gd name="connsiteX62" fmla="*/ 8969 w 10000"/>
                <a:gd name="connsiteY62" fmla="*/ 5423 h 10000"/>
                <a:gd name="connsiteX63" fmla="*/ 9134 w 10000"/>
                <a:gd name="connsiteY63" fmla="*/ 5535 h 10000"/>
                <a:gd name="connsiteX64" fmla="*/ 9300 w 10000"/>
                <a:gd name="connsiteY64" fmla="*/ 5662 h 10000"/>
                <a:gd name="connsiteX65" fmla="*/ 9448 w 10000"/>
                <a:gd name="connsiteY65" fmla="*/ 5803 h 10000"/>
                <a:gd name="connsiteX66" fmla="*/ 9448 w 10000"/>
                <a:gd name="connsiteY66" fmla="*/ 5803 h 10000"/>
                <a:gd name="connsiteX67" fmla="*/ 9540 w 10000"/>
                <a:gd name="connsiteY67" fmla="*/ 5901 h 10000"/>
                <a:gd name="connsiteX68" fmla="*/ 9613 w 10000"/>
                <a:gd name="connsiteY68" fmla="*/ 6014 h 10000"/>
                <a:gd name="connsiteX69" fmla="*/ 9687 w 10000"/>
                <a:gd name="connsiteY69" fmla="*/ 6127 h 10000"/>
                <a:gd name="connsiteX70" fmla="*/ 9742 w 10000"/>
                <a:gd name="connsiteY70" fmla="*/ 6239 h 10000"/>
                <a:gd name="connsiteX71" fmla="*/ 9816 w 10000"/>
                <a:gd name="connsiteY71" fmla="*/ 6479 h 10000"/>
                <a:gd name="connsiteX72" fmla="*/ 9871 w 10000"/>
                <a:gd name="connsiteY72" fmla="*/ 6718 h 10000"/>
                <a:gd name="connsiteX73" fmla="*/ 9890 w 10000"/>
                <a:gd name="connsiteY73" fmla="*/ 6972 h 10000"/>
                <a:gd name="connsiteX74" fmla="*/ 9871 w 10000"/>
                <a:gd name="connsiteY74" fmla="*/ 7239 h 10000"/>
                <a:gd name="connsiteX75" fmla="*/ 9853 w 10000"/>
                <a:gd name="connsiteY75" fmla="*/ 7507 h 10000"/>
                <a:gd name="connsiteX76" fmla="*/ 9816 w 10000"/>
                <a:gd name="connsiteY76" fmla="*/ 7789 h 10000"/>
                <a:gd name="connsiteX77" fmla="*/ 9742 w 10000"/>
                <a:gd name="connsiteY77" fmla="*/ 8338 h 10000"/>
                <a:gd name="connsiteX78" fmla="*/ 9724 w 10000"/>
                <a:gd name="connsiteY78" fmla="*/ 8620 h 10000"/>
                <a:gd name="connsiteX79" fmla="*/ 9724 w 10000"/>
                <a:gd name="connsiteY79" fmla="*/ 8901 h 10000"/>
                <a:gd name="connsiteX80" fmla="*/ 9742 w 10000"/>
                <a:gd name="connsiteY80" fmla="*/ 9183 h 10000"/>
                <a:gd name="connsiteX81" fmla="*/ 9779 w 10000"/>
                <a:gd name="connsiteY81" fmla="*/ 9451 h 10000"/>
                <a:gd name="connsiteX82" fmla="*/ 9871 w 10000"/>
                <a:gd name="connsiteY82" fmla="*/ 9718 h 10000"/>
                <a:gd name="connsiteX83" fmla="*/ 9926 w 10000"/>
                <a:gd name="connsiteY83" fmla="*/ 9859 h 10000"/>
                <a:gd name="connsiteX84" fmla="*/ 10000 w 10000"/>
                <a:gd name="connsiteY84" fmla="*/ 9986 h 10000"/>
                <a:gd name="connsiteX85" fmla="*/ 10000 w 10000"/>
                <a:gd name="connsiteY85" fmla="*/ 9986 h 10000"/>
                <a:gd name="connsiteX86" fmla="*/ 9761 w 10000"/>
                <a:gd name="connsiteY86" fmla="*/ 9972 h 10000"/>
                <a:gd name="connsiteX87" fmla="*/ 8987 w 10000"/>
                <a:gd name="connsiteY87" fmla="*/ 10000 h 10000"/>
                <a:gd name="connsiteX88" fmla="*/ 8748 w 10000"/>
                <a:gd name="connsiteY88" fmla="*/ 10000 h 10000"/>
                <a:gd name="connsiteX89" fmla="*/ 8527 w 10000"/>
                <a:gd name="connsiteY89" fmla="*/ 9972 h 10000"/>
                <a:gd name="connsiteX90" fmla="*/ 8435 w 10000"/>
                <a:gd name="connsiteY90" fmla="*/ 9958 h 10000"/>
                <a:gd name="connsiteX91" fmla="*/ 8343 w 10000"/>
                <a:gd name="connsiteY91" fmla="*/ 9915 h 10000"/>
                <a:gd name="connsiteX92" fmla="*/ 8287 w 10000"/>
                <a:gd name="connsiteY92" fmla="*/ 9873 h 10000"/>
                <a:gd name="connsiteX93" fmla="*/ 8232 w 10000"/>
                <a:gd name="connsiteY93" fmla="*/ 9817 h 10000"/>
                <a:gd name="connsiteX94" fmla="*/ 8232 w 10000"/>
                <a:gd name="connsiteY94" fmla="*/ 9817 h 10000"/>
                <a:gd name="connsiteX95" fmla="*/ 8177 w 10000"/>
                <a:gd name="connsiteY95" fmla="*/ 9803 h 10000"/>
                <a:gd name="connsiteX96" fmla="*/ 8140 w 10000"/>
                <a:gd name="connsiteY96" fmla="*/ 9817 h 10000"/>
                <a:gd name="connsiteX97" fmla="*/ 8122 w 10000"/>
                <a:gd name="connsiteY97" fmla="*/ 9845 h 10000"/>
                <a:gd name="connsiteX98" fmla="*/ 8122 w 10000"/>
                <a:gd name="connsiteY98" fmla="*/ 9887 h 10000"/>
                <a:gd name="connsiteX99" fmla="*/ 8122 w 10000"/>
                <a:gd name="connsiteY99" fmla="*/ 9958 h 10000"/>
                <a:gd name="connsiteX100" fmla="*/ 8103 w 10000"/>
                <a:gd name="connsiteY100" fmla="*/ 9986 h 10000"/>
                <a:gd name="connsiteX101" fmla="*/ 8066 w 10000"/>
                <a:gd name="connsiteY101" fmla="*/ 9986 h 10000"/>
                <a:gd name="connsiteX102" fmla="*/ 8066 w 10000"/>
                <a:gd name="connsiteY102" fmla="*/ 9986 h 10000"/>
                <a:gd name="connsiteX103" fmla="*/ 1989 w 10000"/>
                <a:gd name="connsiteY103" fmla="*/ 9986 h 10000"/>
                <a:gd name="connsiteX104" fmla="*/ 1989 w 10000"/>
                <a:gd name="connsiteY104" fmla="*/ 9986 h 10000"/>
                <a:gd name="connsiteX105" fmla="*/ 1989 w 10000"/>
                <a:gd name="connsiteY105" fmla="*/ 9873 h 10000"/>
                <a:gd name="connsiteX106" fmla="*/ 1989 w 10000"/>
                <a:gd name="connsiteY106" fmla="*/ 9746 h 10000"/>
                <a:gd name="connsiteX107" fmla="*/ 1989 w 10000"/>
                <a:gd name="connsiteY107" fmla="*/ 9648 h 10000"/>
                <a:gd name="connsiteX108" fmla="*/ 1971 w 10000"/>
                <a:gd name="connsiteY108" fmla="*/ 9606 h 10000"/>
                <a:gd name="connsiteX109" fmla="*/ 1934 w 10000"/>
                <a:gd name="connsiteY109" fmla="*/ 9563 h 10000"/>
                <a:gd name="connsiteX110" fmla="*/ 1934 w 10000"/>
                <a:gd name="connsiteY110" fmla="*/ 9563 h 10000"/>
                <a:gd name="connsiteX111" fmla="*/ 1860 w 10000"/>
                <a:gd name="connsiteY111" fmla="*/ 9592 h 10000"/>
                <a:gd name="connsiteX112" fmla="*/ 1823 w 10000"/>
                <a:gd name="connsiteY112" fmla="*/ 9620 h 10000"/>
                <a:gd name="connsiteX113" fmla="*/ 1786 w 10000"/>
                <a:gd name="connsiteY113" fmla="*/ 9676 h 10000"/>
                <a:gd name="connsiteX114" fmla="*/ 1768 w 10000"/>
                <a:gd name="connsiteY114" fmla="*/ 9732 h 10000"/>
                <a:gd name="connsiteX115" fmla="*/ 1750 w 10000"/>
                <a:gd name="connsiteY115" fmla="*/ 9859 h 10000"/>
                <a:gd name="connsiteX116" fmla="*/ 1713 w 10000"/>
                <a:gd name="connsiteY116" fmla="*/ 9986 h 10000"/>
                <a:gd name="connsiteX117" fmla="*/ 1713 w 10000"/>
                <a:gd name="connsiteY117" fmla="*/ 9986 h 10000"/>
                <a:gd name="connsiteX118" fmla="*/ 0 w 10000"/>
                <a:gd name="connsiteY118" fmla="*/ 9986 h 10000"/>
                <a:gd name="connsiteX119" fmla="*/ 0 w 10000"/>
                <a:gd name="connsiteY119" fmla="*/ 9986 h 10000"/>
                <a:gd name="connsiteX120" fmla="*/ 110 w 10000"/>
                <a:gd name="connsiteY120" fmla="*/ 9775 h 10000"/>
                <a:gd name="connsiteX121" fmla="*/ 203 w 10000"/>
                <a:gd name="connsiteY121" fmla="*/ 9549 h 10000"/>
                <a:gd name="connsiteX122" fmla="*/ 258 w 10000"/>
                <a:gd name="connsiteY122" fmla="*/ 9310 h 10000"/>
                <a:gd name="connsiteX123" fmla="*/ 295 w 10000"/>
                <a:gd name="connsiteY123" fmla="*/ 9056 h 10000"/>
                <a:gd name="connsiteX124" fmla="*/ 295 w 10000"/>
                <a:gd name="connsiteY124" fmla="*/ 8789 h 10000"/>
                <a:gd name="connsiteX125" fmla="*/ 295 w 10000"/>
                <a:gd name="connsiteY125" fmla="*/ 8521 h 10000"/>
                <a:gd name="connsiteX126" fmla="*/ 258 w 10000"/>
                <a:gd name="connsiteY126" fmla="*/ 7972 h 10000"/>
                <a:gd name="connsiteX127" fmla="*/ 203 w 10000"/>
                <a:gd name="connsiteY127" fmla="*/ 7437 h 10000"/>
                <a:gd name="connsiteX128" fmla="*/ 166 w 10000"/>
                <a:gd name="connsiteY128" fmla="*/ 6915 h 10000"/>
                <a:gd name="connsiteX129" fmla="*/ 166 w 10000"/>
                <a:gd name="connsiteY129" fmla="*/ 6662 h 10000"/>
                <a:gd name="connsiteX130" fmla="*/ 184 w 10000"/>
                <a:gd name="connsiteY130" fmla="*/ 6437 h 10000"/>
                <a:gd name="connsiteX131" fmla="*/ 221 w 10000"/>
                <a:gd name="connsiteY131" fmla="*/ 6211 h 10000"/>
                <a:gd name="connsiteX132" fmla="*/ 276 w 10000"/>
                <a:gd name="connsiteY132" fmla="*/ 6014 h 10000"/>
                <a:gd name="connsiteX133" fmla="*/ 276 w 10000"/>
                <a:gd name="connsiteY133" fmla="*/ 6014 h 10000"/>
                <a:gd name="connsiteX134" fmla="*/ 331 w 10000"/>
                <a:gd name="connsiteY134" fmla="*/ 5887 h 10000"/>
                <a:gd name="connsiteX135" fmla="*/ 405 w 10000"/>
                <a:gd name="connsiteY135" fmla="*/ 5775 h 10000"/>
                <a:gd name="connsiteX136" fmla="*/ 497 w 10000"/>
                <a:gd name="connsiteY136" fmla="*/ 5676 h 10000"/>
                <a:gd name="connsiteX137" fmla="*/ 608 w 10000"/>
                <a:gd name="connsiteY137" fmla="*/ 5577 h 10000"/>
                <a:gd name="connsiteX138" fmla="*/ 718 w 10000"/>
                <a:gd name="connsiteY138" fmla="*/ 5493 h 10000"/>
                <a:gd name="connsiteX139" fmla="*/ 847 w 10000"/>
                <a:gd name="connsiteY139" fmla="*/ 5408 h 10000"/>
                <a:gd name="connsiteX140" fmla="*/ 976 w 10000"/>
                <a:gd name="connsiteY140" fmla="*/ 5338 h 10000"/>
                <a:gd name="connsiteX141" fmla="*/ 1123 w 10000"/>
                <a:gd name="connsiteY141" fmla="*/ 5268 h 10000"/>
                <a:gd name="connsiteX142" fmla="*/ 1436 w 10000"/>
                <a:gd name="connsiteY142" fmla="*/ 5155 h 10000"/>
                <a:gd name="connsiteX143" fmla="*/ 1768 w 10000"/>
                <a:gd name="connsiteY143" fmla="*/ 5042 h 10000"/>
                <a:gd name="connsiteX144" fmla="*/ 2431 w 10000"/>
                <a:gd name="connsiteY144" fmla="*/ 4831 h 10000"/>
                <a:gd name="connsiteX145" fmla="*/ 2431 w 10000"/>
                <a:gd name="connsiteY145" fmla="*/ 4831 h 10000"/>
                <a:gd name="connsiteX146" fmla="*/ 2615 w 10000"/>
                <a:gd name="connsiteY146" fmla="*/ 4761 h 10000"/>
                <a:gd name="connsiteX147" fmla="*/ 2799 w 10000"/>
                <a:gd name="connsiteY147" fmla="*/ 4676 h 10000"/>
                <a:gd name="connsiteX148" fmla="*/ 3131 w 10000"/>
                <a:gd name="connsiteY148" fmla="*/ 4507 h 10000"/>
                <a:gd name="connsiteX149" fmla="*/ 3297 w 10000"/>
                <a:gd name="connsiteY149" fmla="*/ 4423 h 10000"/>
                <a:gd name="connsiteX150" fmla="*/ 3481 w 10000"/>
                <a:gd name="connsiteY150" fmla="*/ 4366 h 10000"/>
                <a:gd name="connsiteX151" fmla="*/ 3683 w 10000"/>
                <a:gd name="connsiteY151" fmla="*/ 4310 h 10000"/>
                <a:gd name="connsiteX152" fmla="*/ 3923 w 10000"/>
                <a:gd name="connsiteY152" fmla="*/ 4282 h 10000"/>
                <a:gd name="connsiteX153" fmla="*/ 3923 w 10000"/>
                <a:gd name="connsiteY153" fmla="*/ 4282 h 10000"/>
                <a:gd name="connsiteX154" fmla="*/ 3831 w 10000"/>
                <a:gd name="connsiteY154" fmla="*/ 3887 h 10000"/>
                <a:gd name="connsiteX155" fmla="*/ 3775 w 10000"/>
                <a:gd name="connsiteY155" fmla="*/ 3704 h 10000"/>
                <a:gd name="connsiteX156" fmla="*/ 3720 w 10000"/>
                <a:gd name="connsiteY156" fmla="*/ 3549 h 10000"/>
                <a:gd name="connsiteX157" fmla="*/ 3628 w 10000"/>
                <a:gd name="connsiteY157" fmla="*/ 3408 h 10000"/>
                <a:gd name="connsiteX158" fmla="*/ 3536 w 10000"/>
                <a:gd name="connsiteY158" fmla="*/ 3268 h 10000"/>
                <a:gd name="connsiteX159" fmla="*/ 3407 w 10000"/>
                <a:gd name="connsiteY159" fmla="*/ 3155 h 10000"/>
                <a:gd name="connsiteX160" fmla="*/ 3260 w 10000"/>
                <a:gd name="connsiteY160" fmla="*/ 3056 h 10000"/>
                <a:gd name="connsiteX161" fmla="*/ 3260 w 10000"/>
                <a:gd name="connsiteY161" fmla="*/ 3056 h 10000"/>
                <a:gd name="connsiteX162" fmla="*/ 3076 w 10000"/>
                <a:gd name="connsiteY162" fmla="*/ 2310 h 10000"/>
                <a:gd name="connsiteX163" fmla="*/ 3002 w 10000"/>
                <a:gd name="connsiteY163" fmla="*/ 1972 h 10000"/>
                <a:gd name="connsiteX164" fmla="*/ 2983 w 10000"/>
                <a:gd name="connsiteY164" fmla="*/ 1817 h 10000"/>
                <a:gd name="connsiteX165" fmla="*/ 2983 w 10000"/>
                <a:gd name="connsiteY165" fmla="*/ 1662 h 10000"/>
                <a:gd name="connsiteX166" fmla="*/ 2983 w 10000"/>
                <a:gd name="connsiteY166" fmla="*/ 1507 h 10000"/>
                <a:gd name="connsiteX167" fmla="*/ 3002 w 10000"/>
                <a:gd name="connsiteY167" fmla="*/ 1366 h 10000"/>
                <a:gd name="connsiteX168" fmla="*/ 3039 w 10000"/>
                <a:gd name="connsiteY168" fmla="*/ 1211 h 10000"/>
                <a:gd name="connsiteX169" fmla="*/ 3094 w 10000"/>
                <a:gd name="connsiteY169" fmla="*/ 1070 h 10000"/>
                <a:gd name="connsiteX170" fmla="*/ 3168 w 10000"/>
                <a:gd name="connsiteY170" fmla="*/ 930 h 10000"/>
                <a:gd name="connsiteX171" fmla="*/ 3260 w 10000"/>
                <a:gd name="connsiteY171" fmla="*/ 789 h 10000"/>
                <a:gd name="connsiteX172" fmla="*/ 3389 w 10000"/>
                <a:gd name="connsiteY172" fmla="*/ 662 h 10000"/>
                <a:gd name="connsiteX173" fmla="*/ 3536 w 10000"/>
                <a:gd name="connsiteY173" fmla="*/ 521 h 10000"/>
                <a:gd name="connsiteX174" fmla="*/ 3536 w 10000"/>
                <a:gd name="connsiteY174" fmla="*/ 521 h 10000"/>
                <a:gd name="connsiteX175" fmla="*/ 3610 w 10000"/>
                <a:gd name="connsiteY175" fmla="*/ 521 h 10000"/>
                <a:gd name="connsiteX176" fmla="*/ 3683 w 10000"/>
                <a:gd name="connsiteY176" fmla="*/ 521 h 10000"/>
                <a:gd name="connsiteX177" fmla="*/ 3794 w 10000"/>
                <a:gd name="connsiteY177" fmla="*/ 507 h 10000"/>
                <a:gd name="connsiteX178" fmla="*/ 3904 w 10000"/>
                <a:gd name="connsiteY178" fmla="*/ 479 h 10000"/>
                <a:gd name="connsiteX179" fmla="*/ 3959 w 10000"/>
                <a:gd name="connsiteY179" fmla="*/ 479 h 10000"/>
                <a:gd name="connsiteX180" fmla="*/ 4033 w 10000"/>
                <a:gd name="connsiteY180" fmla="*/ 479 h 10000"/>
                <a:gd name="connsiteX181" fmla="*/ 4033 w 10000"/>
                <a:gd name="connsiteY181" fmla="*/ 479 h 10000"/>
                <a:gd name="connsiteX182" fmla="*/ 4088 w 10000"/>
                <a:gd name="connsiteY182" fmla="*/ 437 h 10000"/>
                <a:gd name="connsiteX183" fmla="*/ 4144 w 10000"/>
                <a:gd name="connsiteY183" fmla="*/ 380 h 10000"/>
                <a:gd name="connsiteX184" fmla="*/ 4217 w 10000"/>
                <a:gd name="connsiteY184" fmla="*/ 254 h 10000"/>
                <a:gd name="connsiteX185" fmla="*/ 4273 w 10000"/>
                <a:gd name="connsiteY185" fmla="*/ 127 h 10000"/>
                <a:gd name="connsiteX186" fmla="*/ 4309 w 10000"/>
                <a:gd name="connsiteY186" fmla="*/ 70 h 10000"/>
                <a:gd name="connsiteX187" fmla="*/ 4365 w 10000"/>
                <a:gd name="connsiteY187" fmla="*/ 14 h 10000"/>
                <a:gd name="connsiteX188" fmla="*/ 4365 w 10000"/>
                <a:gd name="connsiteY188" fmla="*/ 14 h 10000"/>
                <a:gd name="connsiteX0" fmla="*/ 4365 w 10000"/>
                <a:gd name="connsiteY0" fmla="*/ 14 h 10000"/>
                <a:gd name="connsiteX1" fmla="*/ 4365 w 10000"/>
                <a:gd name="connsiteY1" fmla="*/ 14 h 10000"/>
                <a:gd name="connsiteX2" fmla="*/ 4438 w 10000"/>
                <a:gd name="connsiteY2" fmla="*/ 0 h 10000"/>
                <a:gd name="connsiteX3" fmla="*/ 4457 w 10000"/>
                <a:gd name="connsiteY3" fmla="*/ 0 h 10000"/>
                <a:gd name="connsiteX4" fmla="*/ 4457 w 10000"/>
                <a:gd name="connsiteY4" fmla="*/ 14 h 10000"/>
                <a:gd name="connsiteX5" fmla="*/ 4438 w 10000"/>
                <a:gd name="connsiteY5" fmla="*/ 42 h 10000"/>
                <a:gd name="connsiteX6" fmla="*/ 4401 w 10000"/>
                <a:gd name="connsiteY6" fmla="*/ 85 h 10000"/>
                <a:gd name="connsiteX7" fmla="*/ 4291 w 10000"/>
                <a:gd name="connsiteY7" fmla="*/ 197 h 10000"/>
                <a:gd name="connsiteX8" fmla="*/ 4254 w 10000"/>
                <a:gd name="connsiteY8" fmla="*/ 254 h 10000"/>
                <a:gd name="connsiteX9" fmla="*/ 4254 w 10000"/>
                <a:gd name="connsiteY9" fmla="*/ 310 h 10000"/>
                <a:gd name="connsiteX10" fmla="*/ 4254 w 10000"/>
                <a:gd name="connsiteY10" fmla="*/ 310 h 10000"/>
                <a:gd name="connsiteX11" fmla="*/ 4678 w 10000"/>
                <a:gd name="connsiteY11" fmla="*/ 254 h 10000"/>
                <a:gd name="connsiteX12" fmla="*/ 4880 w 10000"/>
                <a:gd name="connsiteY12" fmla="*/ 239 h 10000"/>
                <a:gd name="connsiteX13" fmla="*/ 5083 w 10000"/>
                <a:gd name="connsiteY13" fmla="*/ 239 h 10000"/>
                <a:gd name="connsiteX14" fmla="*/ 5304 w 10000"/>
                <a:gd name="connsiteY14" fmla="*/ 239 h 10000"/>
                <a:gd name="connsiteX15" fmla="*/ 5506 w 10000"/>
                <a:gd name="connsiteY15" fmla="*/ 254 h 10000"/>
                <a:gd name="connsiteX16" fmla="*/ 5709 w 10000"/>
                <a:gd name="connsiteY16" fmla="*/ 282 h 10000"/>
                <a:gd name="connsiteX17" fmla="*/ 5893 w 10000"/>
                <a:gd name="connsiteY17" fmla="*/ 310 h 10000"/>
                <a:gd name="connsiteX18" fmla="*/ 6077 w 10000"/>
                <a:gd name="connsiteY18" fmla="*/ 366 h 10000"/>
                <a:gd name="connsiteX19" fmla="*/ 6243 w 10000"/>
                <a:gd name="connsiteY19" fmla="*/ 437 h 10000"/>
                <a:gd name="connsiteX20" fmla="*/ 6409 w 10000"/>
                <a:gd name="connsiteY20" fmla="*/ 507 h 10000"/>
                <a:gd name="connsiteX21" fmla="*/ 6556 w 10000"/>
                <a:gd name="connsiteY21" fmla="*/ 606 h 10000"/>
                <a:gd name="connsiteX22" fmla="*/ 6685 w 10000"/>
                <a:gd name="connsiteY22" fmla="*/ 718 h 10000"/>
                <a:gd name="connsiteX23" fmla="*/ 6796 w 10000"/>
                <a:gd name="connsiteY23" fmla="*/ 845 h 10000"/>
                <a:gd name="connsiteX24" fmla="*/ 6888 w 10000"/>
                <a:gd name="connsiteY24" fmla="*/ 986 h 10000"/>
                <a:gd name="connsiteX25" fmla="*/ 6961 w 10000"/>
                <a:gd name="connsiteY25" fmla="*/ 1155 h 10000"/>
                <a:gd name="connsiteX26" fmla="*/ 6961 w 10000"/>
                <a:gd name="connsiteY26" fmla="*/ 1155 h 10000"/>
                <a:gd name="connsiteX27" fmla="*/ 6980 w 10000"/>
                <a:gd name="connsiteY27" fmla="*/ 1268 h 10000"/>
                <a:gd name="connsiteX28" fmla="*/ 6998 w 10000"/>
                <a:gd name="connsiteY28" fmla="*/ 1380 h 10000"/>
                <a:gd name="connsiteX29" fmla="*/ 6980 w 10000"/>
                <a:gd name="connsiteY29" fmla="*/ 1493 h 10000"/>
                <a:gd name="connsiteX30" fmla="*/ 6961 w 10000"/>
                <a:gd name="connsiteY30" fmla="*/ 1606 h 10000"/>
                <a:gd name="connsiteX31" fmla="*/ 6888 w 10000"/>
                <a:gd name="connsiteY31" fmla="*/ 1803 h 10000"/>
                <a:gd name="connsiteX32" fmla="*/ 6869 w 10000"/>
                <a:gd name="connsiteY32" fmla="*/ 1901 h 10000"/>
                <a:gd name="connsiteX33" fmla="*/ 6851 w 10000"/>
                <a:gd name="connsiteY33" fmla="*/ 2000 h 10000"/>
                <a:gd name="connsiteX34" fmla="*/ 6851 w 10000"/>
                <a:gd name="connsiteY34" fmla="*/ 2000 h 10000"/>
                <a:gd name="connsiteX35" fmla="*/ 6851 w 10000"/>
                <a:gd name="connsiteY35" fmla="*/ 2155 h 10000"/>
                <a:gd name="connsiteX36" fmla="*/ 6888 w 10000"/>
                <a:gd name="connsiteY36" fmla="*/ 2310 h 10000"/>
                <a:gd name="connsiteX37" fmla="*/ 6924 w 10000"/>
                <a:gd name="connsiteY37" fmla="*/ 2493 h 10000"/>
                <a:gd name="connsiteX38" fmla="*/ 6943 w 10000"/>
                <a:gd name="connsiteY38" fmla="*/ 2662 h 10000"/>
                <a:gd name="connsiteX39" fmla="*/ 6924 w 10000"/>
                <a:gd name="connsiteY39" fmla="*/ 2746 h 10000"/>
                <a:gd name="connsiteX40" fmla="*/ 6906 w 10000"/>
                <a:gd name="connsiteY40" fmla="*/ 2831 h 10000"/>
                <a:gd name="connsiteX41" fmla="*/ 6888 w 10000"/>
                <a:gd name="connsiteY41" fmla="*/ 2901 h 10000"/>
                <a:gd name="connsiteX42" fmla="*/ 6851 w 10000"/>
                <a:gd name="connsiteY42" fmla="*/ 2972 h 10000"/>
                <a:gd name="connsiteX43" fmla="*/ 6777 w 10000"/>
                <a:gd name="connsiteY43" fmla="*/ 3028 h 10000"/>
                <a:gd name="connsiteX44" fmla="*/ 6703 w 10000"/>
                <a:gd name="connsiteY44" fmla="*/ 3070 h 10000"/>
                <a:gd name="connsiteX45" fmla="*/ 6593 w 10000"/>
                <a:gd name="connsiteY45" fmla="*/ 3113 h 10000"/>
                <a:gd name="connsiteX46" fmla="*/ 6464 w 10000"/>
                <a:gd name="connsiteY46" fmla="*/ 3141 h 10000"/>
                <a:gd name="connsiteX47" fmla="*/ 6464 w 10000"/>
                <a:gd name="connsiteY47" fmla="*/ 3141 h 10000"/>
                <a:gd name="connsiteX48" fmla="*/ 6464 w 10000"/>
                <a:gd name="connsiteY48" fmla="*/ 3268 h 10000"/>
                <a:gd name="connsiteX49" fmla="*/ 6427 w 10000"/>
                <a:gd name="connsiteY49" fmla="*/ 3394 h 10000"/>
                <a:gd name="connsiteX50" fmla="*/ 6335 w 10000"/>
                <a:gd name="connsiteY50" fmla="*/ 3648 h 10000"/>
                <a:gd name="connsiteX51" fmla="*/ 6298 w 10000"/>
                <a:gd name="connsiteY51" fmla="*/ 3775 h 10000"/>
                <a:gd name="connsiteX52" fmla="*/ 6280 w 10000"/>
                <a:gd name="connsiteY52" fmla="*/ 3887 h 10000"/>
                <a:gd name="connsiteX53" fmla="*/ 6298 w 10000"/>
                <a:gd name="connsiteY53" fmla="*/ 4014 h 10000"/>
                <a:gd name="connsiteX54" fmla="*/ 6354 w 10000"/>
                <a:gd name="connsiteY54" fmla="*/ 4155 h 10000"/>
                <a:gd name="connsiteX55" fmla="*/ 6354 w 10000"/>
                <a:gd name="connsiteY55" fmla="*/ 4155 h 10000"/>
                <a:gd name="connsiteX56" fmla="*/ 6556 w 10000"/>
                <a:gd name="connsiteY56" fmla="*/ 4268 h 10000"/>
                <a:gd name="connsiteX57" fmla="*/ 6740 w 10000"/>
                <a:gd name="connsiteY57" fmla="*/ 4380 h 10000"/>
                <a:gd name="connsiteX58" fmla="*/ 7164 w 10000"/>
                <a:gd name="connsiteY58" fmla="*/ 4577 h 10000"/>
                <a:gd name="connsiteX59" fmla="*/ 7993 w 10000"/>
                <a:gd name="connsiteY59" fmla="*/ 4930 h 10000"/>
                <a:gd name="connsiteX60" fmla="*/ 8398 w 10000"/>
                <a:gd name="connsiteY60" fmla="*/ 5113 h 10000"/>
                <a:gd name="connsiteX61" fmla="*/ 8785 w 10000"/>
                <a:gd name="connsiteY61" fmla="*/ 5310 h 10000"/>
                <a:gd name="connsiteX62" fmla="*/ 8969 w 10000"/>
                <a:gd name="connsiteY62" fmla="*/ 5423 h 10000"/>
                <a:gd name="connsiteX63" fmla="*/ 9134 w 10000"/>
                <a:gd name="connsiteY63" fmla="*/ 5535 h 10000"/>
                <a:gd name="connsiteX64" fmla="*/ 9300 w 10000"/>
                <a:gd name="connsiteY64" fmla="*/ 5662 h 10000"/>
                <a:gd name="connsiteX65" fmla="*/ 9448 w 10000"/>
                <a:gd name="connsiteY65" fmla="*/ 5803 h 10000"/>
                <a:gd name="connsiteX66" fmla="*/ 9448 w 10000"/>
                <a:gd name="connsiteY66" fmla="*/ 5803 h 10000"/>
                <a:gd name="connsiteX67" fmla="*/ 9540 w 10000"/>
                <a:gd name="connsiteY67" fmla="*/ 5901 h 10000"/>
                <a:gd name="connsiteX68" fmla="*/ 9613 w 10000"/>
                <a:gd name="connsiteY68" fmla="*/ 6014 h 10000"/>
                <a:gd name="connsiteX69" fmla="*/ 9687 w 10000"/>
                <a:gd name="connsiteY69" fmla="*/ 6127 h 10000"/>
                <a:gd name="connsiteX70" fmla="*/ 9742 w 10000"/>
                <a:gd name="connsiteY70" fmla="*/ 6239 h 10000"/>
                <a:gd name="connsiteX71" fmla="*/ 9816 w 10000"/>
                <a:gd name="connsiteY71" fmla="*/ 6479 h 10000"/>
                <a:gd name="connsiteX72" fmla="*/ 9871 w 10000"/>
                <a:gd name="connsiteY72" fmla="*/ 6718 h 10000"/>
                <a:gd name="connsiteX73" fmla="*/ 9890 w 10000"/>
                <a:gd name="connsiteY73" fmla="*/ 6972 h 10000"/>
                <a:gd name="connsiteX74" fmla="*/ 9871 w 10000"/>
                <a:gd name="connsiteY74" fmla="*/ 7239 h 10000"/>
                <a:gd name="connsiteX75" fmla="*/ 9853 w 10000"/>
                <a:gd name="connsiteY75" fmla="*/ 7507 h 10000"/>
                <a:gd name="connsiteX76" fmla="*/ 9816 w 10000"/>
                <a:gd name="connsiteY76" fmla="*/ 7789 h 10000"/>
                <a:gd name="connsiteX77" fmla="*/ 9742 w 10000"/>
                <a:gd name="connsiteY77" fmla="*/ 8338 h 10000"/>
                <a:gd name="connsiteX78" fmla="*/ 9724 w 10000"/>
                <a:gd name="connsiteY78" fmla="*/ 8620 h 10000"/>
                <a:gd name="connsiteX79" fmla="*/ 9724 w 10000"/>
                <a:gd name="connsiteY79" fmla="*/ 8901 h 10000"/>
                <a:gd name="connsiteX80" fmla="*/ 9742 w 10000"/>
                <a:gd name="connsiteY80" fmla="*/ 9183 h 10000"/>
                <a:gd name="connsiteX81" fmla="*/ 9779 w 10000"/>
                <a:gd name="connsiteY81" fmla="*/ 9451 h 10000"/>
                <a:gd name="connsiteX82" fmla="*/ 9871 w 10000"/>
                <a:gd name="connsiteY82" fmla="*/ 9718 h 10000"/>
                <a:gd name="connsiteX83" fmla="*/ 9926 w 10000"/>
                <a:gd name="connsiteY83" fmla="*/ 9859 h 10000"/>
                <a:gd name="connsiteX84" fmla="*/ 10000 w 10000"/>
                <a:gd name="connsiteY84" fmla="*/ 9986 h 10000"/>
                <a:gd name="connsiteX85" fmla="*/ 10000 w 10000"/>
                <a:gd name="connsiteY85" fmla="*/ 9986 h 10000"/>
                <a:gd name="connsiteX86" fmla="*/ 8987 w 10000"/>
                <a:gd name="connsiteY86" fmla="*/ 10000 h 10000"/>
                <a:gd name="connsiteX87" fmla="*/ 8748 w 10000"/>
                <a:gd name="connsiteY87" fmla="*/ 10000 h 10000"/>
                <a:gd name="connsiteX88" fmla="*/ 8527 w 10000"/>
                <a:gd name="connsiteY88" fmla="*/ 9972 h 10000"/>
                <a:gd name="connsiteX89" fmla="*/ 8435 w 10000"/>
                <a:gd name="connsiteY89" fmla="*/ 9958 h 10000"/>
                <a:gd name="connsiteX90" fmla="*/ 8343 w 10000"/>
                <a:gd name="connsiteY90" fmla="*/ 9915 h 10000"/>
                <a:gd name="connsiteX91" fmla="*/ 8287 w 10000"/>
                <a:gd name="connsiteY91" fmla="*/ 9873 h 10000"/>
                <a:gd name="connsiteX92" fmla="*/ 8232 w 10000"/>
                <a:gd name="connsiteY92" fmla="*/ 9817 h 10000"/>
                <a:gd name="connsiteX93" fmla="*/ 8232 w 10000"/>
                <a:gd name="connsiteY93" fmla="*/ 9817 h 10000"/>
                <a:gd name="connsiteX94" fmla="*/ 8177 w 10000"/>
                <a:gd name="connsiteY94" fmla="*/ 9803 h 10000"/>
                <a:gd name="connsiteX95" fmla="*/ 8140 w 10000"/>
                <a:gd name="connsiteY95" fmla="*/ 9817 h 10000"/>
                <a:gd name="connsiteX96" fmla="*/ 8122 w 10000"/>
                <a:gd name="connsiteY96" fmla="*/ 9845 h 10000"/>
                <a:gd name="connsiteX97" fmla="*/ 8122 w 10000"/>
                <a:gd name="connsiteY97" fmla="*/ 9887 h 10000"/>
                <a:gd name="connsiteX98" fmla="*/ 8122 w 10000"/>
                <a:gd name="connsiteY98" fmla="*/ 9958 h 10000"/>
                <a:gd name="connsiteX99" fmla="*/ 8103 w 10000"/>
                <a:gd name="connsiteY99" fmla="*/ 9986 h 10000"/>
                <a:gd name="connsiteX100" fmla="*/ 8066 w 10000"/>
                <a:gd name="connsiteY100" fmla="*/ 9986 h 10000"/>
                <a:gd name="connsiteX101" fmla="*/ 8066 w 10000"/>
                <a:gd name="connsiteY101" fmla="*/ 9986 h 10000"/>
                <a:gd name="connsiteX102" fmla="*/ 1989 w 10000"/>
                <a:gd name="connsiteY102" fmla="*/ 9986 h 10000"/>
                <a:gd name="connsiteX103" fmla="*/ 1989 w 10000"/>
                <a:gd name="connsiteY103" fmla="*/ 9986 h 10000"/>
                <a:gd name="connsiteX104" fmla="*/ 1989 w 10000"/>
                <a:gd name="connsiteY104" fmla="*/ 9873 h 10000"/>
                <a:gd name="connsiteX105" fmla="*/ 1989 w 10000"/>
                <a:gd name="connsiteY105" fmla="*/ 9746 h 10000"/>
                <a:gd name="connsiteX106" fmla="*/ 1989 w 10000"/>
                <a:gd name="connsiteY106" fmla="*/ 9648 h 10000"/>
                <a:gd name="connsiteX107" fmla="*/ 1971 w 10000"/>
                <a:gd name="connsiteY107" fmla="*/ 9606 h 10000"/>
                <a:gd name="connsiteX108" fmla="*/ 1934 w 10000"/>
                <a:gd name="connsiteY108" fmla="*/ 9563 h 10000"/>
                <a:gd name="connsiteX109" fmla="*/ 1934 w 10000"/>
                <a:gd name="connsiteY109" fmla="*/ 9563 h 10000"/>
                <a:gd name="connsiteX110" fmla="*/ 1860 w 10000"/>
                <a:gd name="connsiteY110" fmla="*/ 9592 h 10000"/>
                <a:gd name="connsiteX111" fmla="*/ 1823 w 10000"/>
                <a:gd name="connsiteY111" fmla="*/ 9620 h 10000"/>
                <a:gd name="connsiteX112" fmla="*/ 1786 w 10000"/>
                <a:gd name="connsiteY112" fmla="*/ 9676 h 10000"/>
                <a:gd name="connsiteX113" fmla="*/ 1768 w 10000"/>
                <a:gd name="connsiteY113" fmla="*/ 9732 h 10000"/>
                <a:gd name="connsiteX114" fmla="*/ 1750 w 10000"/>
                <a:gd name="connsiteY114" fmla="*/ 9859 h 10000"/>
                <a:gd name="connsiteX115" fmla="*/ 1713 w 10000"/>
                <a:gd name="connsiteY115" fmla="*/ 9986 h 10000"/>
                <a:gd name="connsiteX116" fmla="*/ 1713 w 10000"/>
                <a:gd name="connsiteY116" fmla="*/ 9986 h 10000"/>
                <a:gd name="connsiteX117" fmla="*/ 0 w 10000"/>
                <a:gd name="connsiteY117" fmla="*/ 9986 h 10000"/>
                <a:gd name="connsiteX118" fmla="*/ 0 w 10000"/>
                <a:gd name="connsiteY118" fmla="*/ 9986 h 10000"/>
                <a:gd name="connsiteX119" fmla="*/ 110 w 10000"/>
                <a:gd name="connsiteY119" fmla="*/ 9775 h 10000"/>
                <a:gd name="connsiteX120" fmla="*/ 203 w 10000"/>
                <a:gd name="connsiteY120" fmla="*/ 9549 h 10000"/>
                <a:gd name="connsiteX121" fmla="*/ 258 w 10000"/>
                <a:gd name="connsiteY121" fmla="*/ 9310 h 10000"/>
                <a:gd name="connsiteX122" fmla="*/ 295 w 10000"/>
                <a:gd name="connsiteY122" fmla="*/ 9056 h 10000"/>
                <a:gd name="connsiteX123" fmla="*/ 295 w 10000"/>
                <a:gd name="connsiteY123" fmla="*/ 8789 h 10000"/>
                <a:gd name="connsiteX124" fmla="*/ 295 w 10000"/>
                <a:gd name="connsiteY124" fmla="*/ 8521 h 10000"/>
                <a:gd name="connsiteX125" fmla="*/ 258 w 10000"/>
                <a:gd name="connsiteY125" fmla="*/ 7972 h 10000"/>
                <a:gd name="connsiteX126" fmla="*/ 203 w 10000"/>
                <a:gd name="connsiteY126" fmla="*/ 7437 h 10000"/>
                <a:gd name="connsiteX127" fmla="*/ 166 w 10000"/>
                <a:gd name="connsiteY127" fmla="*/ 6915 h 10000"/>
                <a:gd name="connsiteX128" fmla="*/ 166 w 10000"/>
                <a:gd name="connsiteY128" fmla="*/ 6662 h 10000"/>
                <a:gd name="connsiteX129" fmla="*/ 184 w 10000"/>
                <a:gd name="connsiteY129" fmla="*/ 6437 h 10000"/>
                <a:gd name="connsiteX130" fmla="*/ 221 w 10000"/>
                <a:gd name="connsiteY130" fmla="*/ 6211 h 10000"/>
                <a:gd name="connsiteX131" fmla="*/ 276 w 10000"/>
                <a:gd name="connsiteY131" fmla="*/ 6014 h 10000"/>
                <a:gd name="connsiteX132" fmla="*/ 276 w 10000"/>
                <a:gd name="connsiteY132" fmla="*/ 6014 h 10000"/>
                <a:gd name="connsiteX133" fmla="*/ 331 w 10000"/>
                <a:gd name="connsiteY133" fmla="*/ 5887 h 10000"/>
                <a:gd name="connsiteX134" fmla="*/ 405 w 10000"/>
                <a:gd name="connsiteY134" fmla="*/ 5775 h 10000"/>
                <a:gd name="connsiteX135" fmla="*/ 497 w 10000"/>
                <a:gd name="connsiteY135" fmla="*/ 5676 h 10000"/>
                <a:gd name="connsiteX136" fmla="*/ 608 w 10000"/>
                <a:gd name="connsiteY136" fmla="*/ 5577 h 10000"/>
                <a:gd name="connsiteX137" fmla="*/ 718 w 10000"/>
                <a:gd name="connsiteY137" fmla="*/ 5493 h 10000"/>
                <a:gd name="connsiteX138" fmla="*/ 847 w 10000"/>
                <a:gd name="connsiteY138" fmla="*/ 5408 h 10000"/>
                <a:gd name="connsiteX139" fmla="*/ 976 w 10000"/>
                <a:gd name="connsiteY139" fmla="*/ 5338 h 10000"/>
                <a:gd name="connsiteX140" fmla="*/ 1123 w 10000"/>
                <a:gd name="connsiteY140" fmla="*/ 5268 h 10000"/>
                <a:gd name="connsiteX141" fmla="*/ 1436 w 10000"/>
                <a:gd name="connsiteY141" fmla="*/ 5155 h 10000"/>
                <a:gd name="connsiteX142" fmla="*/ 1768 w 10000"/>
                <a:gd name="connsiteY142" fmla="*/ 5042 h 10000"/>
                <a:gd name="connsiteX143" fmla="*/ 2431 w 10000"/>
                <a:gd name="connsiteY143" fmla="*/ 4831 h 10000"/>
                <a:gd name="connsiteX144" fmla="*/ 2431 w 10000"/>
                <a:gd name="connsiteY144" fmla="*/ 4831 h 10000"/>
                <a:gd name="connsiteX145" fmla="*/ 2615 w 10000"/>
                <a:gd name="connsiteY145" fmla="*/ 4761 h 10000"/>
                <a:gd name="connsiteX146" fmla="*/ 2799 w 10000"/>
                <a:gd name="connsiteY146" fmla="*/ 4676 h 10000"/>
                <a:gd name="connsiteX147" fmla="*/ 3131 w 10000"/>
                <a:gd name="connsiteY147" fmla="*/ 4507 h 10000"/>
                <a:gd name="connsiteX148" fmla="*/ 3297 w 10000"/>
                <a:gd name="connsiteY148" fmla="*/ 4423 h 10000"/>
                <a:gd name="connsiteX149" fmla="*/ 3481 w 10000"/>
                <a:gd name="connsiteY149" fmla="*/ 4366 h 10000"/>
                <a:gd name="connsiteX150" fmla="*/ 3683 w 10000"/>
                <a:gd name="connsiteY150" fmla="*/ 4310 h 10000"/>
                <a:gd name="connsiteX151" fmla="*/ 3923 w 10000"/>
                <a:gd name="connsiteY151" fmla="*/ 4282 h 10000"/>
                <a:gd name="connsiteX152" fmla="*/ 3923 w 10000"/>
                <a:gd name="connsiteY152" fmla="*/ 4282 h 10000"/>
                <a:gd name="connsiteX153" fmla="*/ 3831 w 10000"/>
                <a:gd name="connsiteY153" fmla="*/ 3887 h 10000"/>
                <a:gd name="connsiteX154" fmla="*/ 3775 w 10000"/>
                <a:gd name="connsiteY154" fmla="*/ 3704 h 10000"/>
                <a:gd name="connsiteX155" fmla="*/ 3720 w 10000"/>
                <a:gd name="connsiteY155" fmla="*/ 3549 h 10000"/>
                <a:gd name="connsiteX156" fmla="*/ 3628 w 10000"/>
                <a:gd name="connsiteY156" fmla="*/ 3408 h 10000"/>
                <a:gd name="connsiteX157" fmla="*/ 3536 w 10000"/>
                <a:gd name="connsiteY157" fmla="*/ 3268 h 10000"/>
                <a:gd name="connsiteX158" fmla="*/ 3407 w 10000"/>
                <a:gd name="connsiteY158" fmla="*/ 3155 h 10000"/>
                <a:gd name="connsiteX159" fmla="*/ 3260 w 10000"/>
                <a:gd name="connsiteY159" fmla="*/ 3056 h 10000"/>
                <a:gd name="connsiteX160" fmla="*/ 3260 w 10000"/>
                <a:gd name="connsiteY160" fmla="*/ 3056 h 10000"/>
                <a:gd name="connsiteX161" fmla="*/ 3076 w 10000"/>
                <a:gd name="connsiteY161" fmla="*/ 2310 h 10000"/>
                <a:gd name="connsiteX162" fmla="*/ 3002 w 10000"/>
                <a:gd name="connsiteY162" fmla="*/ 1972 h 10000"/>
                <a:gd name="connsiteX163" fmla="*/ 2983 w 10000"/>
                <a:gd name="connsiteY163" fmla="*/ 1817 h 10000"/>
                <a:gd name="connsiteX164" fmla="*/ 2983 w 10000"/>
                <a:gd name="connsiteY164" fmla="*/ 1662 h 10000"/>
                <a:gd name="connsiteX165" fmla="*/ 2983 w 10000"/>
                <a:gd name="connsiteY165" fmla="*/ 1507 h 10000"/>
                <a:gd name="connsiteX166" fmla="*/ 3002 w 10000"/>
                <a:gd name="connsiteY166" fmla="*/ 1366 h 10000"/>
                <a:gd name="connsiteX167" fmla="*/ 3039 w 10000"/>
                <a:gd name="connsiteY167" fmla="*/ 1211 h 10000"/>
                <a:gd name="connsiteX168" fmla="*/ 3094 w 10000"/>
                <a:gd name="connsiteY168" fmla="*/ 1070 h 10000"/>
                <a:gd name="connsiteX169" fmla="*/ 3168 w 10000"/>
                <a:gd name="connsiteY169" fmla="*/ 930 h 10000"/>
                <a:gd name="connsiteX170" fmla="*/ 3260 w 10000"/>
                <a:gd name="connsiteY170" fmla="*/ 789 h 10000"/>
                <a:gd name="connsiteX171" fmla="*/ 3389 w 10000"/>
                <a:gd name="connsiteY171" fmla="*/ 662 h 10000"/>
                <a:gd name="connsiteX172" fmla="*/ 3536 w 10000"/>
                <a:gd name="connsiteY172" fmla="*/ 521 h 10000"/>
                <a:gd name="connsiteX173" fmla="*/ 3536 w 10000"/>
                <a:gd name="connsiteY173" fmla="*/ 521 h 10000"/>
                <a:gd name="connsiteX174" fmla="*/ 3610 w 10000"/>
                <a:gd name="connsiteY174" fmla="*/ 521 h 10000"/>
                <a:gd name="connsiteX175" fmla="*/ 3683 w 10000"/>
                <a:gd name="connsiteY175" fmla="*/ 521 h 10000"/>
                <a:gd name="connsiteX176" fmla="*/ 3794 w 10000"/>
                <a:gd name="connsiteY176" fmla="*/ 507 h 10000"/>
                <a:gd name="connsiteX177" fmla="*/ 3904 w 10000"/>
                <a:gd name="connsiteY177" fmla="*/ 479 h 10000"/>
                <a:gd name="connsiteX178" fmla="*/ 3959 w 10000"/>
                <a:gd name="connsiteY178" fmla="*/ 479 h 10000"/>
                <a:gd name="connsiteX179" fmla="*/ 4033 w 10000"/>
                <a:gd name="connsiteY179" fmla="*/ 479 h 10000"/>
                <a:gd name="connsiteX180" fmla="*/ 4033 w 10000"/>
                <a:gd name="connsiteY180" fmla="*/ 479 h 10000"/>
                <a:gd name="connsiteX181" fmla="*/ 4088 w 10000"/>
                <a:gd name="connsiteY181" fmla="*/ 437 h 10000"/>
                <a:gd name="connsiteX182" fmla="*/ 4144 w 10000"/>
                <a:gd name="connsiteY182" fmla="*/ 380 h 10000"/>
                <a:gd name="connsiteX183" fmla="*/ 4217 w 10000"/>
                <a:gd name="connsiteY183" fmla="*/ 254 h 10000"/>
                <a:gd name="connsiteX184" fmla="*/ 4273 w 10000"/>
                <a:gd name="connsiteY184" fmla="*/ 127 h 10000"/>
                <a:gd name="connsiteX185" fmla="*/ 4309 w 10000"/>
                <a:gd name="connsiteY185" fmla="*/ 70 h 10000"/>
                <a:gd name="connsiteX186" fmla="*/ 4365 w 10000"/>
                <a:gd name="connsiteY186" fmla="*/ 14 h 10000"/>
                <a:gd name="connsiteX187" fmla="*/ 4365 w 10000"/>
                <a:gd name="connsiteY187" fmla="*/ 14 h 10000"/>
                <a:gd name="connsiteX0" fmla="*/ 4365 w 10000"/>
                <a:gd name="connsiteY0" fmla="*/ 14 h 10000"/>
                <a:gd name="connsiteX1" fmla="*/ 4365 w 10000"/>
                <a:gd name="connsiteY1" fmla="*/ 14 h 10000"/>
                <a:gd name="connsiteX2" fmla="*/ 4438 w 10000"/>
                <a:gd name="connsiteY2" fmla="*/ 0 h 10000"/>
                <a:gd name="connsiteX3" fmla="*/ 4457 w 10000"/>
                <a:gd name="connsiteY3" fmla="*/ 0 h 10000"/>
                <a:gd name="connsiteX4" fmla="*/ 4457 w 10000"/>
                <a:gd name="connsiteY4" fmla="*/ 14 h 10000"/>
                <a:gd name="connsiteX5" fmla="*/ 4438 w 10000"/>
                <a:gd name="connsiteY5" fmla="*/ 42 h 10000"/>
                <a:gd name="connsiteX6" fmla="*/ 4401 w 10000"/>
                <a:gd name="connsiteY6" fmla="*/ 85 h 10000"/>
                <a:gd name="connsiteX7" fmla="*/ 4291 w 10000"/>
                <a:gd name="connsiteY7" fmla="*/ 197 h 10000"/>
                <a:gd name="connsiteX8" fmla="*/ 4254 w 10000"/>
                <a:gd name="connsiteY8" fmla="*/ 254 h 10000"/>
                <a:gd name="connsiteX9" fmla="*/ 4254 w 10000"/>
                <a:gd name="connsiteY9" fmla="*/ 310 h 10000"/>
                <a:gd name="connsiteX10" fmla="*/ 4254 w 10000"/>
                <a:gd name="connsiteY10" fmla="*/ 310 h 10000"/>
                <a:gd name="connsiteX11" fmla="*/ 4678 w 10000"/>
                <a:gd name="connsiteY11" fmla="*/ 254 h 10000"/>
                <a:gd name="connsiteX12" fmla="*/ 4880 w 10000"/>
                <a:gd name="connsiteY12" fmla="*/ 239 h 10000"/>
                <a:gd name="connsiteX13" fmla="*/ 5083 w 10000"/>
                <a:gd name="connsiteY13" fmla="*/ 239 h 10000"/>
                <a:gd name="connsiteX14" fmla="*/ 5304 w 10000"/>
                <a:gd name="connsiteY14" fmla="*/ 239 h 10000"/>
                <a:gd name="connsiteX15" fmla="*/ 5506 w 10000"/>
                <a:gd name="connsiteY15" fmla="*/ 254 h 10000"/>
                <a:gd name="connsiteX16" fmla="*/ 5709 w 10000"/>
                <a:gd name="connsiteY16" fmla="*/ 282 h 10000"/>
                <a:gd name="connsiteX17" fmla="*/ 5893 w 10000"/>
                <a:gd name="connsiteY17" fmla="*/ 310 h 10000"/>
                <a:gd name="connsiteX18" fmla="*/ 6077 w 10000"/>
                <a:gd name="connsiteY18" fmla="*/ 366 h 10000"/>
                <a:gd name="connsiteX19" fmla="*/ 6243 w 10000"/>
                <a:gd name="connsiteY19" fmla="*/ 437 h 10000"/>
                <a:gd name="connsiteX20" fmla="*/ 6409 w 10000"/>
                <a:gd name="connsiteY20" fmla="*/ 507 h 10000"/>
                <a:gd name="connsiteX21" fmla="*/ 6556 w 10000"/>
                <a:gd name="connsiteY21" fmla="*/ 606 h 10000"/>
                <a:gd name="connsiteX22" fmla="*/ 6685 w 10000"/>
                <a:gd name="connsiteY22" fmla="*/ 718 h 10000"/>
                <a:gd name="connsiteX23" fmla="*/ 6796 w 10000"/>
                <a:gd name="connsiteY23" fmla="*/ 845 h 10000"/>
                <a:gd name="connsiteX24" fmla="*/ 6888 w 10000"/>
                <a:gd name="connsiteY24" fmla="*/ 986 h 10000"/>
                <a:gd name="connsiteX25" fmla="*/ 6961 w 10000"/>
                <a:gd name="connsiteY25" fmla="*/ 1155 h 10000"/>
                <a:gd name="connsiteX26" fmla="*/ 6961 w 10000"/>
                <a:gd name="connsiteY26" fmla="*/ 1155 h 10000"/>
                <a:gd name="connsiteX27" fmla="*/ 6980 w 10000"/>
                <a:gd name="connsiteY27" fmla="*/ 1268 h 10000"/>
                <a:gd name="connsiteX28" fmla="*/ 6998 w 10000"/>
                <a:gd name="connsiteY28" fmla="*/ 1380 h 10000"/>
                <a:gd name="connsiteX29" fmla="*/ 6980 w 10000"/>
                <a:gd name="connsiteY29" fmla="*/ 1493 h 10000"/>
                <a:gd name="connsiteX30" fmla="*/ 6961 w 10000"/>
                <a:gd name="connsiteY30" fmla="*/ 1606 h 10000"/>
                <a:gd name="connsiteX31" fmla="*/ 6888 w 10000"/>
                <a:gd name="connsiteY31" fmla="*/ 1803 h 10000"/>
                <a:gd name="connsiteX32" fmla="*/ 6869 w 10000"/>
                <a:gd name="connsiteY32" fmla="*/ 1901 h 10000"/>
                <a:gd name="connsiteX33" fmla="*/ 6851 w 10000"/>
                <a:gd name="connsiteY33" fmla="*/ 2000 h 10000"/>
                <a:gd name="connsiteX34" fmla="*/ 6851 w 10000"/>
                <a:gd name="connsiteY34" fmla="*/ 2000 h 10000"/>
                <a:gd name="connsiteX35" fmla="*/ 6851 w 10000"/>
                <a:gd name="connsiteY35" fmla="*/ 2155 h 10000"/>
                <a:gd name="connsiteX36" fmla="*/ 6888 w 10000"/>
                <a:gd name="connsiteY36" fmla="*/ 2310 h 10000"/>
                <a:gd name="connsiteX37" fmla="*/ 6924 w 10000"/>
                <a:gd name="connsiteY37" fmla="*/ 2493 h 10000"/>
                <a:gd name="connsiteX38" fmla="*/ 6943 w 10000"/>
                <a:gd name="connsiteY38" fmla="*/ 2662 h 10000"/>
                <a:gd name="connsiteX39" fmla="*/ 6924 w 10000"/>
                <a:gd name="connsiteY39" fmla="*/ 2746 h 10000"/>
                <a:gd name="connsiteX40" fmla="*/ 6906 w 10000"/>
                <a:gd name="connsiteY40" fmla="*/ 2831 h 10000"/>
                <a:gd name="connsiteX41" fmla="*/ 6888 w 10000"/>
                <a:gd name="connsiteY41" fmla="*/ 2901 h 10000"/>
                <a:gd name="connsiteX42" fmla="*/ 6851 w 10000"/>
                <a:gd name="connsiteY42" fmla="*/ 2972 h 10000"/>
                <a:gd name="connsiteX43" fmla="*/ 6777 w 10000"/>
                <a:gd name="connsiteY43" fmla="*/ 3028 h 10000"/>
                <a:gd name="connsiteX44" fmla="*/ 6703 w 10000"/>
                <a:gd name="connsiteY44" fmla="*/ 3070 h 10000"/>
                <a:gd name="connsiteX45" fmla="*/ 6593 w 10000"/>
                <a:gd name="connsiteY45" fmla="*/ 3113 h 10000"/>
                <a:gd name="connsiteX46" fmla="*/ 6464 w 10000"/>
                <a:gd name="connsiteY46" fmla="*/ 3141 h 10000"/>
                <a:gd name="connsiteX47" fmla="*/ 6464 w 10000"/>
                <a:gd name="connsiteY47" fmla="*/ 3141 h 10000"/>
                <a:gd name="connsiteX48" fmla="*/ 6464 w 10000"/>
                <a:gd name="connsiteY48" fmla="*/ 3268 h 10000"/>
                <a:gd name="connsiteX49" fmla="*/ 6427 w 10000"/>
                <a:gd name="connsiteY49" fmla="*/ 3394 h 10000"/>
                <a:gd name="connsiteX50" fmla="*/ 6335 w 10000"/>
                <a:gd name="connsiteY50" fmla="*/ 3648 h 10000"/>
                <a:gd name="connsiteX51" fmla="*/ 6298 w 10000"/>
                <a:gd name="connsiteY51" fmla="*/ 3775 h 10000"/>
                <a:gd name="connsiteX52" fmla="*/ 6280 w 10000"/>
                <a:gd name="connsiteY52" fmla="*/ 3887 h 10000"/>
                <a:gd name="connsiteX53" fmla="*/ 6298 w 10000"/>
                <a:gd name="connsiteY53" fmla="*/ 4014 h 10000"/>
                <a:gd name="connsiteX54" fmla="*/ 6354 w 10000"/>
                <a:gd name="connsiteY54" fmla="*/ 4155 h 10000"/>
                <a:gd name="connsiteX55" fmla="*/ 6354 w 10000"/>
                <a:gd name="connsiteY55" fmla="*/ 4155 h 10000"/>
                <a:gd name="connsiteX56" fmla="*/ 6556 w 10000"/>
                <a:gd name="connsiteY56" fmla="*/ 4268 h 10000"/>
                <a:gd name="connsiteX57" fmla="*/ 6740 w 10000"/>
                <a:gd name="connsiteY57" fmla="*/ 4380 h 10000"/>
                <a:gd name="connsiteX58" fmla="*/ 7164 w 10000"/>
                <a:gd name="connsiteY58" fmla="*/ 4577 h 10000"/>
                <a:gd name="connsiteX59" fmla="*/ 7993 w 10000"/>
                <a:gd name="connsiteY59" fmla="*/ 4930 h 10000"/>
                <a:gd name="connsiteX60" fmla="*/ 8398 w 10000"/>
                <a:gd name="connsiteY60" fmla="*/ 5113 h 10000"/>
                <a:gd name="connsiteX61" fmla="*/ 8785 w 10000"/>
                <a:gd name="connsiteY61" fmla="*/ 5310 h 10000"/>
                <a:gd name="connsiteX62" fmla="*/ 8969 w 10000"/>
                <a:gd name="connsiteY62" fmla="*/ 5423 h 10000"/>
                <a:gd name="connsiteX63" fmla="*/ 9134 w 10000"/>
                <a:gd name="connsiteY63" fmla="*/ 5535 h 10000"/>
                <a:gd name="connsiteX64" fmla="*/ 9300 w 10000"/>
                <a:gd name="connsiteY64" fmla="*/ 5662 h 10000"/>
                <a:gd name="connsiteX65" fmla="*/ 9448 w 10000"/>
                <a:gd name="connsiteY65" fmla="*/ 5803 h 10000"/>
                <a:gd name="connsiteX66" fmla="*/ 9448 w 10000"/>
                <a:gd name="connsiteY66" fmla="*/ 5803 h 10000"/>
                <a:gd name="connsiteX67" fmla="*/ 9540 w 10000"/>
                <a:gd name="connsiteY67" fmla="*/ 5901 h 10000"/>
                <a:gd name="connsiteX68" fmla="*/ 9613 w 10000"/>
                <a:gd name="connsiteY68" fmla="*/ 6014 h 10000"/>
                <a:gd name="connsiteX69" fmla="*/ 9687 w 10000"/>
                <a:gd name="connsiteY69" fmla="*/ 6127 h 10000"/>
                <a:gd name="connsiteX70" fmla="*/ 9742 w 10000"/>
                <a:gd name="connsiteY70" fmla="*/ 6239 h 10000"/>
                <a:gd name="connsiteX71" fmla="*/ 9816 w 10000"/>
                <a:gd name="connsiteY71" fmla="*/ 6479 h 10000"/>
                <a:gd name="connsiteX72" fmla="*/ 9871 w 10000"/>
                <a:gd name="connsiteY72" fmla="*/ 6718 h 10000"/>
                <a:gd name="connsiteX73" fmla="*/ 9890 w 10000"/>
                <a:gd name="connsiteY73" fmla="*/ 6972 h 10000"/>
                <a:gd name="connsiteX74" fmla="*/ 9871 w 10000"/>
                <a:gd name="connsiteY74" fmla="*/ 7239 h 10000"/>
                <a:gd name="connsiteX75" fmla="*/ 9853 w 10000"/>
                <a:gd name="connsiteY75" fmla="*/ 7507 h 10000"/>
                <a:gd name="connsiteX76" fmla="*/ 9816 w 10000"/>
                <a:gd name="connsiteY76" fmla="*/ 7789 h 10000"/>
                <a:gd name="connsiteX77" fmla="*/ 9742 w 10000"/>
                <a:gd name="connsiteY77" fmla="*/ 8338 h 10000"/>
                <a:gd name="connsiteX78" fmla="*/ 9724 w 10000"/>
                <a:gd name="connsiteY78" fmla="*/ 8620 h 10000"/>
                <a:gd name="connsiteX79" fmla="*/ 9724 w 10000"/>
                <a:gd name="connsiteY79" fmla="*/ 8901 h 10000"/>
                <a:gd name="connsiteX80" fmla="*/ 9742 w 10000"/>
                <a:gd name="connsiteY80" fmla="*/ 9183 h 10000"/>
                <a:gd name="connsiteX81" fmla="*/ 9779 w 10000"/>
                <a:gd name="connsiteY81" fmla="*/ 9451 h 10000"/>
                <a:gd name="connsiteX82" fmla="*/ 9871 w 10000"/>
                <a:gd name="connsiteY82" fmla="*/ 9718 h 10000"/>
                <a:gd name="connsiteX83" fmla="*/ 9926 w 10000"/>
                <a:gd name="connsiteY83" fmla="*/ 9859 h 10000"/>
                <a:gd name="connsiteX84" fmla="*/ 10000 w 10000"/>
                <a:gd name="connsiteY84" fmla="*/ 9986 h 10000"/>
                <a:gd name="connsiteX85" fmla="*/ 10000 w 10000"/>
                <a:gd name="connsiteY85" fmla="*/ 9986 h 10000"/>
                <a:gd name="connsiteX86" fmla="*/ 8987 w 10000"/>
                <a:gd name="connsiteY86" fmla="*/ 10000 h 10000"/>
                <a:gd name="connsiteX87" fmla="*/ 8748 w 10000"/>
                <a:gd name="connsiteY87" fmla="*/ 10000 h 10000"/>
                <a:gd name="connsiteX88" fmla="*/ 8527 w 10000"/>
                <a:gd name="connsiteY88" fmla="*/ 9972 h 10000"/>
                <a:gd name="connsiteX89" fmla="*/ 8343 w 10000"/>
                <a:gd name="connsiteY89" fmla="*/ 9915 h 10000"/>
                <a:gd name="connsiteX90" fmla="*/ 8287 w 10000"/>
                <a:gd name="connsiteY90" fmla="*/ 9873 h 10000"/>
                <a:gd name="connsiteX91" fmla="*/ 8232 w 10000"/>
                <a:gd name="connsiteY91" fmla="*/ 9817 h 10000"/>
                <a:gd name="connsiteX92" fmla="*/ 8232 w 10000"/>
                <a:gd name="connsiteY92" fmla="*/ 9817 h 10000"/>
                <a:gd name="connsiteX93" fmla="*/ 8177 w 10000"/>
                <a:gd name="connsiteY93" fmla="*/ 9803 h 10000"/>
                <a:gd name="connsiteX94" fmla="*/ 8140 w 10000"/>
                <a:gd name="connsiteY94" fmla="*/ 9817 h 10000"/>
                <a:gd name="connsiteX95" fmla="*/ 8122 w 10000"/>
                <a:gd name="connsiteY95" fmla="*/ 9845 h 10000"/>
                <a:gd name="connsiteX96" fmla="*/ 8122 w 10000"/>
                <a:gd name="connsiteY96" fmla="*/ 9887 h 10000"/>
                <a:gd name="connsiteX97" fmla="*/ 8122 w 10000"/>
                <a:gd name="connsiteY97" fmla="*/ 9958 h 10000"/>
                <a:gd name="connsiteX98" fmla="*/ 8103 w 10000"/>
                <a:gd name="connsiteY98" fmla="*/ 9986 h 10000"/>
                <a:gd name="connsiteX99" fmla="*/ 8066 w 10000"/>
                <a:gd name="connsiteY99" fmla="*/ 9986 h 10000"/>
                <a:gd name="connsiteX100" fmla="*/ 8066 w 10000"/>
                <a:gd name="connsiteY100" fmla="*/ 9986 h 10000"/>
                <a:gd name="connsiteX101" fmla="*/ 1989 w 10000"/>
                <a:gd name="connsiteY101" fmla="*/ 9986 h 10000"/>
                <a:gd name="connsiteX102" fmla="*/ 1989 w 10000"/>
                <a:gd name="connsiteY102" fmla="*/ 9986 h 10000"/>
                <a:gd name="connsiteX103" fmla="*/ 1989 w 10000"/>
                <a:gd name="connsiteY103" fmla="*/ 9873 h 10000"/>
                <a:gd name="connsiteX104" fmla="*/ 1989 w 10000"/>
                <a:gd name="connsiteY104" fmla="*/ 9746 h 10000"/>
                <a:gd name="connsiteX105" fmla="*/ 1989 w 10000"/>
                <a:gd name="connsiteY105" fmla="*/ 9648 h 10000"/>
                <a:gd name="connsiteX106" fmla="*/ 1971 w 10000"/>
                <a:gd name="connsiteY106" fmla="*/ 9606 h 10000"/>
                <a:gd name="connsiteX107" fmla="*/ 1934 w 10000"/>
                <a:gd name="connsiteY107" fmla="*/ 9563 h 10000"/>
                <a:gd name="connsiteX108" fmla="*/ 1934 w 10000"/>
                <a:gd name="connsiteY108" fmla="*/ 9563 h 10000"/>
                <a:gd name="connsiteX109" fmla="*/ 1860 w 10000"/>
                <a:gd name="connsiteY109" fmla="*/ 9592 h 10000"/>
                <a:gd name="connsiteX110" fmla="*/ 1823 w 10000"/>
                <a:gd name="connsiteY110" fmla="*/ 9620 h 10000"/>
                <a:gd name="connsiteX111" fmla="*/ 1786 w 10000"/>
                <a:gd name="connsiteY111" fmla="*/ 9676 h 10000"/>
                <a:gd name="connsiteX112" fmla="*/ 1768 w 10000"/>
                <a:gd name="connsiteY112" fmla="*/ 9732 h 10000"/>
                <a:gd name="connsiteX113" fmla="*/ 1750 w 10000"/>
                <a:gd name="connsiteY113" fmla="*/ 9859 h 10000"/>
                <a:gd name="connsiteX114" fmla="*/ 1713 w 10000"/>
                <a:gd name="connsiteY114" fmla="*/ 9986 h 10000"/>
                <a:gd name="connsiteX115" fmla="*/ 1713 w 10000"/>
                <a:gd name="connsiteY115" fmla="*/ 9986 h 10000"/>
                <a:gd name="connsiteX116" fmla="*/ 0 w 10000"/>
                <a:gd name="connsiteY116" fmla="*/ 9986 h 10000"/>
                <a:gd name="connsiteX117" fmla="*/ 0 w 10000"/>
                <a:gd name="connsiteY117" fmla="*/ 9986 h 10000"/>
                <a:gd name="connsiteX118" fmla="*/ 110 w 10000"/>
                <a:gd name="connsiteY118" fmla="*/ 9775 h 10000"/>
                <a:gd name="connsiteX119" fmla="*/ 203 w 10000"/>
                <a:gd name="connsiteY119" fmla="*/ 9549 h 10000"/>
                <a:gd name="connsiteX120" fmla="*/ 258 w 10000"/>
                <a:gd name="connsiteY120" fmla="*/ 9310 h 10000"/>
                <a:gd name="connsiteX121" fmla="*/ 295 w 10000"/>
                <a:gd name="connsiteY121" fmla="*/ 9056 h 10000"/>
                <a:gd name="connsiteX122" fmla="*/ 295 w 10000"/>
                <a:gd name="connsiteY122" fmla="*/ 8789 h 10000"/>
                <a:gd name="connsiteX123" fmla="*/ 295 w 10000"/>
                <a:gd name="connsiteY123" fmla="*/ 8521 h 10000"/>
                <a:gd name="connsiteX124" fmla="*/ 258 w 10000"/>
                <a:gd name="connsiteY124" fmla="*/ 7972 h 10000"/>
                <a:gd name="connsiteX125" fmla="*/ 203 w 10000"/>
                <a:gd name="connsiteY125" fmla="*/ 7437 h 10000"/>
                <a:gd name="connsiteX126" fmla="*/ 166 w 10000"/>
                <a:gd name="connsiteY126" fmla="*/ 6915 h 10000"/>
                <a:gd name="connsiteX127" fmla="*/ 166 w 10000"/>
                <a:gd name="connsiteY127" fmla="*/ 6662 h 10000"/>
                <a:gd name="connsiteX128" fmla="*/ 184 w 10000"/>
                <a:gd name="connsiteY128" fmla="*/ 6437 h 10000"/>
                <a:gd name="connsiteX129" fmla="*/ 221 w 10000"/>
                <a:gd name="connsiteY129" fmla="*/ 6211 h 10000"/>
                <a:gd name="connsiteX130" fmla="*/ 276 w 10000"/>
                <a:gd name="connsiteY130" fmla="*/ 6014 h 10000"/>
                <a:gd name="connsiteX131" fmla="*/ 276 w 10000"/>
                <a:gd name="connsiteY131" fmla="*/ 6014 h 10000"/>
                <a:gd name="connsiteX132" fmla="*/ 331 w 10000"/>
                <a:gd name="connsiteY132" fmla="*/ 5887 h 10000"/>
                <a:gd name="connsiteX133" fmla="*/ 405 w 10000"/>
                <a:gd name="connsiteY133" fmla="*/ 5775 h 10000"/>
                <a:gd name="connsiteX134" fmla="*/ 497 w 10000"/>
                <a:gd name="connsiteY134" fmla="*/ 5676 h 10000"/>
                <a:gd name="connsiteX135" fmla="*/ 608 w 10000"/>
                <a:gd name="connsiteY135" fmla="*/ 5577 h 10000"/>
                <a:gd name="connsiteX136" fmla="*/ 718 w 10000"/>
                <a:gd name="connsiteY136" fmla="*/ 5493 h 10000"/>
                <a:gd name="connsiteX137" fmla="*/ 847 w 10000"/>
                <a:gd name="connsiteY137" fmla="*/ 5408 h 10000"/>
                <a:gd name="connsiteX138" fmla="*/ 976 w 10000"/>
                <a:gd name="connsiteY138" fmla="*/ 5338 h 10000"/>
                <a:gd name="connsiteX139" fmla="*/ 1123 w 10000"/>
                <a:gd name="connsiteY139" fmla="*/ 5268 h 10000"/>
                <a:gd name="connsiteX140" fmla="*/ 1436 w 10000"/>
                <a:gd name="connsiteY140" fmla="*/ 5155 h 10000"/>
                <a:gd name="connsiteX141" fmla="*/ 1768 w 10000"/>
                <a:gd name="connsiteY141" fmla="*/ 5042 h 10000"/>
                <a:gd name="connsiteX142" fmla="*/ 2431 w 10000"/>
                <a:gd name="connsiteY142" fmla="*/ 4831 h 10000"/>
                <a:gd name="connsiteX143" fmla="*/ 2431 w 10000"/>
                <a:gd name="connsiteY143" fmla="*/ 4831 h 10000"/>
                <a:gd name="connsiteX144" fmla="*/ 2615 w 10000"/>
                <a:gd name="connsiteY144" fmla="*/ 4761 h 10000"/>
                <a:gd name="connsiteX145" fmla="*/ 2799 w 10000"/>
                <a:gd name="connsiteY145" fmla="*/ 4676 h 10000"/>
                <a:gd name="connsiteX146" fmla="*/ 3131 w 10000"/>
                <a:gd name="connsiteY146" fmla="*/ 4507 h 10000"/>
                <a:gd name="connsiteX147" fmla="*/ 3297 w 10000"/>
                <a:gd name="connsiteY147" fmla="*/ 4423 h 10000"/>
                <a:gd name="connsiteX148" fmla="*/ 3481 w 10000"/>
                <a:gd name="connsiteY148" fmla="*/ 4366 h 10000"/>
                <a:gd name="connsiteX149" fmla="*/ 3683 w 10000"/>
                <a:gd name="connsiteY149" fmla="*/ 4310 h 10000"/>
                <a:gd name="connsiteX150" fmla="*/ 3923 w 10000"/>
                <a:gd name="connsiteY150" fmla="*/ 4282 h 10000"/>
                <a:gd name="connsiteX151" fmla="*/ 3923 w 10000"/>
                <a:gd name="connsiteY151" fmla="*/ 4282 h 10000"/>
                <a:gd name="connsiteX152" fmla="*/ 3831 w 10000"/>
                <a:gd name="connsiteY152" fmla="*/ 3887 h 10000"/>
                <a:gd name="connsiteX153" fmla="*/ 3775 w 10000"/>
                <a:gd name="connsiteY153" fmla="*/ 3704 h 10000"/>
                <a:gd name="connsiteX154" fmla="*/ 3720 w 10000"/>
                <a:gd name="connsiteY154" fmla="*/ 3549 h 10000"/>
                <a:gd name="connsiteX155" fmla="*/ 3628 w 10000"/>
                <a:gd name="connsiteY155" fmla="*/ 3408 h 10000"/>
                <a:gd name="connsiteX156" fmla="*/ 3536 w 10000"/>
                <a:gd name="connsiteY156" fmla="*/ 3268 h 10000"/>
                <a:gd name="connsiteX157" fmla="*/ 3407 w 10000"/>
                <a:gd name="connsiteY157" fmla="*/ 3155 h 10000"/>
                <a:gd name="connsiteX158" fmla="*/ 3260 w 10000"/>
                <a:gd name="connsiteY158" fmla="*/ 3056 h 10000"/>
                <a:gd name="connsiteX159" fmla="*/ 3260 w 10000"/>
                <a:gd name="connsiteY159" fmla="*/ 3056 h 10000"/>
                <a:gd name="connsiteX160" fmla="*/ 3076 w 10000"/>
                <a:gd name="connsiteY160" fmla="*/ 2310 h 10000"/>
                <a:gd name="connsiteX161" fmla="*/ 3002 w 10000"/>
                <a:gd name="connsiteY161" fmla="*/ 1972 h 10000"/>
                <a:gd name="connsiteX162" fmla="*/ 2983 w 10000"/>
                <a:gd name="connsiteY162" fmla="*/ 1817 h 10000"/>
                <a:gd name="connsiteX163" fmla="*/ 2983 w 10000"/>
                <a:gd name="connsiteY163" fmla="*/ 1662 h 10000"/>
                <a:gd name="connsiteX164" fmla="*/ 2983 w 10000"/>
                <a:gd name="connsiteY164" fmla="*/ 1507 h 10000"/>
                <a:gd name="connsiteX165" fmla="*/ 3002 w 10000"/>
                <a:gd name="connsiteY165" fmla="*/ 1366 h 10000"/>
                <a:gd name="connsiteX166" fmla="*/ 3039 w 10000"/>
                <a:gd name="connsiteY166" fmla="*/ 1211 h 10000"/>
                <a:gd name="connsiteX167" fmla="*/ 3094 w 10000"/>
                <a:gd name="connsiteY167" fmla="*/ 1070 h 10000"/>
                <a:gd name="connsiteX168" fmla="*/ 3168 w 10000"/>
                <a:gd name="connsiteY168" fmla="*/ 930 h 10000"/>
                <a:gd name="connsiteX169" fmla="*/ 3260 w 10000"/>
                <a:gd name="connsiteY169" fmla="*/ 789 h 10000"/>
                <a:gd name="connsiteX170" fmla="*/ 3389 w 10000"/>
                <a:gd name="connsiteY170" fmla="*/ 662 h 10000"/>
                <a:gd name="connsiteX171" fmla="*/ 3536 w 10000"/>
                <a:gd name="connsiteY171" fmla="*/ 521 h 10000"/>
                <a:gd name="connsiteX172" fmla="*/ 3536 w 10000"/>
                <a:gd name="connsiteY172" fmla="*/ 521 h 10000"/>
                <a:gd name="connsiteX173" fmla="*/ 3610 w 10000"/>
                <a:gd name="connsiteY173" fmla="*/ 521 h 10000"/>
                <a:gd name="connsiteX174" fmla="*/ 3683 w 10000"/>
                <a:gd name="connsiteY174" fmla="*/ 521 h 10000"/>
                <a:gd name="connsiteX175" fmla="*/ 3794 w 10000"/>
                <a:gd name="connsiteY175" fmla="*/ 507 h 10000"/>
                <a:gd name="connsiteX176" fmla="*/ 3904 w 10000"/>
                <a:gd name="connsiteY176" fmla="*/ 479 h 10000"/>
                <a:gd name="connsiteX177" fmla="*/ 3959 w 10000"/>
                <a:gd name="connsiteY177" fmla="*/ 479 h 10000"/>
                <a:gd name="connsiteX178" fmla="*/ 4033 w 10000"/>
                <a:gd name="connsiteY178" fmla="*/ 479 h 10000"/>
                <a:gd name="connsiteX179" fmla="*/ 4033 w 10000"/>
                <a:gd name="connsiteY179" fmla="*/ 479 h 10000"/>
                <a:gd name="connsiteX180" fmla="*/ 4088 w 10000"/>
                <a:gd name="connsiteY180" fmla="*/ 437 h 10000"/>
                <a:gd name="connsiteX181" fmla="*/ 4144 w 10000"/>
                <a:gd name="connsiteY181" fmla="*/ 380 h 10000"/>
                <a:gd name="connsiteX182" fmla="*/ 4217 w 10000"/>
                <a:gd name="connsiteY182" fmla="*/ 254 h 10000"/>
                <a:gd name="connsiteX183" fmla="*/ 4273 w 10000"/>
                <a:gd name="connsiteY183" fmla="*/ 127 h 10000"/>
                <a:gd name="connsiteX184" fmla="*/ 4309 w 10000"/>
                <a:gd name="connsiteY184" fmla="*/ 70 h 10000"/>
                <a:gd name="connsiteX185" fmla="*/ 4365 w 10000"/>
                <a:gd name="connsiteY185" fmla="*/ 14 h 10000"/>
                <a:gd name="connsiteX186" fmla="*/ 4365 w 10000"/>
                <a:gd name="connsiteY186" fmla="*/ 1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</a:cxnLst>
              <a:rect l="l" t="t" r="r" b="b"/>
              <a:pathLst>
                <a:path w="10000" h="10000">
                  <a:moveTo>
                    <a:pt x="4365" y="14"/>
                  </a:moveTo>
                  <a:lnTo>
                    <a:pt x="4365" y="14"/>
                  </a:lnTo>
                  <a:cubicBezTo>
                    <a:pt x="4389" y="9"/>
                    <a:pt x="4414" y="5"/>
                    <a:pt x="4438" y="0"/>
                  </a:cubicBezTo>
                  <a:lnTo>
                    <a:pt x="4457" y="0"/>
                  </a:lnTo>
                  <a:lnTo>
                    <a:pt x="4457" y="14"/>
                  </a:lnTo>
                  <a:cubicBezTo>
                    <a:pt x="4451" y="23"/>
                    <a:pt x="4444" y="33"/>
                    <a:pt x="4438" y="42"/>
                  </a:cubicBezTo>
                  <a:lnTo>
                    <a:pt x="4401" y="85"/>
                  </a:lnTo>
                  <a:cubicBezTo>
                    <a:pt x="4364" y="122"/>
                    <a:pt x="4328" y="160"/>
                    <a:pt x="4291" y="197"/>
                  </a:cubicBezTo>
                  <a:cubicBezTo>
                    <a:pt x="4279" y="216"/>
                    <a:pt x="4266" y="235"/>
                    <a:pt x="4254" y="254"/>
                  </a:cubicBezTo>
                  <a:lnTo>
                    <a:pt x="4254" y="310"/>
                  </a:lnTo>
                  <a:lnTo>
                    <a:pt x="4254" y="310"/>
                  </a:lnTo>
                  <a:lnTo>
                    <a:pt x="4678" y="254"/>
                  </a:lnTo>
                  <a:lnTo>
                    <a:pt x="4880" y="239"/>
                  </a:lnTo>
                  <a:lnTo>
                    <a:pt x="5083" y="239"/>
                  </a:lnTo>
                  <a:lnTo>
                    <a:pt x="5304" y="239"/>
                  </a:lnTo>
                  <a:lnTo>
                    <a:pt x="5506" y="254"/>
                  </a:lnTo>
                  <a:lnTo>
                    <a:pt x="5709" y="282"/>
                  </a:lnTo>
                  <a:lnTo>
                    <a:pt x="5893" y="310"/>
                  </a:lnTo>
                  <a:lnTo>
                    <a:pt x="6077" y="366"/>
                  </a:lnTo>
                  <a:lnTo>
                    <a:pt x="6243" y="437"/>
                  </a:lnTo>
                  <a:lnTo>
                    <a:pt x="6409" y="507"/>
                  </a:lnTo>
                  <a:lnTo>
                    <a:pt x="6556" y="606"/>
                  </a:lnTo>
                  <a:lnTo>
                    <a:pt x="6685" y="718"/>
                  </a:lnTo>
                  <a:lnTo>
                    <a:pt x="6796" y="845"/>
                  </a:lnTo>
                  <a:cubicBezTo>
                    <a:pt x="6827" y="892"/>
                    <a:pt x="6857" y="939"/>
                    <a:pt x="6888" y="986"/>
                  </a:cubicBezTo>
                  <a:cubicBezTo>
                    <a:pt x="6912" y="1042"/>
                    <a:pt x="6937" y="1099"/>
                    <a:pt x="6961" y="1155"/>
                  </a:cubicBezTo>
                  <a:lnTo>
                    <a:pt x="6961" y="1155"/>
                  </a:lnTo>
                  <a:cubicBezTo>
                    <a:pt x="6967" y="1193"/>
                    <a:pt x="6974" y="1230"/>
                    <a:pt x="6980" y="1268"/>
                  </a:cubicBezTo>
                  <a:cubicBezTo>
                    <a:pt x="6986" y="1305"/>
                    <a:pt x="6992" y="1343"/>
                    <a:pt x="6998" y="1380"/>
                  </a:cubicBezTo>
                  <a:cubicBezTo>
                    <a:pt x="6992" y="1418"/>
                    <a:pt x="6986" y="1455"/>
                    <a:pt x="6980" y="1493"/>
                  </a:cubicBezTo>
                  <a:cubicBezTo>
                    <a:pt x="6974" y="1531"/>
                    <a:pt x="6967" y="1568"/>
                    <a:pt x="6961" y="1606"/>
                  </a:cubicBezTo>
                  <a:cubicBezTo>
                    <a:pt x="6937" y="1672"/>
                    <a:pt x="6912" y="1737"/>
                    <a:pt x="6888" y="1803"/>
                  </a:cubicBezTo>
                  <a:cubicBezTo>
                    <a:pt x="6882" y="1836"/>
                    <a:pt x="6875" y="1868"/>
                    <a:pt x="6869" y="1901"/>
                  </a:cubicBezTo>
                  <a:lnTo>
                    <a:pt x="6851" y="2000"/>
                  </a:lnTo>
                  <a:lnTo>
                    <a:pt x="6851" y="2000"/>
                  </a:lnTo>
                  <a:lnTo>
                    <a:pt x="6851" y="2155"/>
                  </a:lnTo>
                  <a:cubicBezTo>
                    <a:pt x="6863" y="2207"/>
                    <a:pt x="6876" y="2258"/>
                    <a:pt x="6888" y="2310"/>
                  </a:cubicBezTo>
                  <a:lnTo>
                    <a:pt x="6924" y="2493"/>
                  </a:lnTo>
                  <a:cubicBezTo>
                    <a:pt x="6930" y="2549"/>
                    <a:pt x="6937" y="2606"/>
                    <a:pt x="6943" y="2662"/>
                  </a:cubicBezTo>
                  <a:cubicBezTo>
                    <a:pt x="6937" y="2690"/>
                    <a:pt x="6930" y="2718"/>
                    <a:pt x="6924" y="2746"/>
                  </a:cubicBezTo>
                  <a:cubicBezTo>
                    <a:pt x="6918" y="2774"/>
                    <a:pt x="6912" y="2803"/>
                    <a:pt x="6906" y="2831"/>
                  </a:cubicBezTo>
                  <a:cubicBezTo>
                    <a:pt x="6900" y="2854"/>
                    <a:pt x="6894" y="2878"/>
                    <a:pt x="6888" y="2901"/>
                  </a:cubicBezTo>
                  <a:cubicBezTo>
                    <a:pt x="6876" y="2925"/>
                    <a:pt x="6863" y="2948"/>
                    <a:pt x="6851" y="2972"/>
                  </a:cubicBezTo>
                  <a:lnTo>
                    <a:pt x="6777" y="3028"/>
                  </a:lnTo>
                  <a:lnTo>
                    <a:pt x="6703" y="3070"/>
                  </a:lnTo>
                  <a:cubicBezTo>
                    <a:pt x="6666" y="3084"/>
                    <a:pt x="6630" y="3099"/>
                    <a:pt x="6593" y="3113"/>
                  </a:cubicBezTo>
                  <a:lnTo>
                    <a:pt x="6464" y="3141"/>
                  </a:lnTo>
                  <a:lnTo>
                    <a:pt x="6464" y="3141"/>
                  </a:lnTo>
                  <a:lnTo>
                    <a:pt x="6464" y="3268"/>
                  </a:lnTo>
                  <a:cubicBezTo>
                    <a:pt x="6452" y="3310"/>
                    <a:pt x="6439" y="3352"/>
                    <a:pt x="6427" y="3394"/>
                  </a:cubicBezTo>
                  <a:cubicBezTo>
                    <a:pt x="6396" y="3479"/>
                    <a:pt x="6366" y="3563"/>
                    <a:pt x="6335" y="3648"/>
                  </a:cubicBezTo>
                  <a:cubicBezTo>
                    <a:pt x="6323" y="3690"/>
                    <a:pt x="6310" y="3733"/>
                    <a:pt x="6298" y="3775"/>
                  </a:cubicBezTo>
                  <a:cubicBezTo>
                    <a:pt x="6292" y="3812"/>
                    <a:pt x="6286" y="3850"/>
                    <a:pt x="6280" y="3887"/>
                  </a:cubicBezTo>
                  <a:cubicBezTo>
                    <a:pt x="6286" y="3929"/>
                    <a:pt x="6292" y="3972"/>
                    <a:pt x="6298" y="4014"/>
                  </a:cubicBezTo>
                  <a:cubicBezTo>
                    <a:pt x="6317" y="4061"/>
                    <a:pt x="6335" y="4108"/>
                    <a:pt x="6354" y="4155"/>
                  </a:cubicBezTo>
                  <a:lnTo>
                    <a:pt x="6354" y="4155"/>
                  </a:lnTo>
                  <a:lnTo>
                    <a:pt x="6556" y="4268"/>
                  </a:lnTo>
                  <a:lnTo>
                    <a:pt x="6740" y="4380"/>
                  </a:lnTo>
                  <a:lnTo>
                    <a:pt x="7164" y="4577"/>
                  </a:lnTo>
                  <a:lnTo>
                    <a:pt x="7993" y="4930"/>
                  </a:lnTo>
                  <a:lnTo>
                    <a:pt x="8398" y="5113"/>
                  </a:lnTo>
                  <a:lnTo>
                    <a:pt x="8785" y="5310"/>
                  </a:lnTo>
                  <a:lnTo>
                    <a:pt x="8969" y="5423"/>
                  </a:lnTo>
                  <a:lnTo>
                    <a:pt x="9134" y="5535"/>
                  </a:lnTo>
                  <a:lnTo>
                    <a:pt x="9300" y="5662"/>
                  </a:lnTo>
                  <a:lnTo>
                    <a:pt x="9448" y="5803"/>
                  </a:lnTo>
                  <a:lnTo>
                    <a:pt x="9448" y="5803"/>
                  </a:lnTo>
                  <a:lnTo>
                    <a:pt x="9540" y="5901"/>
                  </a:lnTo>
                  <a:cubicBezTo>
                    <a:pt x="9564" y="5939"/>
                    <a:pt x="9589" y="5976"/>
                    <a:pt x="9613" y="6014"/>
                  </a:cubicBezTo>
                  <a:lnTo>
                    <a:pt x="9687" y="6127"/>
                  </a:lnTo>
                  <a:cubicBezTo>
                    <a:pt x="9705" y="6164"/>
                    <a:pt x="9724" y="6202"/>
                    <a:pt x="9742" y="6239"/>
                  </a:cubicBezTo>
                  <a:cubicBezTo>
                    <a:pt x="9767" y="6319"/>
                    <a:pt x="9791" y="6399"/>
                    <a:pt x="9816" y="6479"/>
                  </a:cubicBezTo>
                  <a:cubicBezTo>
                    <a:pt x="9834" y="6559"/>
                    <a:pt x="9853" y="6638"/>
                    <a:pt x="9871" y="6718"/>
                  </a:cubicBezTo>
                  <a:cubicBezTo>
                    <a:pt x="9877" y="6803"/>
                    <a:pt x="9884" y="6887"/>
                    <a:pt x="9890" y="6972"/>
                  </a:cubicBezTo>
                  <a:cubicBezTo>
                    <a:pt x="9884" y="7061"/>
                    <a:pt x="9877" y="7150"/>
                    <a:pt x="9871" y="7239"/>
                  </a:cubicBezTo>
                  <a:cubicBezTo>
                    <a:pt x="9865" y="7328"/>
                    <a:pt x="9859" y="7418"/>
                    <a:pt x="9853" y="7507"/>
                  </a:cubicBezTo>
                  <a:cubicBezTo>
                    <a:pt x="9841" y="7601"/>
                    <a:pt x="9828" y="7695"/>
                    <a:pt x="9816" y="7789"/>
                  </a:cubicBezTo>
                  <a:cubicBezTo>
                    <a:pt x="9791" y="7972"/>
                    <a:pt x="9767" y="8155"/>
                    <a:pt x="9742" y="8338"/>
                  </a:cubicBezTo>
                  <a:lnTo>
                    <a:pt x="9724" y="8620"/>
                  </a:lnTo>
                  <a:lnTo>
                    <a:pt x="9724" y="8901"/>
                  </a:lnTo>
                  <a:lnTo>
                    <a:pt x="9742" y="9183"/>
                  </a:lnTo>
                  <a:cubicBezTo>
                    <a:pt x="9754" y="9272"/>
                    <a:pt x="9767" y="9362"/>
                    <a:pt x="9779" y="9451"/>
                  </a:cubicBezTo>
                  <a:cubicBezTo>
                    <a:pt x="9810" y="9540"/>
                    <a:pt x="9840" y="9629"/>
                    <a:pt x="9871" y="9718"/>
                  </a:cubicBezTo>
                  <a:cubicBezTo>
                    <a:pt x="9889" y="9765"/>
                    <a:pt x="9908" y="9812"/>
                    <a:pt x="9926" y="9859"/>
                  </a:cubicBezTo>
                  <a:cubicBezTo>
                    <a:pt x="9951" y="9901"/>
                    <a:pt x="9975" y="9944"/>
                    <a:pt x="10000" y="9986"/>
                  </a:cubicBezTo>
                  <a:lnTo>
                    <a:pt x="10000" y="9986"/>
                  </a:lnTo>
                  <a:lnTo>
                    <a:pt x="8987" y="10000"/>
                  </a:lnTo>
                  <a:lnTo>
                    <a:pt x="8748" y="10000"/>
                  </a:lnTo>
                  <a:lnTo>
                    <a:pt x="8527" y="9972"/>
                  </a:lnTo>
                  <a:lnTo>
                    <a:pt x="8343" y="9915"/>
                  </a:lnTo>
                  <a:cubicBezTo>
                    <a:pt x="8324" y="9901"/>
                    <a:pt x="8306" y="9887"/>
                    <a:pt x="8287" y="9873"/>
                  </a:cubicBezTo>
                  <a:cubicBezTo>
                    <a:pt x="8269" y="9854"/>
                    <a:pt x="8250" y="9836"/>
                    <a:pt x="8232" y="9817"/>
                  </a:cubicBezTo>
                  <a:lnTo>
                    <a:pt x="8232" y="9817"/>
                  </a:lnTo>
                  <a:cubicBezTo>
                    <a:pt x="8214" y="9812"/>
                    <a:pt x="8195" y="9808"/>
                    <a:pt x="8177" y="9803"/>
                  </a:cubicBezTo>
                  <a:cubicBezTo>
                    <a:pt x="8165" y="9808"/>
                    <a:pt x="8152" y="9812"/>
                    <a:pt x="8140" y="9817"/>
                  </a:cubicBezTo>
                  <a:cubicBezTo>
                    <a:pt x="8134" y="9826"/>
                    <a:pt x="8128" y="9836"/>
                    <a:pt x="8122" y="9845"/>
                  </a:cubicBezTo>
                  <a:lnTo>
                    <a:pt x="8122" y="9887"/>
                  </a:lnTo>
                  <a:lnTo>
                    <a:pt x="8122" y="9958"/>
                  </a:lnTo>
                  <a:cubicBezTo>
                    <a:pt x="8116" y="9967"/>
                    <a:pt x="8109" y="9977"/>
                    <a:pt x="8103" y="9986"/>
                  </a:cubicBezTo>
                  <a:lnTo>
                    <a:pt x="8066" y="9986"/>
                  </a:lnTo>
                  <a:lnTo>
                    <a:pt x="8066" y="9986"/>
                  </a:lnTo>
                  <a:lnTo>
                    <a:pt x="1989" y="9986"/>
                  </a:lnTo>
                  <a:lnTo>
                    <a:pt x="1989" y="9986"/>
                  </a:lnTo>
                  <a:lnTo>
                    <a:pt x="1989" y="9873"/>
                  </a:lnTo>
                  <a:lnTo>
                    <a:pt x="1989" y="9746"/>
                  </a:lnTo>
                  <a:lnTo>
                    <a:pt x="1989" y="9648"/>
                  </a:lnTo>
                  <a:lnTo>
                    <a:pt x="1971" y="9606"/>
                  </a:lnTo>
                  <a:lnTo>
                    <a:pt x="1934" y="9563"/>
                  </a:lnTo>
                  <a:lnTo>
                    <a:pt x="1934" y="9563"/>
                  </a:lnTo>
                  <a:lnTo>
                    <a:pt x="1860" y="9592"/>
                  </a:lnTo>
                  <a:lnTo>
                    <a:pt x="1823" y="9620"/>
                  </a:lnTo>
                  <a:cubicBezTo>
                    <a:pt x="1811" y="9639"/>
                    <a:pt x="1798" y="9657"/>
                    <a:pt x="1786" y="9676"/>
                  </a:cubicBezTo>
                  <a:cubicBezTo>
                    <a:pt x="1780" y="9695"/>
                    <a:pt x="1774" y="9713"/>
                    <a:pt x="1768" y="9732"/>
                  </a:cubicBezTo>
                  <a:cubicBezTo>
                    <a:pt x="1762" y="9774"/>
                    <a:pt x="1756" y="9817"/>
                    <a:pt x="1750" y="9859"/>
                  </a:cubicBezTo>
                  <a:cubicBezTo>
                    <a:pt x="1738" y="9901"/>
                    <a:pt x="1725" y="9944"/>
                    <a:pt x="1713" y="9986"/>
                  </a:cubicBezTo>
                  <a:lnTo>
                    <a:pt x="1713" y="9986"/>
                  </a:lnTo>
                  <a:lnTo>
                    <a:pt x="0" y="9986"/>
                  </a:lnTo>
                  <a:lnTo>
                    <a:pt x="0" y="9986"/>
                  </a:lnTo>
                  <a:cubicBezTo>
                    <a:pt x="37" y="9916"/>
                    <a:pt x="73" y="9845"/>
                    <a:pt x="110" y="9775"/>
                  </a:cubicBezTo>
                  <a:cubicBezTo>
                    <a:pt x="141" y="9700"/>
                    <a:pt x="172" y="9624"/>
                    <a:pt x="203" y="9549"/>
                  </a:cubicBezTo>
                  <a:cubicBezTo>
                    <a:pt x="221" y="9469"/>
                    <a:pt x="240" y="9390"/>
                    <a:pt x="258" y="9310"/>
                  </a:cubicBezTo>
                  <a:cubicBezTo>
                    <a:pt x="270" y="9225"/>
                    <a:pt x="283" y="9141"/>
                    <a:pt x="295" y="9056"/>
                  </a:cubicBezTo>
                  <a:lnTo>
                    <a:pt x="295" y="8789"/>
                  </a:lnTo>
                  <a:lnTo>
                    <a:pt x="295" y="8521"/>
                  </a:lnTo>
                  <a:cubicBezTo>
                    <a:pt x="283" y="8338"/>
                    <a:pt x="270" y="8155"/>
                    <a:pt x="258" y="7972"/>
                  </a:cubicBezTo>
                  <a:cubicBezTo>
                    <a:pt x="240" y="7794"/>
                    <a:pt x="221" y="7615"/>
                    <a:pt x="203" y="7437"/>
                  </a:cubicBezTo>
                  <a:cubicBezTo>
                    <a:pt x="191" y="7263"/>
                    <a:pt x="178" y="7089"/>
                    <a:pt x="166" y="6915"/>
                  </a:cubicBezTo>
                  <a:lnTo>
                    <a:pt x="166" y="6662"/>
                  </a:lnTo>
                  <a:lnTo>
                    <a:pt x="184" y="6437"/>
                  </a:lnTo>
                  <a:cubicBezTo>
                    <a:pt x="196" y="6362"/>
                    <a:pt x="209" y="6286"/>
                    <a:pt x="221" y="6211"/>
                  </a:cubicBezTo>
                  <a:cubicBezTo>
                    <a:pt x="239" y="6145"/>
                    <a:pt x="258" y="6080"/>
                    <a:pt x="276" y="6014"/>
                  </a:cubicBezTo>
                  <a:lnTo>
                    <a:pt x="276" y="6014"/>
                  </a:lnTo>
                  <a:cubicBezTo>
                    <a:pt x="294" y="5972"/>
                    <a:pt x="313" y="5929"/>
                    <a:pt x="331" y="5887"/>
                  </a:cubicBezTo>
                  <a:cubicBezTo>
                    <a:pt x="356" y="5850"/>
                    <a:pt x="380" y="5812"/>
                    <a:pt x="405" y="5775"/>
                  </a:cubicBezTo>
                  <a:cubicBezTo>
                    <a:pt x="436" y="5742"/>
                    <a:pt x="466" y="5709"/>
                    <a:pt x="497" y="5676"/>
                  </a:cubicBezTo>
                  <a:lnTo>
                    <a:pt x="608" y="5577"/>
                  </a:lnTo>
                  <a:lnTo>
                    <a:pt x="718" y="5493"/>
                  </a:lnTo>
                  <a:lnTo>
                    <a:pt x="847" y="5408"/>
                  </a:lnTo>
                  <a:lnTo>
                    <a:pt x="976" y="5338"/>
                  </a:lnTo>
                  <a:lnTo>
                    <a:pt x="1123" y="5268"/>
                  </a:lnTo>
                  <a:lnTo>
                    <a:pt x="1436" y="5155"/>
                  </a:lnTo>
                  <a:lnTo>
                    <a:pt x="1768" y="5042"/>
                  </a:lnTo>
                  <a:lnTo>
                    <a:pt x="2431" y="4831"/>
                  </a:lnTo>
                  <a:lnTo>
                    <a:pt x="2431" y="4831"/>
                  </a:lnTo>
                  <a:lnTo>
                    <a:pt x="2615" y="4761"/>
                  </a:lnTo>
                  <a:lnTo>
                    <a:pt x="2799" y="4676"/>
                  </a:lnTo>
                  <a:lnTo>
                    <a:pt x="3131" y="4507"/>
                  </a:lnTo>
                  <a:lnTo>
                    <a:pt x="3297" y="4423"/>
                  </a:lnTo>
                  <a:lnTo>
                    <a:pt x="3481" y="4366"/>
                  </a:lnTo>
                  <a:lnTo>
                    <a:pt x="3683" y="4310"/>
                  </a:lnTo>
                  <a:lnTo>
                    <a:pt x="3923" y="4282"/>
                  </a:lnTo>
                  <a:lnTo>
                    <a:pt x="3923" y="4282"/>
                  </a:lnTo>
                  <a:cubicBezTo>
                    <a:pt x="3892" y="4150"/>
                    <a:pt x="3862" y="4019"/>
                    <a:pt x="3831" y="3887"/>
                  </a:cubicBezTo>
                  <a:cubicBezTo>
                    <a:pt x="3812" y="3826"/>
                    <a:pt x="3794" y="3765"/>
                    <a:pt x="3775" y="3704"/>
                  </a:cubicBezTo>
                  <a:cubicBezTo>
                    <a:pt x="3757" y="3652"/>
                    <a:pt x="3738" y="3601"/>
                    <a:pt x="3720" y="3549"/>
                  </a:cubicBezTo>
                  <a:cubicBezTo>
                    <a:pt x="3689" y="3502"/>
                    <a:pt x="3659" y="3455"/>
                    <a:pt x="3628" y="3408"/>
                  </a:cubicBezTo>
                  <a:lnTo>
                    <a:pt x="3536" y="3268"/>
                  </a:lnTo>
                  <a:lnTo>
                    <a:pt x="3407" y="3155"/>
                  </a:lnTo>
                  <a:lnTo>
                    <a:pt x="3260" y="3056"/>
                  </a:lnTo>
                  <a:lnTo>
                    <a:pt x="3260" y="3056"/>
                  </a:lnTo>
                  <a:cubicBezTo>
                    <a:pt x="3199" y="2807"/>
                    <a:pt x="3137" y="2559"/>
                    <a:pt x="3076" y="2310"/>
                  </a:cubicBezTo>
                  <a:cubicBezTo>
                    <a:pt x="3051" y="2197"/>
                    <a:pt x="3027" y="2085"/>
                    <a:pt x="3002" y="1972"/>
                  </a:cubicBezTo>
                  <a:cubicBezTo>
                    <a:pt x="2996" y="1920"/>
                    <a:pt x="2989" y="1869"/>
                    <a:pt x="2983" y="1817"/>
                  </a:cubicBezTo>
                  <a:lnTo>
                    <a:pt x="2983" y="1662"/>
                  </a:lnTo>
                  <a:lnTo>
                    <a:pt x="2983" y="1507"/>
                  </a:lnTo>
                  <a:cubicBezTo>
                    <a:pt x="2989" y="1460"/>
                    <a:pt x="2996" y="1413"/>
                    <a:pt x="3002" y="1366"/>
                  </a:cubicBezTo>
                  <a:cubicBezTo>
                    <a:pt x="3014" y="1314"/>
                    <a:pt x="3027" y="1263"/>
                    <a:pt x="3039" y="1211"/>
                  </a:cubicBezTo>
                  <a:cubicBezTo>
                    <a:pt x="3057" y="1164"/>
                    <a:pt x="3076" y="1117"/>
                    <a:pt x="3094" y="1070"/>
                  </a:cubicBezTo>
                  <a:cubicBezTo>
                    <a:pt x="3119" y="1023"/>
                    <a:pt x="3143" y="977"/>
                    <a:pt x="3168" y="930"/>
                  </a:cubicBezTo>
                  <a:cubicBezTo>
                    <a:pt x="3199" y="883"/>
                    <a:pt x="3229" y="836"/>
                    <a:pt x="3260" y="789"/>
                  </a:cubicBezTo>
                  <a:lnTo>
                    <a:pt x="3389" y="662"/>
                  </a:lnTo>
                  <a:lnTo>
                    <a:pt x="3536" y="521"/>
                  </a:lnTo>
                  <a:lnTo>
                    <a:pt x="3536" y="521"/>
                  </a:lnTo>
                  <a:lnTo>
                    <a:pt x="3610" y="521"/>
                  </a:lnTo>
                  <a:lnTo>
                    <a:pt x="3683" y="521"/>
                  </a:lnTo>
                  <a:lnTo>
                    <a:pt x="3794" y="507"/>
                  </a:lnTo>
                  <a:cubicBezTo>
                    <a:pt x="3831" y="498"/>
                    <a:pt x="3867" y="488"/>
                    <a:pt x="3904" y="479"/>
                  </a:cubicBezTo>
                  <a:lnTo>
                    <a:pt x="3959" y="479"/>
                  </a:lnTo>
                  <a:lnTo>
                    <a:pt x="4033" y="479"/>
                  </a:lnTo>
                  <a:lnTo>
                    <a:pt x="4033" y="479"/>
                  </a:lnTo>
                  <a:cubicBezTo>
                    <a:pt x="4051" y="465"/>
                    <a:pt x="4070" y="451"/>
                    <a:pt x="4088" y="437"/>
                  </a:cubicBezTo>
                  <a:cubicBezTo>
                    <a:pt x="4107" y="418"/>
                    <a:pt x="4125" y="399"/>
                    <a:pt x="4144" y="380"/>
                  </a:cubicBezTo>
                  <a:cubicBezTo>
                    <a:pt x="4168" y="338"/>
                    <a:pt x="4193" y="296"/>
                    <a:pt x="4217" y="254"/>
                  </a:cubicBezTo>
                  <a:cubicBezTo>
                    <a:pt x="4236" y="212"/>
                    <a:pt x="4254" y="169"/>
                    <a:pt x="4273" y="127"/>
                  </a:cubicBezTo>
                  <a:lnTo>
                    <a:pt x="4309" y="70"/>
                  </a:lnTo>
                  <a:lnTo>
                    <a:pt x="4365" y="14"/>
                  </a:lnTo>
                  <a:lnTo>
                    <a:pt x="4365" y="14"/>
                  </a:lnTo>
                  <a:close/>
                </a:path>
              </a:pathLst>
            </a:custGeom>
            <a:solidFill>
              <a:srgbClr val="FFA451"/>
            </a:solidFill>
            <a:ln>
              <a:noFill/>
            </a:ln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80" name="TextBox 102"/>
            <p:cNvSpPr txBox="1"/>
            <p:nvPr/>
          </p:nvSpPr>
          <p:spPr>
            <a:xfrm>
              <a:off x="668974" y="5398373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704608" eaLnBrk="0" hangingPunct="0">
                <a:spcAft>
                  <a:spcPts val="176"/>
                </a:spcAft>
                <a:defRPr/>
              </a:pPr>
              <a:r>
                <a:rPr lang="en-GB" sz="1059" b="1" i="1" kern="0" dirty="0">
                  <a:solidFill>
                    <a:srgbClr val="000000"/>
                  </a:solidFill>
                  <a:latin typeface="Georgia"/>
                  <a:cs typeface="Arial" charset="0"/>
                </a:rPr>
                <a:t>Age</a:t>
              </a:r>
            </a:p>
          </p:txBody>
        </p:sp>
        <p:sp>
          <p:nvSpPr>
            <p:cNvPr id="81" name="TextBox 103"/>
            <p:cNvSpPr txBox="1"/>
            <p:nvPr/>
          </p:nvSpPr>
          <p:spPr>
            <a:xfrm>
              <a:off x="2155502" y="5398372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defTabSz="798513" eaLnBrk="0" hangingPunct="0">
                <a:spcAft>
                  <a:spcPts val="200"/>
                </a:spcAft>
                <a:defRPr sz="2000" b="1" i="1" kern="0">
                  <a:solidFill>
                    <a:schemeClr val="accent1"/>
                  </a:solidFill>
                  <a:latin typeface="+mj-lt"/>
                  <a:cs typeface="Arial" charset="0"/>
                </a:defRPr>
              </a:lvl1pPr>
              <a:lvl2pPr>
                <a:defRPr sz="2000"/>
              </a:lvl2pPr>
              <a:lvl3pPr>
                <a:defRPr sz="2000"/>
              </a:lvl3pPr>
              <a:lvl4pPr>
                <a:defRPr sz="2000"/>
              </a:lvl4pPr>
              <a:lvl5pPr>
                <a:defRPr sz="2000"/>
              </a:lvl5pPr>
              <a:lvl6pPr>
                <a:defRPr sz="2000"/>
              </a:lvl6pPr>
              <a:lvl7pPr>
                <a:defRPr sz="2000"/>
              </a:lvl7pPr>
              <a:lvl8pPr>
                <a:defRPr sz="2000"/>
              </a:lvl8pPr>
              <a:lvl9pPr>
                <a:defRPr sz="2000"/>
              </a:lvl9pPr>
            </a:lstStyle>
            <a:p>
              <a:pPr algn="ctr" defTabSz="704608">
                <a:spcAft>
                  <a:spcPts val="176"/>
                </a:spcAft>
              </a:pP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Quality</a:t>
              </a:r>
            </a:p>
          </p:txBody>
        </p:sp>
        <p:sp>
          <p:nvSpPr>
            <p:cNvPr id="82" name="TextBox 104"/>
            <p:cNvSpPr txBox="1"/>
            <p:nvPr/>
          </p:nvSpPr>
          <p:spPr>
            <a:xfrm>
              <a:off x="3679761" y="5398372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defTabSz="798513" eaLnBrk="0" hangingPunct="0">
                <a:spcAft>
                  <a:spcPts val="200"/>
                </a:spcAft>
                <a:defRPr sz="2000" b="1" i="1" kern="0">
                  <a:solidFill>
                    <a:schemeClr val="accent1"/>
                  </a:solidFill>
                  <a:latin typeface="+mj-lt"/>
                  <a:cs typeface="Arial" charset="0"/>
                </a:defRPr>
              </a:lvl1pPr>
              <a:lvl2pPr>
                <a:defRPr sz="2000"/>
              </a:lvl2pPr>
              <a:lvl3pPr>
                <a:defRPr sz="2000"/>
              </a:lvl3pPr>
              <a:lvl4pPr>
                <a:defRPr sz="2000"/>
              </a:lvl4pPr>
              <a:lvl5pPr>
                <a:defRPr sz="2000"/>
              </a:lvl5pPr>
              <a:lvl6pPr>
                <a:defRPr sz="2000"/>
              </a:lvl6pPr>
              <a:lvl7pPr>
                <a:defRPr sz="2000"/>
              </a:lvl7pPr>
              <a:lvl8pPr>
                <a:defRPr sz="2000"/>
              </a:lvl8pPr>
              <a:lvl9pPr>
                <a:defRPr sz="2000"/>
              </a:lvl9pPr>
            </a:lstStyle>
            <a:p>
              <a:pPr algn="ctr" defTabSz="704608">
                <a:spcAft>
                  <a:spcPts val="176"/>
                </a:spcAft>
              </a:pP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Location</a:t>
              </a:r>
            </a:p>
          </p:txBody>
        </p:sp>
        <p:sp>
          <p:nvSpPr>
            <p:cNvPr id="83" name="TextBox 105"/>
            <p:cNvSpPr txBox="1"/>
            <p:nvPr/>
          </p:nvSpPr>
          <p:spPr>
            <a:xfrm>
              <a:off x="5172898" y="5398372"/>
              <a:ext cx="1220400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defTabSz="798513" eaLnBrk="0" hangingPunct="0">
                <a:spcAft>
                  <a:spcPts val="200"/>
                </a:spcAft>
                <a:defRPr sz="2000" b="1" i="1" kern="0">
                  <a:solidFill>
                    <a:schemeClr val="accent1"/>
                  </a:solidFill>
                  <a:latin typeface="+mj-lt"/>
                  <a:cs typeface="Arial" charset="0"/>
                </a:defRPr>
              </a:lvl1pPr>
              <a:lvl2pPr>
                <a:defRPr sz="2000"/>
              </a:lvl2pPr>
              <a:lvl3pPr>
                <a:defRPr sz="2000"/>
              </a:lvl3pPr>
              <a:lvl4pPr>
                <a:defRPr sz="2000"/>
              </a:lvl4pPr>
              <a:lvl5pPr>
                <a:defRPr sz="2000"/>
              </a:lvl5pPr>
              <a:lvl6pPr>
                <a:defRPr sz="2000"/>
              </a:lvl6pPr>
              <a:lvl7pPr>
                <a:defRPr sz="2000"/>
              </a:lvl7pPr>
              <a:lvl8pPr>
                <a:defRPr sz="2000"/>
              </a:lvl8pPr>
              <a:lvl9pPr>
                <a:defRPr sz="2000"/>
              </a:lvl9pPr>
            </a:lstStyle>
            <a:p>
              <a:pPr algn="ctr" defTabSz="704608">
                <a:spcAft>
                  <a:spcPts val="176"/>
                </a:spcAft>
              </a:pP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Planning &amp; </a:t>
              </a:r>
              <a:br>
                <a:rPr lang="en-GB" sz="1059" dirty="0">
                  <a:solidFill>
                    <a:srgbClr val="000000"/>
                  </a:solidFill>
                  <a:latin typeface="Georgia"/>
                </a:rPr>
              </a:b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site </a:t>
              </a:r>
              <a:br>
                <a:rPr lang="en-GB" sz="1059" dirty="0">
                  <a:solidFill>
                    <a:srgbClr val="000000"/>
                  </a:solidFill>
                  <a:latin typeface="Georgia"/>
                </a:rPr>
              </a:b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constraints</a:t>
              </a:r>
            </a:p>
          </p:txBody>
        </p:sp>
        <p:sp>
          <p:nvSpPr>
            <p:cNvPr id="84" name="TextBox 106"/>
            <p:cNvSpPr txBox="1"/>
            <p:nvPr/>
          </p:nvSpPr>
          <p:spPr>
            <a:xfrm>
              <a:off x="6667085" y="5398368"/>
              <a:ext cx="1219352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defTabSz="798513" eaLnBrk="0" hangingPunct="0">
                <a:spcAft>
                  <a:spcPts val="200"/>
                </a:spcAft>
                <a:defRPr sz="2000" b="1" i="1" kern="0">
                  <a:solidFill>
                    <a:schemeClr val="accent1"/>
                  </a:solidFill>
                  <a:latin typeface="+mj-lt"/>
                  <a:cs typeface="Arial" charset="0"/>
                </a:defRPr>
              </a:lvl1pPr>
              <a:lvl2pPr>
                <a:defRPr sz="2000"/>
              </a:lvl2pPr>
              <a:lvl3pPr>
                <a:defRPr sz="2000"/>
              </a:lvl3pPr>
              <a:lvl4pPr>
                <a:defRPr sz="2000"/>
              </a:lvl4pPr>
              <a:lvl5pPr>
                <a:defRPr sz="2000"/>
              </a:lvl5pPr>
              <a:lvl6pPr>
                <a:defRPr sz="2000"/>
              </a:lvl6pPr>
              <a:lvl7pPr>
                <a:defRPr sz="2000"/>
              </a:lvl7pPr>
              <a:lvl8pPr>
                <a:defRPr sz="2000"/>
              </a:lvl8pPr>
              <a:lvl9pPr>
                <a:defRPr sz="2000"/>
              </a:lvl9pPr>
            </a:lstStyle>
            <a:p>
              <a:pPr algn="ctr" defTabSz="704608">
                <a:spcAft>
                  <a:spcPts val="176"/>
                </a:spcAft>
              </a:pP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Services</a:t>
              </a:r>
            </a:p>
          </p:txBody>
        </p:sp>
        <p:sp>
          <p:nvSpPr>
            <p:cNvPr id="85" name="TextBox 107"/>
            <p:cNvSpPr txBox="1"/>
            <p:nvPr/>
          </p:nvSpPr>
          <p:spPr>
            <a:xfrm>
              <a:off x="8159228" y="5398368"/>
              <a:ext cx="1220400" cy="107011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>
              <a:defPPr>
                <a:defRPr lang="en-US"/>
              </a:defPPr>
              <a:lvl1pPr defTabSz="798513" eaLnBrk="0" hangingPunct="0">
                <a:spcAft>
                  <a:spcPts val="200"/>
                </a:spcAft>
                <a:defRPr sz="2000" b="1" i="1" kern="0">
                  <a:solidFill>
                    <a:schemeClr val="accent1"/>
                  </a:solidFill>
                  <a:latin typeface="+mj-lt"/>
                  <a:cs typeface="Arial" charset="0"/>
                </a:defRPr>
              </a:lvl1pPr>
              <a:lvl2pPr>
                <a:defRPr sz="2000"/>
              </a:lvl2pPr>
              <a:lvl3pPr>
                <a:defRPr sz="2000"/>
              </a:lvl3pPr>
              <a:lvl4pPr>
                <a:defRPr sz="2000"/>
              </a:lvl4pPr>
              <a:lvl5pPr>
                <a:defRPr sz="2000"/>
              </a:lvl5pPr>
              <a:lvl6pPr>
                <a:defRPr sz="2000"/>
              </a:lvl6pPr>
              <a:lvl7pPr>
                <a:defRPr sz="2000"/>
              </a:lvl7pPr>
              <a:lvl8pPr>
                <a:defRPr sz="2000"/>
              </a:lvl8pPr>
              <a:lvl9pPr>
                <a:defRPr sz="2000"/>
              </a:lvl9pPr>
            </a:lstStyle>
            <a:p>
              <a:pPr algn="ctr" defTabSz="704608">
                <a:spcAft>
                  <a:spcPts val="176"/>
                </a:spcAft>
              </a:pPr>
              <a:r>
                <a:rPr lang="en-GB" sz="1059" dirty="0">
                  <a:solidFill>
                    <a:srgbClr val="000000"/>
                  </a:solidFill>
                  <a:latin typeface="Georgia"/>
                </a:rPr>
                <a:t>Ownership</a:t>
              </a:r>
            </a:p>
          </p:txBody>
        </p:sp>
      </p:grpSp>
      <p:sp>
        <p:nvSpPr>
          <p:cNvPr id="86" name="Content Placeholder 92"/>
          <p:cNvSpPr txBox="1">
            <a:spLocks/>
          </p:cNvSpPr>
          <p:nvPr/>
        </p:nvSpPr>
        <p:spPr>
          <a:xfrm>
            <a:off x="2078781" y="5872829"/>
            <a:ext cx="8163529" cy="2455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After answering these questions, you can think about ideas for the development of your properties.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5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0962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ontent Placeholder 1"/>
          <p:cNvSpPr>
            <a:spLocks noGrp="1"/>
          </p:cNvSpPr>
          <p:nvPr>
            <p:ph sz="quarter" idx="24"/>
            <p:custDataLst>
              <p:tags r:id="rId2"/>
            </p:custDataLst>
          </p:nvPr>
        </p:nvSpPr>
        <p:spPr>
          <a:xfrm>
            <a:off x="2094501" y="1395833"/>
            <a:ext cx="7939144" cy="3980301"/>
          </a:xfrm>
        </p:spPr>
        <p:txBody>
          <a:bodyPr/>
          <a:lstStyle/>
          <a:p>
            <a:r>
              <a:rPr lang="en-GB" sz="1412" dirty="0"/>
              <a:t>To help you identify ideas (or options) for property development, there are a few key questions to ask:</a:t>
            </a:r>
          </a:p>
        </p:txBody>
      </p:sp>
      <p:sp>
        <p:nvSpPr>
          <p:cNvPr id="62" name="Rectangle 61"/>
          <p:cNvSpPr/>
          <p:nvPr/>
        </p:nvSpPr>
        <p:spPr bwMode="ltGray">
          <a:xfrm>
            <a:off x="2204386" y="2464427"/>
            <a:ext cx="2525294" cy="571765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Is the current use of the property   the best use?</a:t>
            </a:r>
          </a:p>
        </p:txBody>
      </p:sp>
      <p:grpSp>
        <p:nvGrpSpPr>
          <p:cNvPr id="4" name="Grid" hidden="1"/>
          <p:cNvGrpSpPr/>
          <p:nvPr>
            <p:custDataLst>
              <p:tags r:id="rId3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5" name="Group 4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2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" name="Group 5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0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8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26428" y="943984"/>
            <a:ext cx="7939144" cy="394700"/>
          </a:xfrm>
        </p:spPr>
        <p:txBody>
          <a:bodyPr/>
          <a:lstStyle/>
          <a:p>
            <a:r>
              <a:rPr lang="en-GB" dirty="0"/>
              <a:t>Identifying the best options for property development</a:t>
            </a:r>
          </a:p>
        </p:txBody>
      </p:sp>
      <p:sp>
        <p:nvSpPr>
          <p:cNvPr id="55" name="Section Header" hidden="1"/>
          <p:cNvSpPr txBox="1"/>
          <p:nvPr>
            <p:custDataLst>
              <p:tags r:id="rId4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0" name="Rectangle 59"/>
          <p:cNvSpPr/>
          <p:nvPr/>
        </p:nvSpPr>
        <p:spPr bwMode="ltGray">
          <a:xfrm>
            <a:off x="2204386" y="4323750"/>
            <a:ext cx="2480211" cy="571765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defTabSz="899010"/>
            <a:endParaRPr lang="en-GB" sz="971" b="1" i="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61" name="Rectangle 60"/>
          <p:cNvSpPr/>
          <p:nvPr/>
        </p:nvSpPr>
        <p:spPr bwMode="ltGray">
          <a:xfrm>
            <a:off x="2180574" y="3387764"/>
            <a:ext cx="2263478" cy="570160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What are nearby properties being used for?* Do they give   you ideas for your property?</a:t>
            </a:r>
          </a:p>
        </p:txBody>
      </p:sp>
      <p:sp>
        <p:nvSpPr>
          <p:cNvPr id="65" name="Rectangle 64"/>
          <p:cNvSpPr/>
          <p:nvPr/>
        </p:nvSpPr>
        <p:spPr bwMode="ltGray">
          <a:xfrm>
            <a:off x="7514972" y="4294963"/>
            <a:ext cx="2556332" cy="616235"/>
          </a:xfrm>
          <a:prstGeom prst="rect">
            <a:avLst/>
          </a:prstGeom>
          <a:noFill/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66" name="Rectangle 65"/>
          <p:cNvSpPr/>
          <p:nvPr/>
        </p:nvSpPr>
        <p:spPr bwMode="ltGray">
          <a:xfrm>
            <a:off x="7644631" y="3365464"/>
            <a:ext cx="2426673" cy="603529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endParaRPr lang="en-GB" sz="971" b="1" i="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67" name="Rectangle 66"/>
          <p:cNvSpPr/>
          <p:nvPr/>
        </p:nvSpPr>
        <p:spPr bwMode="ltGray">
          <a:xfrm>
            <a:off x="7271132" y="2445753"/>
            <a:ext cx="2794440" cy="609113"/>
          </a:xfrm>
          <a:prstGeom prst="rect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endParaRPr lang="en-GB" sz="971" b="1" i="1" dirty="0">
              <a:solidFill>
                <a:srgbClr val="000000"/>
              </a:solidFill>
              <a:latin typeface="Georgia" pitchFamily="18" charset="0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4634661" y="2310896"/>
            <a:ext cx="2858824" cy="2858824"/>
            <a:chOff x="3373016" y="3094472"/>
            <a:chExt cx="3240000" cy="3240000"/>
          </a:xfrm>
        </p:grpSpPr>
        <p:sp>
          <p:nvSpPr>
            <p:cNvPr id="69" name="Oval 68"/>
            <p:cNvSpPr/>
            <p:nvPr/>
          </p:nvSpPr>
          <p:spPr>
            <a:xfrm>
              <a:off x="3625016" y="3346472"/>
              <a:ext cx="2736000" cy="2736000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76200">
              <a:solidFill>
                <a:schemeClr val="bg2">
                  <a:lumMod val="75000"/>
                </a:schemeClr>
              </a:solidFill>
            </a:ln>
          </p:spPr>
          <p:txBody>
            <a:bodyPr vert="horz" wrap="square" lIns="80682" tIns="40341" rIns="80682" bIns="40341" rtlCol="0" anchor="ctr">
              <a:noAutofit/>
            </a:bodyPr>
            <a:lstStyle/>
            <a:p>
              <a:pPr algn="ctr"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3987032" y="3789922"/>
              <a:ext cx="2085360" cy="81678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899010">
                <a:spcAft>
                  <a:spcPts val="794"/>
                </a:spcAft>
              </a:pPr>
              <a:r>
                <a:rPr lang="en-GB" sz="2118" i="1" dirty="0">
                  <a:solidFill>
                    <a:srgbClr val="FFFFFF"/>
                  </a:solidFill>
                  <a:latin typeface="Georgia" pitchFamily="18" charset="0"/>
                </a:rPr>
                <a:t>Identifying options for property development – Key questions</a:t>
              </a:r>
              <a:endParaRPr lang="en-GB" sz="2118" b="1" i="1" dirty="0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71" name="Oval 70"/>
            <p:cNvSpPr/>
            <p:nvPr/>
          </p:nvSpPr>
          <p:spPr>
            <a:xfrm>
              <a:off x="3373016" y="3094472"/>
              <a:ext cx="3240000" cy="3240000"/>
            </a:xfrm>
            <a:prstGeom prst="ellipse">
              <a:avLst/>
            </a:prstGeom>
            <a:noFill/>
            <a:ln w="76200">
              <a:solidFill>
                <a:schemeClr val="bg2">
                  <a:lumMod val="75000"/>
                </a:schemeClr>
              </a:solidFill>
            </a:ln>
          </p:spPr>
          <p:txBody>
            <a:bodyPr vert="horz" wrap="square" lIns="80682" tIns="40341" rIns="80682" bIns="40341" rtlCol="0" anchor="ctr">
              <a:noAutofit/>
            </a:bodyPr>
            <a:lstStyle/>
            <a:p>
              <a:pPr algn="ctr" defTabSz="899010"/>
              <a:endParaRPr lang="en-GB" sz="971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72" name="Oval 71"/>
          <p:cNvSpPr/>
          <p:nvPr/>
        </p:nvSpPr>
        <p:spPr>
          <a:xfrm>
            <a:off x="6994119" y="2427555"/>
            <a:ext cx="627311" cy="627311"/>
          </a:xfrm>
          <a:prstGeom prst="ellipse">
            <a:avLst/>
          </a:prstGeom>
          <a:solidFill>
            <a:schemeClr val="accent3"/>
          </a:solidFill>
          <a:ln w="28575">
            <a:solidFill>
              <a:schemeClr val="accent3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4493428" y="2427555"/>
            <a:ext cx="627311" cy="627311"/>
          </a:xfrm>
          <a:prstGeom prst="ellipse">
            <a:avLst/>
          </a:prstGeom>
          <a:solidFill>
            <a:schemeClr val="accent3"/>
          </a:solidFill>
          <a:ln w="28575">
            <a:solidFill>
              <a:schemeClr val="accent3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4452106" y="4287752"/>
            <a:ext cx="627311" cy="627311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accent4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7108761" y="4287752"/>
            <a:ext cx="627311" cy="627311"/>
          </a:xfrm>
          <a:prstGeom prst="ellipse">
            <a:avLst/>
          </a:prstGeom>
          <a:solidFill>
            <a:schemeClr val="accent4"/>
          </a:solidFill>
          <a:ln w="28575">
            <a:solidFill>
              <a:schemeClr val="accent4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7335889" y="3359187"/>
            <a:ext cx="627311" cy="627311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154061" y="3382990"/>
            <a:ext cx="627311" cy="627311"/>
          </a:xfrm>
          <a:prstGeom prst="ellipse">
            <a:avLst/>
          </a:prstGeom>
          <a:solidFill>
            <a:schemeClr val="tx2"/>
          </a:solidFill>
          <a:ln w="28575">
            <a:solidFill>
              <a:schemeClr val="tx2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Content Placeholder 92"/>
          <p:cNvSpPr txBox="1">
            <a:spLocks/>
          </p:cNvSpPr>
          <p:nvPr/>
        </p:nvSpPr>
        <p:spPr>
          <a:xfrm>
            <a:off x="2103041" y="5603636"/>
            <a:ext cx="8163529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Following answering these questions, you may have identified some potential options for property development. The next step is to assess these options against the framework on the next slide. </a:t>
            </a:r>
          </a:p>
        </p:txBody>
      </p:sp>
      <p:sp>
        <p:nvSpPr>
          <p:cNvPr id="83" name="Rectangle 82"/>
          <p:cNvSpPr/>
          <p:nvPr/>
        </p:nvSpPr>
        <p:spPr bwMode="ltGray">
          <a:xfrm>
            <a:off x="8506391" y="3919965"/>
            <a:ext cx="1571224" cy="20106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r>
              <a:rPr lang="en-GB" sz="971" dirty="0">
                <a:solidFill>
                  <a:srgbClr val="000000"/>
                </a:solidFill>
                <a:latin typeface="Georgia" pitchFamily="18" charset="0"/>
              </a:rPr>
              <a:t>*in relation to planning</a:t>
            </a:r>
          </a:p>
        </p:txBody>
      </p:sp>
      <p:sp>
        <p:nvSpPr>
          <p:cNvPr id="75" name="Rectangle 74"/>
          <p:cNvSpPr/>
          <p:nvPr/>
        </p:nvSpPr>
        <p:spPr bwMode="ltGray">
          <a:xfrm>
            <a:off x="7451317" y="2412416"/>
            <a:ext cx="2647481" cy="609113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Would the market (e.g. potential                                             developers and investors and the  community) support this certain ideas?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6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Rectangle 75"/>
          <p:cNvSpPr/>
          <p:nvPr/>
        </p:nvSpPr>
        <p:spPr bwMode="ltGray">
          <a:xfrm>
            <a:off x="2156739" y="3951255"/>
            <a:ext cx="2577818" cy="240154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defTabSz="899010"/>
            <a:r>
              <a:rPr lang="en-GB" sz="971" dirty="0">
                <a:solidFill>
                  <a:srgbClr val="000000"/>
                </a:solidFill>
                <a:latin typeface="Georgia" pitchFamily="18" charset="0"/>
              </a:rPr>
              <a:t>*e.g. residential, farming, mineral resources </a:t>
            </a:r>
          </a:p>
        </p:txBody>
      </p:sp>
      <p:sp>
        <p:nvSpPr>
          <p:cNvPr id="84" name="Rectangle 83"/>
          <p:cNvSpPr/>
          <p:nvPr/>
        </p:nvSpPr>
        <p:spPr bwMode="ltGray">
          <a:xfrm>
            <a:off x="7747948" y="4255038"/>
            <a:ext cx="2341918" cy="571765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What opportunities can I see for    my property? Are there needs of the community that can be met by developing this property?</a:t>
            </a:r>
          </a:p>
        </p:txBody>
      </p:sp>
      <p:sp>
        <p:nvSpPr>
          <p:cNvPr id="85" name="Rectangle 84"/>
          <p:cNvSpPr/>
          <p:nvPr/>
        </p:nvSpPr>
        <p:spPr bwMode="ltGray">
          <a:xfrm>
            <a:off x="2207989" y="4306281"/>
            <a:ext cx="2426673" cy="570160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Are there options that give me higher value?</a:t>
            </a:r>
          </a:p>
        </p:txBody>
      </p:sp>
      <p:sp>
        <p:nvSpPr>
          <p:cNvPr id="87" name="Rectangle 86"/>
          <p:cNvSpPr/>
          <p:nvPr/>
        </p:nvSpPr>
        <p:spPr bwMode="ltGray">
          <a:xfrm>
            <a:off x="8027957" y="3396165"/>
            <a:ext cx="2066916" cy="571765"/>
          </a:xfrm>
          <a:prstGeom prst="rect">
            <a:avLst/>
          </a:prstGeom>
          <a:noFill/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529" tIns="63529" rIns="63529" bIns="63529" rtlCol="0" anchor="t" anchorCtr="0"/>
          <a:lstStyle/>
          <a:p>
            <a:pPr algn="r" defTabSz="899010"/>
            <a:r>
              <a:rPr lang="en-GB" sz="971" b="1" i="1" dirty="0">
                <a:solidFill>
                  <a:srgbClr val="000000"/>
                </a:solidFill>
                <a:latin typeface="Georgia" pitchFamily="18" charset="0"/>
              </a:rPr>
              <a:t>What does the law allow me to do with the site?*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34896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" name="Group 7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2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57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0" name="Title 2"/>
          <p:cNvSpPr>
            <a:spLocks noGrp="1"/>
          </p:cNvSpPr>
          <p:nvPr>
            <p:ph type="title"/>
          </p:nvPr>
        </p:nvSpPr>
        <p:spPr>
          <a:xfrm>
            <a:off x="2126428" y="943983"/>
            <a:ext cx="7939144" cy="742278"/>
          </a:xfrm>
        </p:spPr>
        <p:txBody>
          <a:bodyPr/>
          <a:lstStyle/>
          <a:p>
            <a:r>
              <a:rPr lang="en-GB" dirty="0"/>
              <a:t>How do you work out which option is best?</a:t>
            </a:r>
          </a:p>
        </p:txBody>
      </p:sp>
      <p:sp>
        <p:nvSpPr>
          <p:cNvPr id="61" name="Oval 60"/>
          <p:cNvSpPr/>
          <p:nvPr/>
        </p:nvSpPr>
        <p:spPr>
          <a:xfrm>
            <a:off x="4420036" y="2227506"/>
            <a:ext cx="3351928" cy="3351928"/>
          </a:xfrm>
          <a:prstGeom prst="ellipse">
            <a:avLst/>
          </a:prstGeom>
          <a:solidFill>
            <a:schemeClr val="bg2"/>
          </a:solidFill>
          <a:ln w="19050">
            <a:solidFill>
              <a:schemeClr val="bg1">
                <a:lumMod val="75000"/>
              </a:schemeClr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2220275" y="1846287"/>
            <a:ext cx="3558824" cy="920072"/>
            <a:chOff x="996751" y="2662064"/>
            <a:chExt cx="4033334" cy="1042748"/>
          </a:xfrm>
        </p:grpSpPr>
        <p:grpSp>
          <p:nvGrpSpPr>
            <p:cNvPr id="70" name="Group 69"/>
            <p:cNvGrpSpPr/>
            <p:nvPr/>
          </p:nvGrpSpPr>
          <p:grpSpPr>
            <a:xfrm flipH="1">
              <a:off x="996751" y="2662064"/>
              <a:ext cx="4033334" cy="1042748"/>
              <a:chOff x="5757425" y="3385548"/>
              <a:chExt cx="4033334" cy="1042748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6288096" y="3385548"/>
                <a:ext cx="3502663" cy="424754"/>
                <a:chOff x="6239212" y="2196455"/>
                <a:chExt cx="3502663" cy="424754"/>
              </a:xfrm>
            </p:grpSpPr>
            <p:sp>
              <p:nvSpPr>
                <p:cNvPr id="74" name="Freeform 73"/>
                <p:cNvSpPr/>
                <p:nvPr/>
              </p:nvSpPr>
              <p:spPr>
                <a:xfrm>
                  <a:off x="6239212" y="2196455"/>
                  <a:ext cx="3502663" cy="212252"/>
                </a:xfrm>
                <a:custGeom>
                  <a:avLst/>
                  <a:gdLst>
                    <a:gd name="connsiteX0" fmla="*/ 0 w 733245"/>
                    <a:gd name="connsiteY0" fmla="*/ 198407 h 198407"/>
                    <a:gd name="connsiteX1" fmla="*/ 198407 w 733245"/>
                    <a:gd name="connsiteY1" fmla="*/ 0 h 198407"/>
                    <a:gd name="connsiteX2" fmla="*/ 733245 w 733245"/>
                    <a:gd name="connsiteY2" fmla="*/ 0 h 198407"/>
                    <a:gd name="connsiteX0" fmla="*/ 0 w 733245"/>
                    <a:gd name="connsiteY0" fmla="*/ 198407 h 198407"/>
                    <a:gd name="connsiteX1" fmla="*/ 37531 w 733245"/>
                    <a:gd name="connsiteY1" fmla="*/ 0 h 198407"/>
                    <a:gd name="connsiteX2" fmla="*/ 733245 w 733245"/>
                    <a:gd name="connsiteY2" fmla="*/ 0 h 1984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33245" h="198407">
                      <a:moveTo>
                        <a:pt x="0" y="198407"/>
                      </a:moveTo>
                      <a:lnTo>
                        <a:pt x="37531" y="0"/>
                      </a:lnTo>
                      <a:lnTo>
                        <a:pt x="733245" y="0"/>
                      </a:lnTo>
                    </a:path>
                  </a:pathLst>
                </a:custGeom>
                <a:ln w="19050">
                  <a:solidFill>
                    <a:schemeClr val="accent6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 defTabSz="899010"/>
                  <a:endParaRPr lang="en-GB" sz="1059" dirty="0">
                    <a:solidFill>
                      <a:srgbClr val="000000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75" name="Rectangle 10"/>
                <p:cNvSpPr>
                  <a:spLocks noChangeArrowheads="1"/>
                </p:cNvSpPr>
                <p:nvPr/>
              </p:nvSpPr>
              <p:spPr bwMode="auto">
                <a:xfrm>
                  <a:off x="6362480" y="2251757"/>
                  <a:ext cx="3379395" cy="3694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04608" eaLnBrk="0" hangingPunct="0">
                    <a:spcAft>
                      <a:spcPts val="176"/>
                    </a:spcAft>
                    <a:defRPr/>
                  </a:pPr>
                  <a:r>
                    <a:rPr lang="en-GB" sz="1059" i="1" kern="0" dirty="0">
                      <a:solidFill>
                        <a:srgbClr val="000000"/>
                      </a:solidFill>
                      <a:latin typeface="Georgia" pitchFamily="18" charset="0"/>
                      <a:cs typeface="Arial" charset="0"/>
                    </a:rPr>
                    <a:t>What steps do we need to do and how long will it take?</a:t>
                  </a:r>
                </a:p>
              </p:txBody>
            </p:sp>
          </p:grpSp>
          <p:sp>
            <p:nvSpPr>
              <p:cNvPr id="73" name="Oval 72"/>
              <p:cNvSpPr/>
              <p:nvPr/>
            </p:nvSpPr>
            <p:spPr bwMode="ltGray">
              <a:xfrm>
                <a:off x="5757425" y="3657538"/>
                <a:ext cx="770758" cy="770758"/>
              </a:xfrm>
              <a:prstGeom prst="ellipse">
                <a:avLst/>
              </a:prstGeom>
              <a:solidFill>
                <a:schemeClr val="bg2"/>
              </a:solidFill>
              <a:ln w="3175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99010"/>
                <a:endParaRPr lang="en-GB" sz="1059" dirty="0" err="1">
                  <a:solidFill>
                    <a:srgbClr val="FFFFFF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71" name="Freeform 4938"/>
            <p:cNvSpPr>
              <a:spLocks noEditPoints="1"/>
            </p:cNvSpPr>
            <p:nvPr/>
          </p:nvSpPr>
          <p:spPr bwMode="auto">
            <a:xfrm>
              <a:off x="4428714" y="3022104"/>
              <a:ext cx="456470" cy="617405"/>
            </a:xfrm>
            <a:custGeom>
              <a:avLst/>
              <a:gdLst>
                <a:gd name="T0" fmla="*/ 296 w 312"/>
                <a:gd name="T1" fmla="*/ 146 h 422"/>
                <a:gd name="T2" fmla="*/ 276 w 312"/>
                <a:gd name="T3" fmla="*/ 126 h 422"/>
                <a:gd name="T4" fmla="*/ 236 w 312"/>
                <a:gd name="T5" fmla="*/ 132 h 422"/>
                <a:gd name="T6" fmla="*/ 198 w 312"/>
                <a:gd name="T7" fmla="*/ 102 h 422"/>
                <a:gd name="T8" fmla="*/ 214 w 312"/>
                <a:gd name="T9" fmla="*/ 48 h 422"/>
                <a:gd name="T10" fmla="*/ 180 w 312"/>
                <a:gd name="T11" fmla="*/ 4 h 422"/>
                <a:gd name="T12" fmla="*/ 132 w 312"/>
                <a:gd name="T13" fmla="*/ 4 h 422"/>
                <a:gd name="T14" fmla="*/ 98 w 312"/>
                <a:gd name="T15" fmla="*/ 48 h 422"/>
                <a:gd name="T16" fmla="*/ 114 w 312"/>
                <a:gd name="T17" fmla="*/ 102 h 422"/>
                <a:gd name="T18" fmla="*/ 76 w 312"/>
                <a:gd name="T19" fmla="*/ 130 h 422"/>
                <a:gd name="T20" fmla="*/ 4 w 312"/>
                <a:gd name="T21" fmla="*/ 224 h 422"/>
                <a:gd name="T22" fmla="*/ 0 w 312"/>
                <a:gd name="T23" fmla="*/ 282 h 422"/>
                <a:gd name="T24" fmla="*/ 26 w 312"/>
                <a:gd name="T25" fmla="*/ 354 h 422"/>
                <a:gd name="T26" fmla="*/ 82 w 312"/>
                <a:gd name="T27" fmla="*/ 404 h 422"/>
                <a:gd name="T28" fmla="*/ 156 w 312"/>
                <a:gd name="T29" fmla="*/ 422 h 422"/>
                <a:gd name="T30" fmla="*/ 216 w 312"/>
                <a:gd name="T31" fmla="*/ 410 h 422"/>
                <a:gd name="T32" fmla="*/ 276 w 312"/>
                <a:gd name="T33" fmla="*/ 366 h 422"/>
                <a:gd name="T34" fmla="*/ 310 w 312"/>
                <a:gd name="T35" fmla="*/ 298 h 422"/>
                <a:gd name="T36" fmla="*/ 304 w 312"/>
                <a:gd name="T37" fmla="*/ 214 h 422"/>
                <a:gd name="T38" fmla="*/ 112 w 312"/>
                <a:gd name="T39" fmla="*/ 60 h 422"/>
                <a:gd name="T40" fmla="*/ 132 w 312"/>
                <a:gd name="T41" fmla="*/ 22 h 422"/>
                <a:gd name="T42" fmla="*/ 164 w 312"/>
                <a:gd name="T43" fmla="*/ 16 h 422"/>
                <a:gd name="T44" fmla="*/ 196 w 312"/>
                <a:gd name="T45" fmla="*/ 42 h 422"/>
                <a:gd name="T46" fmla="*/ 198 w 312"/>
                <a:gd name="T47" fmla="*/ 74 h 422"/>
                <a:gd name="T48" fmla="*/ 166 w 312"/>
                <a:gd name="T49" fmla="*/ 102 h 422"/>
                <a:gd name="T50" fmla="*/ 138 w 312"/>
                <a:gd name="T51" fmla="*/ 82 h 422"/>
                <a:gd name="T52" fmla="*/ 132 w 312"/>
                <a:gd name="T53" fmla="*/ 96 h 422"/>
                <a:gd name="T54" fmla="*/ 112 w 312"/>
                <a:gd name="T55" fmla="*/ 60 h 422"/>
                <a:gd name="T56" fmla="*/ 164 w 312"/>
                <a:gd name="T57" fmla="*/ 372 h 422"/>
                <a:gd name="T58" fmla="*/ 152 w 312"/>
                <a:gd name="T59" fmla="*/ 368 h 422"/>
                <a:gd name="T60" fmla="*/ 148 w 312"/>
                <a:gd name="T61" fmla="*/ 390 h 422"/>
                <a:gd name="T62" fmla="*/ 54 w 312"/>
                <a:gd name="T63" fmla="*/ 338 h 422"/>
                <a:gd name="T64" fmla="*/ 54 w 312"/>
                <a:gd name="T65" fmla="*/ 274 h 422"/>
                <a:gd name="T66" fmla="*/ 62 w 312"/>
                <a:gd name="T67" fmla="*/ 266 h 422"/>
                <a:gd name="T68" fmla="*/ 32 w 312"/>
                <a:gd name="T69" fmla="*/ 258 h 422"/>
                <a:gd name="T70" fmla="*/ 70 w 312"/>
                <a:gd name="T71" fmla="*/ 176 h 422"/>
                <a:gd name="T72" fmla="*/ 156 w 312"/>
                <a:gd name="T73" fmla="*/ 142 h 422"/>
                <a:gd name="T74" fmla="*/ 224 w 312"/>
                <a:gd name="T75" fmla="*/ 162 h 422"/>
                <a:gd name="T76" fmla="*/ 280 w 312"/>
                <a:gd name="T77" fmla="*/ 258 h 422"/>
                <a:gd name="T78" fmla="*/ 250 w 312"/>
                <a:gd name="T79" fmla="*/ 262 h 422"/>
                <a:gd name="T80" fmla="*/ 254 w 312"/>
                <a:gd name="T81" fmla="*/ 274 h 422"/>
                <a:gd name="T82" fmla="*/ 270 w 312"/>
                <a:gd name="T83" fmla="*/ 318 h 422"/>
                <a:gd name="T84" fmla="*/ 186 w 312"/>
                <a:gd name="T85" fmla="*/ 386 h 422"/>
                <a:gd name="T86" fmla="*/ 184 w 312"/>
                <a:gd name="T87" fmla="*/ 276 h 422"/>
                <a:gd name="T88" fmla="*/ 172 w 312"/>
                <a:gd name="T89" fmla="*/ 240 h 422"/>
                <a:gd name="T90" fmla="*/ 148 w 312"/>
                <a:gd name="T91" fmla="*/ 238 h 422"/>
                <a:gd name="T92" fmla="*/ 130 w 312"/>
                <a:gd name="T93" fmla="*/ 232 h 422"/>
                <a:gd name="T94" fmla="*/ 122 w 312"/>
                <a:gd name="T95" fmla="*/ 240 h 422"/>
                <a:gd name="T96" fmla="*/ 128 w 312"/>
                <a:gd name="T97" fmla="*/ 256 h 422"/>
                <a:gd name="T98" fmla="*/ 140 w 312"/>
                <a:gd name="T99" fmla="*/ 292 h 422"/>
                <a:gd name="T100" fmla="*/ 164 w 312"/>
                <a:gd name="T101" fmla="*/ 296 h 422"/>
                <a:gd name="T102" fmla="*/ 228 w 312"/>
                <a:gd name="T103" fmla="*/ 346 h 422"/>
                <a:gd name="T104" fmla="*/ 234 w 312"/>
                <a:gd name="T105" fmla="*/ 340 h 422"/>
                <a:gd name="T106" fmla="*/ 168 w 312"/>
                <a:gd name="T107" fmla="*/ 274 h 422"/>
                <a:gd name="T108" fmla="*/ 148 w 312"/>
                <a:gd name="T109" fmla="*/ 278 h 422"/>
                <a:gd name="T110" fmla="*/ 144 w 312"/>
                <a:gd name="T111" fmla="*/ 260 h 422"/>
                <a:gd name="T112" fmla="*/ 164 w 312"/>
                <a:gd name="T113" fmla="*/ 254 h 422"/>
                <a:gd name="T114" fmla="*/ 170 w 312"/>
                <a:gd name="T115" fmla="*/ 268 h 422"/>
                <a:gd name="T116" fmla="*/ 142 w 312"/>
                <a:gd name="T117" fmla="*/ 192 h 422"/>
                <a:gd name="T118" fmla="*/ 170 w 312"/>
                <a:gd name="T119" fmla="*/ 202 h 422"/>
                <a:gd name="T120" fmla="*/ 156 w 312"/>
                <a:gd name="T121" fmla="*/ 210 h 422"/>
                <a:gd name="T122" fmla="*/ 142 w 312"/>
                <a:gd name="T123" fmla="*/ 196 h 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422">
                  <a:moveTo>
                    <a:pt x="280" y="170"/>
                  </a:moveTo>
                  <a:lnTo>
                    <a:pt x="292" y="160"/>
                  </a:lnTo>
                  <a:lnTo>
                    <a:pt x="292" y="160"/>
                  </a:lnTo>
                  <a:lnTo>
                    <a:pt x="296" y="152"/>
                  </a:lnTo>
                  <a:lnTo>
                    <a:pt x="296" y="146"/>
                  </a:lnTo>
                  <a:lnTo>
                    <a:pt x="296" y="138"/>
                  </a:lnTo>
                  <a:lnTo>
                    <a:pt x="292" y="132"/>
                  </a:lnTo>
                  <a:lnTo>
                    <a:pt x="292" y="132"/>
                  </a:lnTo>
                  <a:lnTo>
                    <a:pt x="284" y="126"/>
                  </a:lnTo>
                  <a:lnTo>
                    <a:pt x="276" y="126"/>
                  </a:lnTo>
                  <a:lnTo>
                    <a:pt x="270" y="126"/>
                  </a:lnTo>
                  <a:lnTo>
                    <a:pt x="262" y="132"/>
                  </a:lnTo>
                  <a:lnTo>
                    <a:pt x="252" y="142"/>
                  </a:lnTo>
                  <a:lnTo>
                    <a:pt x="252" y="142"/>
                  </a:lnTo>
                  <a:lnTo>
                    <a:pt x="236" y="132"/>
                  </a:lnTo>
                  <a:lnTo>
                    <a:pt x="220" y="124"/>
                  </a:lnTo>
                  <a:lnTo>
                    <a:pt x="202" y="116"/>
                  </a:lnTo>
                  <a:lnTo>
                    <a:pt x="184" y="112"/>
                  </a:lnTo>
                  <a:lnTo>
                    <a:pt x="184" y="112"/>
                  </a:lnTo>
                  <a:lnTo>
                    <a:pt x="198" y="102"/>
                  </a:lnTo>
                  <a:lnTo>
                    <a:pt x="208" y="90"/>
                  </a:lnTo>
                  <a:lnTo>
                    <a:pt x="214" y="76"/>
                  </a:lnTo>
                  <a:lnTo>
                    <a:pt x="216" y="60"/>
                  </a:lnTo>
                  <a:lnTo>
                    <a:pt x="216" y="60"/>
                  </a:lnTo>
                  <a:lnTo>
                    <a:pt x="214" y="48"/>
                  </a:lnTo>
                  <a:lnTo>
                    <a:pt x="212" y="36"/>
                  </a:lnTo>
                  <a:lnTo>
                    <a:pt x="206" y="26"/>
                  </a:lnTo>
                  <a:lnTo>
                    <a:pt x="198" y="16"/>
                  </a:lnTo>
                  <a:lnTo>
                    <a:pt x="190" y="10"/>
                  </a:lnTo>
                  <a:lnTo>
                    <a:pt x="180" y="4"/>
                  </a:lnTo>
                  <a:lnTo>
                    <a:pt x="168" y="0"/>
                  </a:lnTo>
                  <a:lnTo>
                    <a:pt x="156" y="0"/>
                  </a:lnTo>
                  <a:lnTo>
                    <a:pt x="156" y="0"/>
                  </a:lnTo>
                  <a:lnTo>
                    <a:pt x="144" y="0"/>
                  </a:lnTo>
                  <a:lnTo>
                    <a:pt x="132" y="4"/>
                  </a:lnTo>
                  <a:lnTo>
                    <a:pt x="122" y="10"/>
                  </a:lnTo>
                  <a:lnTo>
                    <a:pt x="114" y="16"/>
                  </a:lnTo>
                  <a:lnTo>
                    <a:pt x="106" y="26"/>
                  </a:lnTo>
                  <a:lnTo>
                    <a:pt x="100" y="36"/>
                  </a:lnTo>
                  <a:lnTo>
                    <a:pt x="98" y="48"/>
                  </a:lnTo>
                  <a:lnTo>
                    <a:pt x="96" y="60"/>
                  </a:lnTo>
                  <a:lnTo>
                    <a:pt x="96" y="60"/>
                  </a:lnTo>
                  <a:lnTo>
                    <a:pt x="98" y="76"/>
                  </a:lnTo>
                  <a:lnTo>
                    <a:pt x="104" y="90"/>
                  </a:lnTo>
                  <a:lnTo>
                    <a:pt x="114" y="102"/>
                  </a:lnTo>
                  <a:lnTo>
                    <a:pt x="128" y="112"/>
                  </a:lnTo>
                  <a:lnTo>
                    <a:pt x="128" y="112"/>
                  </a:lnTo>
                  <a:lnTo>
                    <a:pt x="114" y="116"/>
                  </a:lnTo>
                  <a:lnTo>
                    <a:pt x="102" y="120"/>
                  </a:lnTo>
                  <a:lnTo>
                    <a:pt x="76" y="130"/>
                  </a:lnTo>
                  <a:lnTo>
                    <a:pt x="56" y="146"/>
                  </a:lnTo>
                  <a:lnTo>
                    <a:pt x="36" y="166"/>
                  </a:lnTo>
                  <a:lnTo>
                    <a:pt x="20" y="188"/>
                  </a:lnTo>
                  <a:lnTo>
                    <a:pt x="10" y="212"/>
                  </a:lnTo>
                  <a:lnTo>
                    <a:pt x="4" y="224"/>
                  </a:lnTo>
                  <a:lnTo>
                    <a:pt x="2" y="238"/>
                  </a:lnTo>
                  <a:lnTo>
                    <a:pt x="0" y="252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0" y="282"/>
                  </a:lnTo>
                  <a:lnTo>
                    <a:pt x="2" y="298"/>
                  </a:lnTo>
                  <a:lnTo>
                    <a:pt x="6" y="312"/>
                  </a:lnTo>
                  <a:lnTo>
                    <a:pt x="12" y="328"/>
                  </a:lnTo>
                  <a:lnTo>
                    <a:pt x="18" y="340"/>
                  </a:lnTo>
                  <a:lnTo>
                    <a:pt x="26" y="354"/>
                  </a:lnTo>
                  <a:lnTo>
                    <a:pt x="36" y="366"/>
                  </a:lnTo>
                  <a:lnTo>
                    <a:pt x="46" y="376"/>
                  </a:lnTo>
                  <a:lnTo>
                    <a:pt x="56" y="388"/>
                  </a:lnTo>
                  <a:lnTo>
                    <a:pt x="68" y="396"/>
                  </a:lnTo>
                  <a:lnTo>
                    <a:pt x="82" y="404"/>
                  </a:lnTo>
                  <a:lnTo>
                    <a:pt x="96" y="410"/>
                  </a:lnTo>
                  <a:lnTo>
                    <a:pt x="110" y="416"/>
                  </a:lnTo>
                  <a:lnTo>
                    <a:pt x="124" y="420"/>
                  </a:lnTo>
                  <a:lnTo>
                    <a:pt x="140" y="422"/>
                  </a:lnTo>
                  <a:lnTo>
                    <a:pt x="156" y="422"/>
                  </a:lnTo>
                  <a:lnTo>
                    <a:pt x="156" y="422"/>
                  </a:lnTo>
                  <a:lnTo>
                    <a:pt x="172" y="422"/>
                  </a:lnTo>
                  <a:lnTo>
                    <a:pt x="188" y="420"/>
                  </a:lnTo>
                  <a:lnTo>
                    <a:pt x="202" y="416"/>
                  </a:lnTo>
                  <a:lnTo>
                    <a:pt x="216" y="410"/>
                  </a:lnTo>
                  <a:lnTo>
                    <a:pt x="230" y="404"/>
                  </a:lnTo>
                  <a:lnTo>
                    <a:pt x="244" y="396"/>
                  </a:lnTo>
                  <a:lnTo>
                    <a:pt x="256" y="388"/>
                  </a:lnTo>
                  <a:lnTo>
                    <a:pt x="266" y="376"/>
                  </a:lnTo>
                  <a:lnTo>
                    <a:pt x="276" y="366"/>
                  </a:lnTo>
                  <a:lnTo>
                    <a:pt x="286" y="354"/>
                  </a:lnTo>
                  <a:lnTo>
                    <a:pt x="294" y="340"/>
                  </a:lnTo>
                  <a:lnTo>
                    <a:pt x="300" y="328"/>
                  </a:lnTo>
                  <a:lnTo>
                    <a:pt x="306" y="312"/>
                  </a:lnTo>
                  <a:lnTo>
                    <a:pt x="310" y="298"/>
                  </a:lnTo>
                  <a:lnTo>
                    <a:pt x="312" y="282"/>
                  </a:lnTo>
                  <a:lnTo>
                    <a:pt x="312" y="266"/>
                  </a:lnTo>
                  <a:lnTo>
                    <a:pt x="312" y="266"/>
                  </a:lnTo>
                  <a:lnTo>
                    <a:pt x="310" y="240"/>
                  </a:lnTo>
                  <a:lnTo>
                    <a:pt x="304" y="214"/>
                  </a:lnTo>
                  <a:lnTo>
                    <a:pt x="294" y="192"/>
                  </a:lnTo>
                  <a:lnTo>
                    <a:pt x="280" y="170"/>
                  </a:lnTo>
                  <a:lnTo>
                    <a:pt x="280" y="170"/>
                  </a:lnTo>
                  <a:close/>
                  <a:moveTo>
                    <a:pt x="112" y="60"/>
                  </a:moveTo>
                  <a:lnTo>
                    <a:pt x="112" y="60"/>
                  </a:lnTo>
                  <a:lnTo>
                    <a:pt x="112" y="50"/>
                  </a:lnTo>
                  <a:lnTo>
                    <a:pt x="116" y="42"/>
                  </a:lnTo>
                  <a:lnTo>
                    <a:pt x="120" y="34"/>
                  </a:lnTo>
                  <a:lnTo>
                    <a:pt x="124" y="28"/>
                  </a:lnTo>
                  <a:lnTo>
                    <a:pt x="132" y="22"/>
                  </a:lnTo>
                  <a:lnTo>
                    <a:pt x="138" y="18"/>
                  </a:lnTo>
                  <a:lnTo>
                    <a:pt x="148" y="16"/>
                  </a:lnTo>
                  <a:lnTo>
                    <a:pt x="156" y="16"/>
                  </a:lnTo>
                  <a:lnTo>
                    <a:pt x="156" y="16"/>
                  </a:lnTo>
                  <a:lnTo>
                    <a:pt x="164" y="16"/>
                  </a:lnTo>
                  <a:lnTo>
                    <a:pt x="174" y="18"/>
                  </a:lnTo>
                  <a:lnTo>
                    <a:pt x="180" y="22"/>
                  </a:lnTo>
                  <a:lnTo>
                    <a:pt x="188" y="28"/>
                  </a:lnTo>
                  <a:lnTo>
                    <a:pt x="192" y="34"/>
                  </a:lnTo>
                  <a:lnTo>
                    <a:pt x="196" y="42"/>
                  </a:lnTo>
                  <a:lnTo>
                    <a:pt x="200" y="50"/>
                  </a:lnTo>
                  <a:lnTo>
                    <a:pt x="200" y="60"/>
                  </a:lnTo>
                  <a:lnTo>
                    <a:pt x="200" y="60"/>
                  </a:lnTo>
                  <a:lnTo>
                    <a:pt x="200" y="66"/>
                  </a:lnTo>
                  <a:lnTo>
                    <a:pt x="198" y="74"/>
                  </a:lnTo>
                  <a:lnTo>
                    <a:pt x="194" y="80"/>
                  </a:lnTo>
                  <a:lnTo>
                    <a:pt x="190" y="86"/>
                  </a:lnTo>
                  <a:lnTo>
                    <a:pt x="180" y="96"/>
                  </a:lnTo>
                  <a:lnTo>
                    <a:pt x="174" y="100"/>
                  </a:lnTo>
                  <a:lnTo>
                    <a:pt x="166" y="102"/>
                  </a:lnTo>
                  <a:lnTo>
                    <a:pt x="166" y="82"/>
                  </a:lnTo>
                  <a:lnTo>
                    <a:pt x="174" y="82"/>
                  </a:lnTo>
                  <a:lnTo>
                    <a:pt x="174" y="44"/>
                  </a:lnTo>
                  <a:lnTo>
                    <a:pt x="138" y="44"/>
                  </a:lnTo>
                  <a:lnTo>
                    <a:pt x="138" y="82"/>
                  </a:lnTo>
                  <a:lnTo>
                    <a:pt x="146" y="82"/>
                  </a:lnTo>
                  <a:lnTo>
                    <a:pt x="146" y="102"/>
                  </a:lnTo>
                  <a:lnTo>
                    <a:pt x="146" y="102"/>
                  </a:lnTo>
                  <a:lnTo>
                    <a:pt x="138" y="100"/>
                  </a:lnTo>
                  <a:lnTo>
                    <a:pt x="132" y="96"/>
                  </a:lnTo>
                  <a:lnTo>
                    <a:pt x="122" y="86"/>
                  </a:lnTo>
                  <a:lnTo>
                    <a:pt x="118" y="80"/>
                  </a:lnTo>
                  <a:lnTo>
                    <a:pt x="114" y="74"/>
                  </a:lnTo>
                  <a:lnTo>
                    <a:pt x="112" y="66"/>
                  </a:lnTo>
                  <a:lnTo>
                    <a:pt x="112" y="60"/>
                  </a:lnTo>
                  <a:lnTo>
                    <a:pt x="112" y="60"/>
                  </a:lnTo>
                  <a:close/>
                  <a:moveTo>
                    <a:pt x="164" y="390"/>
                  </a:moveTo>
                  <a:lnTo>
                    <a:pt x="164" y="374"/>
                  </a:lnTo>
                  <a:lnTo>
                    <a:pt x="164" y="374"/>
                  </a:lnTo>
                  <a:lnTo>
                    <a:pt x="164" y="372"/>
                  </a:lnTo>
                  <a:lnTo>
                    <a:pt x="162" y="370"/>
                  </a:lnTo>
                  <a:lnTo>
                    <a:pt x="160" y="368"/>
                  </a:lnTo>
                  <a:lnTo>
                    <a:pt x="156" y="366"/>
                  </a:lnTo>
                  <a:lnTo>
                    <a:pt x="156" y="366"/>
                  </a:lnTo>
                  <a:lnTo>
                    <a:pt x="152" y="368"/>
                  </a:lnTo>
                  <a:lnTo>
                    <a:pt x="150" y="370"/>
                  </a:lnTo>
                  <a:lnTo>
                    <a:pt x="148" y="372"/>
                  </a:lnTo>
                  <a:lnTo>
                    <a:pt x="148" y="374"/>
                  </a:lnTo>
                  <a:lnTo>
                    <a:pt x="148" y="390"/>
                  </a:lnTo>
                  <a:lnTo>
                    <a:pt x="148" y="390"/>
                  </a:lnTo>
                  <a:lnTo>
                    <a:pt x="126" y="386"/>
                  </a:lnTo>
                  <a:lnTo>
                    <a:pt x="104" y="380"/>
                  </a:lnTo>
                  <a:lnTo>
                    <a:pt x="84" y="368"/>
                  </a:lnTo>
                  <a:lnTo>
                    <a:pt x="68" y="354"/>
                  </a:lnTo>
                  <a:lnTo>
                    <a:pt x="54" y="338"/>
                  </a:lnTo>
                  <a:lnTo>
                    <a:pt x="42" y="318"/>
                  </a:lnTo>
                  <a:lnTo>
                    <a:pt x="36" y="296"/>
                  </a:lnTo>
                  <a:lnTo>
                    <a:pt x="32" y="274"/>
                  </a:lnTo>
                  <a:lnTo>
                    <a:pt x="54" y="274"/>
                  </a:lnTo>
                  <a:lnTo>
                    <a:pt x="54" y="274"/>
                  </a:lnTo>
                  <a:lnTo>
                    <a:pt x="58" y="274"/>
                  </a:lnTo>
                  <a:lnTo>
                    <a:pt x="60" y="272"/>
                  </a:lnTo>
                  <a:lnTo>
                    <a:pt x="62" y="270"/>
                  </a:lnTo>
                  <a:lnTo>
                    <a:pt x="62" y="266"/>
                  </a:lnTo>
                  <a:lnTo>
                    <a:pt x="62" y="266"/>
                  </a:lnTo>
                  <a:lnTo>
                    <a:pt x="62" y="262"/>
                  </a:lnTo>
                  <a:lnTo>
                    <a:pt x="60" y="260"/>
                  </a:lnTo>
                  <a:lnTo>
                    <a:pt x="58" y="258"/>
                  </a:lnTo>
                  <a:lnTo>
                    <a:pt x="54" y="258"/>
                  </a:lnTo>
                  <a:lnTo>
                    <a:pt x="32" y="258"/>
                  </a:lnTo>
                  <a:lnTo>
                    <a:pt x="32" y="258"/>
                  </a:lnTo>
                  <a:lnTo>
                    <a:pt x="36" y="234"/>
                  </a:lnTo>
                  <a:lnTo>
                    <a:pt x="44" y="212"/>
                  </a:lnTo>
                  <a:lnTo>
                    <a:pt x="56" y="192"/>
                  </a:lnTo>
                  <a:lnTo>
                    <a:pt x="70" y="176"/>
                  </a:lnTo>
                  <a:lnTo>
                    <a:pt x="88" y="162"/>
                  </a:lnTo>
                  <a:lnTo>
                    <a:pt x="110" y="150"/>
                  </a:lnTo>
                  <a:lnTo>
                    <a:pt x="132" y="144"/>
                  </a:lnTo>
                  <a:lnTo>
                    <a:pt x="144" y="142"/>
                  </a:lnTo>
                  <a:lnTo>
                    <a:pt x="156" y="142"/>
                  </a:lnTo>
                  <a:lnTo>
                    <a:pt x="156" y="142"/>
                  </a:lnTo>
                  <a:lnTo>
                    <a:pt x="168" y="142"/>
                  </a:lnTo>
                  <a:lnTo>
                    <a:pt x="180" y="144"/>
                  </a:lnTo>
                  <a:lnTo>
                    <a:pt x="202" y="150"/>
                  </a:lnTo>
                  <a:lnTo>
                    <a:pt x="224" y="162"/>
                  </a:lnTo>
                  <a:lnTo>
                    <a:pt x="242" y="176"/>
                  </a:lnTo>
                  <a:lnTo>
                    <a:pt x="256" y="192"/>
                  </a:lnTo>
                  <a:lnTo>
                    <a:pt x="268" y="212"/>
                  </a:lnTo>
                  <a:lnTo>
                    <a:pt x="276" y="234"/>
                  </a:lnTo>
                  <a:lnTo>
                    <a:pt x="280" y="258"/>
                  </a:lnTo>
                  <a:lnTo>
                    <a:pt x="258" y="258"/>
                  </a:lnTo>
                  <a:lnTo>
                    <a:pt x="258" y="258"/>
                  </a:lnTo>
                  <a:lnTo>
                    <a:pt x="254" y="258"/>
                  </a:lnTo>
                  <a:lnTo>
                    <a:pt x="252" y="260"/>
                  </a:lnTo>
                  <a:lnTo>
                    <a:pt x="250" y="262"/>
                  </a:lnTo>
                  <a:lnTo>
                    <a:pt x="250" y="266"/>
                  </a:lnTo>
                  <a:lnTo>
                    <a:pt x="250" y="266"/>
                  </a:lnTo>
                  <a:lnTo>
                    <a:pt x="250" y="270"/>
                  </a:lnTo>
                  <a:lnTo>
                    <a:pt x="252" y="272"/>
                  </a:lnTo>
                  <a:lnTo>
                    <a:pt x="254" y="274"/>
                  </a:lnTo>
                  <a:lnTo>
                    <a:pt x="258" y="274"/>
                  </a:lnTo>
                  <a:lnTo>
                    <a:pt x="280" y="274"/>
                  </a:lnTo>
                  <a:lnTo>
                    <a:pt x="280" y="274"/>
                  </a:lnTo>
                  <a:lnTo>
                    <a:pt x="276" y="296"/>
                  </a:lnTo>
                  <a:lnTo>
                    <a:pt x="270" y="318"/>
                  </a:lnTo>
                  <a:lnTo>
                    <a:pt x="258" y="338"/>
                  </a:lnTo>
                  <a:lnTo>
                    <a:pt x="244" y="354"/>
                  </a:lnTo>
                  <a:lnTo>
                    <a:pt x="228" y="368"/>
                  </a:lnTo>
                  <a:lnTo>
                    <a:pt x="208" y="380"/>
                  </a:lnTo>
                  <a:lnTo>
                    <a:pt x="186" y="386"/>
                  </a:lnTo>
                  <a:lnTo>
                    <a:pt x="164" y="390"/>
                  </a:lnTo>
                  <a:lnTo>
                    <a:pt x="164" y="390"/>
                  </a:lnTo>
                  <a:close/>
                  <a:moveTo>
                    <a:pt x="182" y="280"/>
                  </a:moveTo>
                  <a:lnTo>
                    <a:pt x="182" y="280"/>
                  </a:lnTo>
                  <a:lnTo>
                    <a:pt x="184" y="276"/>
                  </a:lnTo>
                  <a:lnTo>
                    <a:pt x="186" y="270"/>
                  </a:lnTo>
                  <a:lnTo>
                    <a:pt x="184" y="258"/>
                  </a:lnTo>
                  <a:lnTo>
                    <a:pt x="180" y="248"/>
                  </a:lnTo>
                  <a:lnTo>
                    <a:pt x="176" y="244"/>
                  </a:lnTo>
                  <a:lnTo>
                    <a:pt x="172" y="240"/>
                  </a:lnTo>
                  <a:lnTo>
                    <a:pt x="172" y="240"/>
                  </a:lnTo>
                  <a:lnTo>
                    <a:pt x="164" y="238"/>
                  </a:lnTo>
                  <a:lnTo>
                    <a:pt x="156" y="236"/>
                  </a:lnTo>
                  <a:lnTo>
                    <a:pt x="156" y="236"/>
                  </a:lnTo>
                  <a:lnTo>
                    <a:pt x="148" y="238"/>
                  </a:lnTo>
                  <a:lnTo>
                    <a:pt x="142" y="240"/>
                  </a:lnTo>
                  <a:lnTo>
                    <a:pt x="136" y="234"/>
                  </a:lnTo>
                  <a:lnTo>
                    <a:pt x="136" y="234"/>
                  </a:lnTo>
                  <a:lnTo>
                    <a:pt x="134" y="232"/>
                  </a:lnTo>
                  <a:lnTo>
                    <a:pt x="130" y="232"/>
                  </a:lnTo>
                  <a:lnTo>
                    <a:pt x="128" y="232"/>
                  </a:lnTo>
                  <a:lnTo>
                    <a:pt x="124" y="234"/>
                  </a:lnTo>
                  <a:lnTo>
                    <a:pt x="124" y="234"/>
                  </a:lnTo>
                  <a:lnTo>
                    <a:pt x="122" y="238"/>
                  </a:lnTo>
                  <a:lnTo>
                    <a:pt x="122" y="240"/>
                  </a:lnTo>
                  <a:lnTo>
                    <a:pt x="122" y="244"/>
                  </a:lnTo>
                  <a:lnTo>
                    <a:pt x="124" y="246"/>
                  </a:lnTo>
                  <a:lnTo>
                    <a:pt x="130" y="252"/>
                  </a:lnTo>
                  <a:lnTo>
                    <a:pt x="130" y="252"/>
                  </a:lnTo>
                  <a:lnTo>
                    <a:pt x="128" y="256"/>
                  </a:lnTo>
                  <a:lnTo>
                    <a:pt x="126" y="262"/>
                  </a:lnTo>
                  <a:lnTo>
                    <a:pt x="128" y="274"/>
                  </a:lnTo>
                  <a:lnTo>
                    <a:pt x="132" y="284"/>
                  </a:lnTo>
                  <a:lnTo>
                    <a:pt x="136" y="288"/>
                  </a:lnTo>
                  <a:lnTo>
                    <a:pt x="140" y="292"/>
                  </a:lnTo>
                  <a:lnTo>
                    <a:pt x="140" y="292"/>
                  </a:lnTo>
                  <a:lnTo>
                    <a:pt x="148" y="296"/>
                  </a:lnTo>
                  <a:lnTo>
                    <a:pt x="156" y="296"/>
                  </a:lnTo>
                  <a:lnTo>
                    <a:pt x="156" y="296"/>
                  </a:lnTo>
                  <a:lnTo>
                    <a:pt x="164" y="296"/>
                  </a:lnTo>
                  <a:lnTo>
                    <a:pt x="170" y="292"/>
                  </a:lnTo>
                  <a:lnTo>
                    <a:pt x="222" y="342"/>
                  </a:lnTo>
                  <a:lnTo>
                    <a:pt x="222" y="342"/>
                  </a:lnTo>
                  <a:lnTo>
                    <a:pt x="224" y="344"/>
                  </a:lnTo>
                  <a:lnTo>
                    <a:pt x="228" y="346"/>
                  </a:lnTo>
                  <a:lnTo>
                    <a:pt x="228" y="346"/>
                  </a:lnTo>
                  <a:lnTo>
                    <a:pt x="230" y="344"/>
                  </a:lnTo>
                  <a:lnTo>
                    <a:pt x="232" y="342"/>
                  </a:lnTo>
                  <a:lnTo>
                    <a:pt x="232" y="342"/>
                  </a:lnTo>
                  <a:lnTo>
                    <a:pt x="234" y="340"/>
                  </a:lnTo>
                  <a:lnTo>
                    <a:pt x="236" y="338"/>
                  </a:lnTo>
                  <a:lnTo>
                    <a:pt x="234" y="334"/>
                  </a:lnTo>
                  <a:lnTo>
                    <a:pt x="232" y="332"/>
                  </a:lnTo>
                  <a:lnTo>
                    <a:pt x="182" y="280"/>
                  </a:lnTo>
                  <a:close/>
                  <a:moveTo>
                    <a:pt x="168" y="274"/>
                  </a:moveTo>
                  <a:lnTo>
                    <a:pt x="168" y="274"/>
                  </a:lnTo>
                  <a:lnTo>
                    <a:pt x="164" y="278"/>
                  </a:lnTo>
                  <a:lnTo>
                    <a:pt x="156" y="280"/>
                  </a:lnTo>
                  <a:lnTo>
                    <a:pt x="156" y="280"/>
                  </a:lnTo>
                  <a:lnTo>
                    <a:pt x="148" y="278"/>
                  </a:lnTo>
                  <a:lnTo>
                    <a:pt x="148" y="278"/>
                  </a:lnTo>
                  <a:lnTo>
                    <a:pt x="144" y="274"/>
                  </a:lnTo>
                  <a:lnTo>
                    <a:pt x="142" y="270"/>
                  </a:lnTo>
                  <a:lnTo>
                    <a:pt x="142" y="264"/>
                  </a:lnTo>
                  <a:lnTo>
                    <a:pt x="144" y="260"/>
                  </a:lnTo>
                  <a:lnTo>
                    <a:pt x="144" y="260"/>
                  </a:lnTo>
                  <a:lnTo>
                    <a:pt x="150" y="254"/>
                  </a:lnTo>
                  <a:lnTo>
                    <a:pt x="156" y="252"/>
                  </a:lnTo>
                  <a:lnTo>
                    <a:pt x="156" y="252"/>
                  </a:lnTo>
                  <a:lnTo>
                    <a:pt x="164" y="254"/>
                  </a:lnTo>
                  <a:lnTo>
                    <a:pt x="164" y="254"/>
                  </a:lnTo>
                  <a:lnTo>
                    <a:pt x="168" y="258"/>
                  </a:lnTo>
                  <a:lnTo>
                    <a:pt x="170" y="262"/>
                  </a:lnTo>
                  <a:lnTo>
                    <a:pt x="170" y="262"/>
                  </a:lnTo>
                  <a:lnTo>
                    <a:pt x="170" y="268"/>
                  </a:lnTo>
                  <a:lnTo>
                    <a:pt x="168" y="274"/>
                  </a:lnTo>
                  <a:lnTo>
                    <a:pt x="168" y="274"/>
                  </a:lnTo>
                  <a:close/>
                  <a:moveTo>
                    <a:pt x="142" y="196"/>
                  </a:moveTo>
                  <a:lnTo>
                    <a:pt x="142" y="196"/>
                  </a:lnTo>
                  <a:lnTo>
                    <a:pt x="142" y="192"/>
                  </a:lnTo>
                  <a:lnTo>
                    <a:pt x="144" y="188"/>
                  </a:lnTo>
                  <a:lnTo>
                    <a:pt x="146" y="184"/>
                  </a:lnTo>
                  <a:lnTo>
                    <a:pt x="150" y="182"/>
                  </a:lnTo>
                  <a:lnTo>
                    <a:pt x="194" y="158"/>
                  </a:lnTo>
                  <a:lnTo>
                    <a:pt x="170" y="202"/>
                  </a:lnTo>
                  <a:lnTo>
                    <a:pt x="170" y="202"/>
                  </a:lnTo>
                  <a:lnTo>
                    <a:pt x="168" y="204"/>
                  </a:lnTo>
                  <a:lnTo>
                    <a:pt x="164" y="208"/>
                  </a:lnTo>
                  <a:lnTo>
                    <a:pt x="160" y="210"/>
                  </a:lnTo>
                  <a:lnTo>
                    <a:pt x="156" y="210"/>
                  </a:lnTo>
                  <a:lnTo>
                    <a:pt x="156" y="210"/>
                  </a:lnTo>
                  <a:lnTo>
                    <a:pt x="150" y="208"/>
                  </a:lnTo>
                  <a:lnTo>
                    <a:pt x="146" y="206"/>
                  </a:lnTo>
                  <a:lnTo>
                    <a:pt x="142" y="202"/>
                  </a:lnTo>
                  <a:lnTo>
                    <a:pt x="142" y="196"/>
                  </a:lnTo>
                  <a:lnTo>
                    <a:pt x="142" y="196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/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2" name="Rectangle 10"/>
          <p:cNvSpPr>
            <a:spLocks noChangeArrowheads="1"/>
          </p:cNvSpPr>
          <p:nvPr/>
        </p:nvSpPr>
        <p:spPr bwMode="auto">
          <a:xfrm>
            <a:off x="2093203" y="2580134"/>
            <a:ext cx="2062660" cy="651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704608" eaLnBrk="0" hangingPunct="0">
              <a:spcAft>
                <a:spcPts val="176"/>
              </a:spcAft>
              <a:defRPr/>
            </a:pPr>
            <a:r>
              <a:rPr lang="en-GB" sz="1059" i="1" kern="0" dirty="0">
                <a:solidFill>
                  <a:srgbClr val="000000"/>
                </a:solidFill>
                <a:latin typeface="Georgia" pitchFamily="18" charset="0"/>
                <a:cs typeface="Arial" charset="0"/>
              </a:rPr>
              <a:t>Does this option make sense financially? Will we make money doing this compared to the costs i.e. will we make a profit?</a:t>
            </a:r>
          </a:p>
        </p:txBody>
      </p:sp>
      <p:sp>
        <p:nvSpPr>
          <p:cNvPr id="80" name="Oval 79"/>
          <p:cNvSpPr/>
          <p:nvPr/>
        </p:nvSpPr>
        <p:spPr bwMode="ltGray">
          <a:xfrm>
            <a:off x="4119645" y="2661837"/>
            <a:ext cx="680081" cy="680081"/>
          </a:xfrm>
          <a:prstGeom prst="ellipse">
            <a:avLst/>
          </a:prstGeom>
          <a:solidFill>
            <a:schemeClr val="bg2"/>
          </a:solidFill>
          <a:ln w="317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endParaRPr lang="en-GB" sz="971" dirty="0" err="1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78" name="Freeform 4991"/>
          <p:cNvSpPr>
            <a:spLocks noEditPoints="1"/>
          </p:cNvSpPr>
          <p:nvPr/>
        </p:nvSpPr>
        <p:spPr bwMode="auto">
          <a:xfrm>
            <a:off x="4316979" y="2800445"/>
            <a:ext cx="400039" cy="473286"/>
          </a:xfrm>
          <a:custGeom>
            <a:avLst/>
            <a:gdLst>
              <a:gd name="T0" fmla="*/ 50 w 284"/>
              <a:gd name="T1" fmla="*/ 26 h 336"/>
              <a:gd name="T2" fmla="*/ 170 w 284"/>
              <a:gd name="T3" fmla="*/ 0 h 336"/>
              <a:gd name="T4" fmla="*/ 182 w 284"/>
              <a:gd name="T5" fmla="*/ 2 h 336"/>
              <a:gd name="T6" fmla="*/ 200 w 284"/>
              <a:gd name="T7" fmla="*/ 52 h 336"/>
              <a:gd name="T8" fmla="*/ 180 w 284"/>
              <a:gd name="T9" fmla="*/ 20 h 336"/>
              <a:gd name="T10" fmla="*/ 162 w 284"/>
              <a:gd name="T11" fmla="*/ 20 h 336"/>
              <a:gd name="T12" fmla="*/ 142 w 284"/>
              <a:gd name="T13" fmla="*/ 52 h 336"/>
              <a:gd name="T14" fmla="*/ 204 w 284"/>
              <a:gd name="T15" fmla="*/ 326 h 336"/>
              <a:gd name="T16" fmla="*/ 16 w 284"/>
              <a:gd name="T17" fmla="*/ 336 h 336"/>
              <a:gd name="T18" fmla="*/ 0 w 284"/>
              <a:gd name="T19" fmla="*/ 92 h 336"/>
              <a:gd name="T20" fmla="*/ 16 w 284"/>
              <a:gd name="T21" fmla="*/ 76 h 336"/>
              <a:gd name="T22" fmla="*/ 204 w 284"/>
              <a:gd name="T23" fmla="*/ 86 h 336"/>
              <a:gd name="T24" fmla="*/ 66 w 284"/>
              <a:gd name="T25" fmla="*/ 278 h 336"/>
              <a:gd name="T26" fmla="*/ 38 w 284"/>
              <a:gd name="T27" fmla="*/ 272 h 336"/>
              <a:gd name="T28" fmla="*/ 28 w 284"/>
              <a:gd name="T29" fmla="*/ 300 h 336"/>
              <a:gd name="T30" fmla="*/ 38 w 284"/>
              <a:gd name="T31" fmla="*/ 310 h 336"/>
              <a:gd name="T32" fmla="*/ 66 w 284"/>
              <a:gd name="T33" fmla="*/ 304 h 336"/>
              <a:gd name="T34" fmla="*/ 66 w 284"/>
              <a:gd name="T35" fmla="*/ 222 h 336"/>
              <a:gd name="T36" fmla="*/ 38 w 284"/>
              <a:gd name="T37" fmla="*/ 216 h 336"/>
              <a:gd name="T38" fmla="*/ 28 w 284"/>
              <a:gd name="T39" fmla="*/ 246 h 336"/>
              <a:gd name="T40" fmla="*/ 38 w 284"/>
              <a:gd name="T41" fmla="*/ 256 h 336"/>
              <a:gd name="T42" fmla="*/ 66 w 284"/>
              <a:gd name="T43" fmla="*/ 250 h 336"/>
              <a:gd name="T44" fmla="*/ 66 w 284"/>
              <a:gd name="T45" fmla="*/ 168 h 336"/>
              <a:gd name="T46" fmla="*/ 38 w 284"/>
              <a:gd name="T47" fmla="*/ 162 h 336"/>
              <a:gd name="T48" fmla="*/ 28 w 284"/>
              <a:gd name="T49" fmla="*/ 192 h 336"/>
              <a:gd name="T50" fmla="*/ 38 w 284"/>
              <a:gd name="T51" fmla="*/ 202 h 336"/>
              <a:gd name="T52" fmla="*/ 66 w 284"/>
              <a:gd name="T53" fmla="*/ 196 h 336"/>
              <a:gd name="T54" fmla="*/ 122 w 284"/>
              <a:gd name="T55" fmla="*/ 278 h 336"/>
              <a:gd name="T56" fmla="*/ 94 w 284"/>
              <a:gd name="T57" fmla="*/ 272 h 336"/>
              <a:gd name="T58" fmla="*/ 84 w 284"/>
              <a:gd name="T59" fmla="*/ 300 h 336"/>
              <a:gd name="T60" fmla="*/ 94 w 284"/>
              <a:gd name="T61" fmla="*/ 310 h 336"/>
              <a:gd name="T62" fmla="*/ 122 w 284"/>
              <a:gd name="T63" fmla="*/ 304 h 336"/>
              <a:gd name="T64" fmla="*/ 122 w 284"/>
              <a:gd name="T65" fmla="*/ 222 h 336"/>
              <a:gd name="T66" fmla="*/ 94 w 284"/>
              <a:gd name="T67" fmla="*/ 216 h 336"/>
              <a:gd name="T68" fmla="*/ 84 w 284"/>
              <a:gd name="T69" fmla="*/ 246 h 336"/>
              <a:gd name="T70" fmla="*/ 94 w 284"/>
              <a:gd name="T71" fmla="*/ 256 h 336"/>
              <a:gd name="T72" fmla="*/ 122 w 284"/>
              <a:gd name="T73" fmla="*/ 250 h 336"/>
              <a:gd name="T74" fmla="*/ 112 w 284"/>
              <a:gd name="T75" fmla="*/ 202 h 336"/>
              <a:gd name="T76" fmla="*/ 122 w 284"/>
              <a:gd name="T77" fmla="*/ 172 h 336"/>
              <a:gd name="T78" fmla="*/ 112 w 284"/>
              <a:gd name="T79" fmla="*/ 162 h 336"/>
              <a:gd name="T80" fmla="*/ 84 w 284"/>
              <a:gd name="T81" fmla="*/ 168 h 336"/>
              <a:gd name="T82" fmla="*/ 86 w 284"/>
              <a:gd name="T83" fmla="*/ 198 h 336"/>
              <a:gd name="T84" fmla="*/ 176 w 284"/>
              <a:gd name="T85" fmla="*/ 226 h 336"/>
              <a:gd name="T86" fmla="*/ 148 w 284"/>
              <a:gd name="T87" fmla="*/ 216 h 336"/>
              <a:gd name="T88" fmla="*/ 138 w 284"/>
              <a:gd name="T89" fmla="*/ 226 h 336"/>
              <a:gd name="T90" fmla="*/ 140 w 284"/>
              <a:gd name="T91" fmla="*/ 308 h 336"/>
              <a:gd name="T92" fmla="*/ 170 w 284"/>
              <a:gd name="T93" fmla="*/ 310 h 336"/>
              <a:gd name="T94" fmla="*/ 176 w 284"/>
              <a:gd name="T95" fmla="*/ 226 h 336"/>
              <a:gd name="T96" fmla="*/ 170 w 284"/>
              <a:gd name="T97" fmla="*/ 164 h 336"/>
              <a:gd name="T98" fmla="*/ 140 w 284"/>
              <a:gd name="T99" fmla="*/ 166 h 336"/>
              <a:gd name="T100" fmla="*/ 138 w 284"/>
              <a:gd name="T101" fmla="*/ 196 h 336"/>
              <a:gd name="T102" fmla="*/ 166 w 284"/>
              <a:gd name="T103" fmla="*/ 202 h 336"/>
              <a:gd name="T104" fmla="*/ 176 w 284"/>
              <a:gd name="T105" fmla="*/ 172 h 336"/>
              <a:gd name="T106" fmla="*/ 176 w 284"/>
              <a:gd name="T107" fmla="*/ 104 h 336"/>
              <a:gd name="T108" fmla="*/ 264 w 284"/>
              <a:gd name="T109" fmla="*/ 162 h 336"/>
              <a:gd name="T110" fmla="*/ 244 w 284"/>
              <a:gd name="T111" fmla="*/ 138 h 336"/>
              <a:gd name="T112" fmla="*/ 238 w 284"/>
              <a:gd name="T113" fmla="*/ 124 h 336"/>
              <a:gd name="T114" fmla="*/ 228 w 284"/>
              <a:gd name="T115" fmla="*/ 128 h 336"/>
              <a:gd name="T116" fmla="*/ 226 w 284"/>
              <a:gd name="T117" fmla="*/ 196 h 336"/>
              <a:gd name="T118" fmla="*/ 234 w 284"/>
              <a:gd name="T119" fmla="*/ 204 h 336"/>
              <a:gd name="T120" fmla="*/ 276 w 284"/>
              <a:gd name="T121" fmla="*/ 190 h 336"/>
              <a:gd name="T122" fmla="*/ 284 w 284"/>
              <a:gd name="T123" fmla="*/ 174 h 336"/>
              <a:gd name="T124" fmla="*/ 280 w 284"/>
              <a:gd name="T125" fmla="*/ 166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4" h="336">
                <a:moveTo>
                  <a:pt x="76" y="52"/>
                </a:moveTo>
                <a:lnTo>
                  <a:pt x="50" y="52"/>
                </a:lnTo>
                <a:lnTo>
                  <a:pt x="50" y="26"/>
                </a:lnTo>
                <a:lnTo>
                  <a:pt x="50" y="26"/>
                </a:lnTo>
                <a:lnTo>
                  <a:pt x="50" y="26"/>
                </a:lnTo>
                <a:lnTo>
                  <a:pt x="52" y="16"/>
                </a:lnTo>
                <a:lnTo>
                  <a:pt x="58" y="8"/>
                </a:lnTo>
                <a:lnTo>
                  <a:pt x="66" y="2"/>
                </a:lnTo>
                <a:lnTo>
                  <a:pt x="76" y="0"/>
                </a:lnTo>
                <a:lnTo>
                  <a:pt x="170" y="0"/>
                </a:lnTo>
                <a:lnTo>
                  <a:pt x="170" y="0"/>
                </a:lnTo>
                <a:lnTo>
                  <a:pt x="170" y="0"/>
                </a:lnTo>
                <a:lnTo>
                  <a:pt x="170" y="0"/>
                </a:lnTo>
                <a:lnTo>
                  <a:pt x="176" y="2"/>
                </a:lnTo>
                <a:lnTo>
                  <a:pt x="182" y="2"/>
                </a:lnTo>
                <a:lnTo>
                  <a:pt x="192" y="10"/>
                </a:lnTo>
                <a:lnTo>
                  <a:pt x="198" y="18"/>
                </a:lnTo>
                <a:lnTo>
                  <a:pt x="200" y="24"/>
                </a:lnTo>
                <a:lnTo>
                  <a:pt x="200" y="30"/>
                </a:lnTo>
                <a:lnTo>
                  <a:pt x="200" y="52"/>
                </a:lnTo>
                <a:lnTo>
                  <a:pt x="184" y="52"/>
                </a:lnTo>
                <a:lnTo>
                  <a:pt x="184" y="30"/>
                </a:lnTo>
                <a:lnTo>
                  <a:pt x="184" y="30"/>
                </a:lnTo>
                <a:lnTo>
                  <a:pt x="184" y="24"/>
                </a:lnTo>
                <a:lnTo>
                  <a:pt x="180" y="20"/>
                </a:lnTo>
                <a:lnTo>
                  <a:pt x="176" y="18"/>
                </a:lnTo>
                <a:lnTo>
                  <a:pt x="170" y="16"/>
                </a:lnTo>
                <a:lnTo>
                  <a:pt x="170" y="16"/>
                </a:lnTo>
                <a:lnTo>
                  <a:pt x="166" y="18"/>
                </a:lnTo>
                <a:lnTo>
                  <a:pt x="162" y="20"/>
                </a:lnTo>
                <a:lnTo>
                  <a:pt x="158" y="24"/>
                </a:lnTo>
                <a:lnTo>
                  <a:pt x="158" y="30"/>
                </a:lnTo>
                <a:lnTo>
                  <a:pt x="158" y="52"/>
                </a:lnTo>
                <a:lnTo>
                  <a:pt x="150" y="52"/>
                </a:lnTo>
                <a:lnTo>
                  <a:pt x="142" y="52"/>
                </a:lnTo>
                <a:lnTo>
                  <a:pt x="76" y="52"/>
                </a:lnTo>
                <a:close/>
                <a:moveTo>
                  <a:pt x="206" y="92"/>
                </a:moveTo>
                <a:lnTo>
                  <a:pt x="206" y="320"/>
                </a:lnTo>
                <a:lnTo>
                  <a:pt x="206" y="320"/>
                </a:lnTo>
                <a:lnTo>
                  <a:pt x="204" y="326"/>
                </a:lnTo>
                <a:lnTo>
                  <a:pt x="200" y="332"/>
                </a:lnTo>
                <a:lnTo>
                  <a:pt x="196" y="334"/>
                </a:lnTo>
                <a:lnTo>
                  <a:pt x="190" y="336"/>
                </a:lnTo>
                <a:lnTo>
                  <a:pt x="16" y="336"/>
                </a:lnTo>
                <a:lnTo>
                  <a:pt x="16" y="336"/>
                </a:lnTo>
                <a:lnTo>
                  <a:pt x="10" y="334"/>
                </a:lnTo>
                <a:lnTo>
                  <a:pt x="4" y="332"/>
                </a:lnTo>
                <a:lnTo>
                  <a:pt x="2" y="326"/>
                </a:lnTo>
                <a:lnTo>
                  <a:pt x="0" y="320"/>
                </a:lnTo>
                <a:lnTo>
                  <a:pt x="0" y="92"/>
                </a:lnTo>
                <a:lnTo>
                  <a:pt x="0" y="92"/>
                </a:lnTo>
                <a:lnTo>
                  <a:pt x="2" y="86"/>
                </a:lnTo>
                <a:lnTo>
                  <a:pt x="4" y="80"/>
                </a:lnTo>
                <a:lnTo>
                  <a:pt x="10" y="78"/>
                </a:lnTo>
                <a:lnTo>
                  <a:pt x="16" y="76"/>
                </a:lnTo>
                <a:lnTo>
                  <a:pt x="190" y="76"/>
                </a:lnTo>
                <a:lnTo>
                  <a:pt x="190" y="76"/>
                </a:lnTo>
                <a:lnTo>
                  <a:pt x="196" y="78"/>
                </a:lnTo>
                <a:lnTo>
                  <a:pt x="200" y="80"/>
                </a:lnTo>
                <a:lnTo>
                  <a:pt x="204" y="86"/>
                </a:lnTo>
                <a:lnTo>
                  <a:pt x="206" y="92"/>
                </a:lnTo>
                <a:lnTo>
                  <a:pt x="206" y="92"/>
                </a:lnTo>
                <a:close/>
                <a:moveTo>
                  <a:pt x="68" y="282"/>
                </a:moveTo>
                <a:lnTo>
                  <a:pt x="68" y="282"/>
                </a:lnTo>
                <a:lnTo>
                  <a:pt x="66" y="278"/>
                </a:lnTo>
                <a:lnTo>
                  <a:pt x="64" y="274"/>
                </a:lnTo>
                <a:lnTo>
                  <a:pt x="62" y="272"/>
                </a:lnTo>
                <a:lnTo>
                  <a:pt x="58" y="272"/>
                </a:lnTo>
                <a:lnTo>
                  <a:pt x="38" y="272"/>
                </a:lnTo>
                <a:lnTo>
                  <a:pt x="38" y="272"/>
                </a:lnTo>
                <a:lnTo>
                  <a:pt x="34" y="272"/>
                </a:lnTo>
                <a:lnTo>
                  <a:pt x="32" y="274"/>
                </a:lnTo>
                <a:lnTo>
                  <a:pt x="30" y="278"/>
                </a:lnTo>
                <a:lnTo>
                  <a:pt x="28" y="282"/>
                </a:lnTo>
                <a:lnTo>
                  <a:pt x="28" y="300"/>
                </a:lnTo>
                <a:lnTo>
                  <a:pt x="28" y="300"/>
                </a:lnTo>
                <a:lnTo>
                  <a:pt x="30" y="304"/>
                </a:lnTo>
                <a:lnTo>
                  <a:pt x="32" y="308"/>
                </a:lnTo>
                <a:lnTo>
                  <a:pt x="34" y="310"/>
                </a:lnTo>
                <a:lnTo>
                  <a:pt x="38" y="310"/>
                </a:lnTo>
                <a:lnTo>
                  <a:pt x="58" y="310"/>
                </a:lnTo>
                <a:lnTo>
                  <a:pt x="58" y="310"/>
                </a:lnTo>
                <a:lnTo>
                  <a:pt x="62" y="310"/>
                </a:lnTo>
                <a:lnTo>
                  <a:pt x="64" y="308"/>
                </a:lnTo>
                <a:lnTo>
                  <a:pt x="66" y="304"/>
                </a:lnTo>
                <a:lnTo>
                  <a:pt x="68" y="300"/>
                </a:lnTo>
                <a:lnTo>
                  <a:pt x="68" y="282"/>
                </a:lnTo>
                <a:close/>
                <a:moveTo>
                  <a:pt x="68" y="226"/>
                </a:moveTo>
                <a:lnTo>
                  <a:pt x="68" y="226"/>
                </a:lnTo>
                <a:lnTo>
                  <a:pt x="66" y="222"/>
                </a:lnTo>
                <a:lnTo>
                  <a:pt x="64" y="220"/>
                </a:lnTo>
                <a:lnTo>
                  <a:pt x="62" y="218"/>
                </a:lnTo>
                <a:lnTo>
                  <a:pt x="58" y="216"/>
                </a:lnTo>
                <a:lnTo>
                  <a:pt x="38" y="216"/>
                </a:lnTo>
                <a:lnTo>
                  <a:pt x="38" y="216"/>
                </a:lnTo>
                <a:lnTo>
                  <a:pt x="34" y="218"/>
                </a:lnTo>
                <a:lnTo>
                  <a:pt x="32" y="220"/>
                </a:lnTo>
                <a:lnTo>
                  <a:pt x="30" y="222"/>
                </a:lnTo>
                <a:lnTo>
                  <a:pt x="28" y="226"/>
                </a:lnTo>
                <a:lnTo>
                  <a:pt x="28" y="246"/>
                </a:lnTo>
                <a:lnTo>
                  <a:pt x="28" y="246"/>
                </a:lnTo>
                <a:lnTo>
                  <a:pt x="30" y="250"/>
                </a:lnTo>
                <a:lnTo>
                  <a:pt x="32" y="252"/>
                </a:lnTo>
                <a:lnTo>
                  <a:pt x="34" y="254"/>
                </a:lnTo>
                <a:lnTo>
                  <a:pt x="38" y="256"/>
                </a:lnTo>
                <a:lnTo>
                  <a:pt x="58" y="256"/>
                </a:lnTo>
                <a:lnTo>
                  <a:pt x="58" y="256"/>
                </a:lnTo>
                <a:lnTo>
                  <a:pt x="62" y="254"/>
                </a:lnTo>
                <a:lnTo>
                  <a:pt x="64" y="252"/>
                </a:lnTo>
                <a:lnTo>
                  <a:pt x="66" y="250"/>
                </a:lnTo>
                <a:lnTo>
                  <a:pt x="68" y="246"/>
                </a:lnTo>
                <a:lnTo>
                  <a:pt x="68" y="226"/>
                </a:lnTo>
                <a:close/>
                <a:moveTo>
                  <a:pt x="68" y="172"/>
                </a:moveTo>
                <a:lnTo>
                  <a:pt x="68" y="172"/>
                </a:lnTo>
                <a:lnTo>
                  <a:pt x="66" y="168"/>
                </a:lnTo>
                <a:lnTo>
                  <a:pt x="64" y="166"/>
                </a:lnTo>
                <a:lnTo>
                  <a:pt x="62" y="164"/>
                </a:lnTo>
                <a:lnTo>
                  <a:pt x="58" y="162"/>
                </a:lnTo>
                <a:lnTo>
                  <a:pt x="38" y="162"/>
                </a:lnTo>
                <a:lnTo>
                  <a:pt x="38" y="162"/>
                </a:lnTo>
                <a:lnTo>
                  <a:pt x="34" y="164"/>
                </a:lnTo>
                <a:lnTo>
                  <a:pt x="32" y="166"/>
                </a:lnTo>
                <a:lnTo>
                  <a:pt x="30" y="168"/>
                </a:lnTo>
                <a:lnTo>
                  <a:pt x="28" y="172"/>
                </a:lnTo>
                <a:lnTo>
                  <a:pt x="28" y="192"/>
                </a:lnTo>
                <a:lnTo>
                  <a:pt x="28" y="192"/>
                </a:lnTo>
                <a:lnTo>
                  <a:pt x="30" y="196"/>
                </a:lnTo>
                <a:lnTo>
                  <a:pt x="32" y="198"/>
                </a:lnTo>
                <a:lnTo>
                  <a:pt x="34" y="200"/>
                </a:lnTo>
                <a:lnTo>
                  <a:pt x="38" y="202"/>
                </a:lnTo>
                <a:lnTo>
                  <a:pt x="58" y="202"/>
                </a:lnTo>
                <a:lnTo>
                  <a:pt x="58" y="202"/>
                </a:lnTo>
                <a:lnTo>
                  <a:pt x="62" y="200"/>
                </a:lnTo>
                <a:lnTo>
                  <a:pt x="64" y="198"/>
                </a:lnTo>
                <a:lnTo>
                  <a:pt x="66" y="196"/>
                </a:lnTo>
                <a:lnTo>
                  <a:pt x="68" y="192"/>
                </a:lnTo>
                <a:lnTo>
                  <a:pt x="68" y="172"/>
                </a:lnTo>
                <a:close/>
                <a:moveTo>
                  <a:pt x="122" y="282"/>
                </a:moveTo>
                <a:lnTo>
                  <a:pt x="122" y="282"/>
                </a:lnTo>
                <a:lnTo>
                  <a:pt x="122" y="278"/>
                </a:lnTo>
                <a:lnTo>
                  <a:pt x="120" y="274"/>
                </a:lnTo>
                <a:lnTo>
                  <a:pt x="116" y="272"/>
                </a:lnTo>
                <a:lnTo>
                  <a:pt x="112" y="272"/>
                </a:lnTo>
                <a:lnTo>
                  <a:pt x="94" y="272"/>
                </a:lnTo>
                <a:lnTo>
                  <a:pt x="94" y="272"/>
                </a:lnTo>
                <a:lnTo>
                  <a:pt x="90" y="272"/>
                </a:lnTo>
                <a:lnTo>
                  <a:pt x="86" y="274"/>
                </a:lnTo>
                <a:lnTo>
                  <a:pt x="84" y="278"/>
                </a:lnTo>
                <a:lnTo>
                  <a:pt x="84" y="282"/>
                </a:lnTo>
                <a:lnTo>
                  <a:pt x="84" y="300"/>
                </a:lnTo>
                <a:lnTo>
                  <a:pt x="84" y="300"/>
                </a:lnTo>
                <a:lnTo>
                  <a:pt x="84" y="304"/>
                </a:lnTo>
                <a:lnTo>
                  <a:pt x="86" y="308"/>
                </a:lnTo>
                <a:lnTo>
                  <a:pt x="90" y="310"/>
                </a:lnTo>
                <a:lnTo>
                  <a:pt x="94" y="310"/>
                </a:lnTo>
                <a:lnTo>
                  <a:pt x="112" y="310"/>
                </a:lnTo>
                <a:lnTo>
                  <a:pt x="112" y="310"/>
                </a:lnTo>
                <a:lnTo>
                  <a:pt x="116" y="310"/>
                </a:lnTo>
                <a:lnTo>
                  <a:pt x="120" y="308"/>
                </a:lnTo>
                <a:lnTo>
                  <a:pt x="122" y="304"/>
                </a:lnTo>
                <a:lnTo>
                  <a:pt x="122" y="300"/>
                </a:lnTo>
                <a:lnTo>
                  <a:pt x="122" y="282"/>
                </a:lnTo>
                <a:close/>
                <a:moveTo>
                  <a:pt x="122" y="226"/>
                </a:moveTo>
                <a:lnTo>
                  <a:pt x="122" y="226"/>
                </a:lnTo>
                <a:lnTo>
                  <a:pt x="122" y="222"/>
                </a:lnTo>
                <a:lnTo>
                  <a:pt x="120" y="220"/>
                </a:lnTo>
                <a:lnTo>
                  <a:pt x="116" y="218"/>
                </a:lnTo>
                <a:lnTo>
                  <a:pt x="112" y="216"/>
                </a:lnTo>
                <a:lnTo>
                  <a:pt x="94" y="216"/>
                </a:lnTo>
                <a:lnTo>
                  <a:pt x="94" y="216"/>
                </a:lnTo>
                <a:lnTo>
                  <a:pt x="90" y="218"/>
                </a:lnTo>
                <a:lnTo>
                  <a:pt x="86" y="220"/>
                </a:lnTo>
                <a:lnTo>
                  <a:pt x="84" y="222"/>
                </a:lnTo>
                <a:lnTo>
                  <a:pt x="84" y="226"/>
                </a:lnTo>
                <a:lnTo>
                  <a:pt x="84" y="246"/>
                </a:lnTo>
                <a:lnTo>
                  <a:pt x="84" y="246"/>
                </a:lnTo>
                <a:lnTo>
                  <a:pt x="84" y="250"/>
                </a:lnTo>
                <a:lnTo>
                  <a:pt x="86" y="252"/>
                </a:lnTo>
                <a:lnTo>
                  <a:pt x="90" y="254"/>
                </a:lnTo>
                <a:lnTo>
                  <a:pt x="94" y="256"/>
                </a:lnTo>
                <a:lnTo>
                  <a:pt x="112" y="256"/>
                </a:lnTo>
                <a:lnTo>
                  <a:pt x="112" y="256"/>
                </a:lnTo>
                <a:lnTo>
                  <a:pt x="116" y="254"/>
                </a:lnTo>
                <a:lnTo>
                  <a:pt x="120" y="252"/>
                </a:lnTo>
                <a:lnTo>
                  <a:pt x="122" y="250"/>
                </a:lnTo>
                <a:lnTo>
                  <a:pt x="122" y="246"/>
                </a:lnTo>
                <a:lnTo>
                  <a:pt x="122" y="226"/>
                </a:lnTo>
                <a:close/>
                <a:moveTo>
                  <a:pt x="94" y="202"/>
                </a:moveTo>
                <a:lnTo>
                  <a:pt x="112" y="202"/>
                </a:lnTo>
                <a:lnTo>
                  <a:pt x="112" y="202"/>
                </a:lnTo>
                <a:lnTo>
                  <a:pt x="116" y="200"/>
                </a:lnTo>
                <a:lnTo>
                  <a:pt x="120" y="198"/>
                </a:lnTo>
                <a:lnTo>
                  <a:pt x="122" y="196"/>
                </a:lnTo>
                <a:lnTo>
                  <a:pt x="122" y="192"/>
                </a:lnTo>
                <a:lnTo>
                  <a:pt x="122" y="172"/>
                </a:lnTo>
                <a:lnTo>
                  <a:pt x="122" y="172"/>
                </a:lnTo>
                <a:lnTo>
                  <a:pt x="122" y="168"/>
                </a:lnTo>
                <a:lnTo>
                  <a:pt x="120" y="166"/>
                </a:lnTo>
                <a:lnTo>
                  <a:pt x="116" y="164"/>
                </a:lnTo>
                <a:lnTo>
                  <a:pt x="112" y="162"/>
                </a:lnTo>
                <a:lnTo>
                  <a:pt x="94" y="162"/>
                </a:lnTo>
                <a:lnTo>
                  <a:pt x="94" y="162"/>
                </a:lnTo>
                <a:lnTo>
                  <a:pt x="90" y="164"/>
                </a:lnTo>
                <a:lnTo>
                  <a:pt x="86" y="166"/>
                </a:lnTo>
                <a:lnTo>
                  <a:pt x="84" y="168"/>
                </a:lnTo>
                <a:lnTo>
                  <a:pt x="84" y="172"/>
                </a:lnTo>
                <a:lnTo>
                  <a:pt x="84" y="192"/>
                </a:lnTo>
                <a:lnTo>
                  <a:pt x="84" y="192"/>
                </a:lnTo>
                <a:lnTo>
                  <a:pt x="84" y="196"/>
                </a:lnTo>
                <a:lnTo>
                  <a:pt x="86" y="198"/>
                </a:lnTo>
                <a:lnTo>
                  <a:pt x="90" y="200"/>
                </a:lnTo>
                <a:lnTo>
                  <a:pt x="94" y="202"/>
                </a:lnTo>
                <a:lnTo>
                  <a:pt x="94" y="202"/>
                </a:lnTo>
                <a:close/>
                <a:moveTo>
                  <a:pt x="176" y="226"/>
                </a:moveTo>
                <a:lnTo>
                  <a:pt x="176" y="226"/>
                </a:lnTo>
                <a:lnTo>
                  <a:pt x="176" y="222"/>
                </a:lnTo>
                <a:lnTo>
                  <a:pt x="174" y="220"/>
                </a:lnTo>
                <a:lnTo>
                  <a:pt x="170" y="218"/>
                </a:lnTo>
                <a:lnTo>
                  <a:pt x="166" y="216"/>
                </a:lnTo>
                <a:lnTo>
                  <a:pt x="148" y="216"/>
                </a:lnTo>
                <a:lnTo>
                  <a:pt x="148" y="216"/>
                </a:lnTo>
                <a:lnTo>
                  <a:pt x="144" y="218"/>
                </a:lnTo>
                <a:lnTo>
                  <a:pt x="140" y="220"/>
                </a:lnTo>
                <a:lnTo>
                  <a:pt x="138" y="222"/>
                </a:lnTo>
                <a:lnTo>
                  <a:pt x="138" y="226"/>
                </a:lnTo>
                <a:lnTo>
                  <a:pt x="138" y="282"/>
                </a:lnTo>
                <a:lnTo>
                  <a:pt x="138" y="300"/>
                </a:lnTo>
                <a:lnTo>
                  <a:pt x="138" y="300"/>
                </a:lnTo>
                <a:lnTo>
                  <a:pt x="138" y="304"/>
                </a:lnTo>
                <a:lnTo>
                  <a:pt x="140" y="308"/>
                </a:lnTo>
                <a:lnTo>
                  <a:pt x="144" y="310"/>
                </a:lnTo>
                <a:lnTo>
                  <a:pt x="148" y="310"/>
                </a:lnTo>
                <a:lnTo>
                  <a:pt x="166" y="310"/>
                </a:lnTo>
                <a:lnTo>
                  <a:pt x="166" y="310"/>
                </a:lnTo>
                <a:lnTo>
                  <a:pt x="170" y="310"/>
                </a:lnTo>
                <a:lnTo>
                  <a:pt x="174" y="308"/>
                </a:lnTo>
                <a:lnTo>
                  <a:pt x="176" y="304"/>
                </a:lnTo>
                <a:lnTo>
                  <a:pt x="176" y="300"/>
                </a:lnTo>
                <a:lnTo>
                  <a:pt x="176" y="282"/>
                </a:lnTo>
                <a:lnTo>
                  <a:pt x="176" y="226"/>
                </a:lnTo>
                <a:close/>
                <a:moveTo>
                  <a:pt x="176" y="172"/>
                </a:moveTo>
                <a:lnTo>
                  <a:pt x="176" y="172"/>
                </a:lnTo>
                <a:lnTo>
                  <a:pt x="176" y="168"/>
                </a:lnTo>
                <a:lnTo>
                  <a:pt x="174" y="166"/>
                </a:lnTo>
                <a:lnTo>
                  <a:pt x="170" y="164"/>
                </a:lnTo>
                <a:lnTo>
                  <a:pt x="166" y="162"/>
                </a:lnTo>
                <a:lnTo>
                  <a:pt x="148" y="162"/>
                </a:lnTo>
                <a:lnTo>
                  <a:pt x="148" y="162"/>
                </a:lnTo>
                <a:lnTo>
                  <a:pt x="144" y="164"/>
                </a:lnTo>
                <a:lnTo>
                  <a:pt x="140" y="166"/>
                </a:lnTo>
                <a:lnTo>
                  <a:pt x="138" y="168"/>
                </a:lnTo>
                <a:lnTo>
                  <a:pt x="138" y="172"/>
                </a:lnTo>
                <a:lnTo>
                  <a:pt x="138" y="192"/>
                </a:lnTo>
                <a:lnTo>
                  <a:pt x="138" y="192"/>
                </a:lnTo>
                <a:lnTo>
                  <a:pt x="138" y="196"/>
                </a:lnTo>
                <a:lnTo>
                  <a:pt x="140" y="198"/>
                </a:lnTo>
                <a:lnTo>
                  <a:pt x="144" y="200"/>
                </a:lnTo>
                <a:lnTo>
                  <a:pt x="148" y="202"/>
                </a:lnTo>
                <a:lnTo>
                  <a:pt x="166" y="202"/>
                </a:lnTo>
                <a:lnTo>
                  <a:pt x="166" y="202"/>
                </a:lnTo>
                <a:lnTo>
                  <a:pt x="170" y="200"/>
                </a:lnTo>
                <a:lnTo>
                  <a:pt x="174" y="198"/>
                </a:lnTo>
                <a:lnTo>
                  <a:pt x="176" y="196"/>
                </a:lnTo>
                <a:lnTo>
                  <a:pt x="176" y="192"/>
                </a:lnTo>
                <a:lnTo>
                  <a:pt x="176" y="172"/>
                </a:lnTo>
                <a:close/>
                <a:moveTo>
                  <a:pt x="176" y="104"/>
                </a:moveTo>
                <a:lnTo>
                  <a:pt x="28" y="104"/>
                </a:lnTo>
                <a:lnTo>
                  <a:pt x="28" y="142"/>
                </a:lnTo>
                <a:lnTo>
                  <a:pt x="176" y="142"/>
                </a:lnTo>
                <a:lnTo>
                  <a:pt x="176" y="104"/>
                </a:lnTo>
                <a:close/>
                <a:moveTo>
                  <a:pt x="276" y="166"/>
                </a:moveTo>
                <a:lnTo>
                  <a:pt x="276" y="166"/>
                </a:lnTo>
                <a:lnTo>
                  <a:pt x="276" y="166"/>
                </a:lnTo>
                <a:lnTo>
                  <a:pt x="270" y="164"/>
                </a:lnTo>
                <a:lnTo>
                  <a:pt x="264" y="162"/>
                </a:lnTo>
                <a:lnTo>
                  <a:pt x="258" y="160"/>
                </a:lnTo>
                <a:lnTo>
                  <a:pt x="252" y="156"/>
                </a:lnTo>
                <a:lnTo>
                  <a:pt x="248" y="150"/>
                </a:lnTo>
                <a:lnTo>
                  <a:pt x="246" y="144"/>
                </a:lnTo>
                <a:lnTo>
                  <a:pt x="244" y="138"/>
                </a:lnTo>
                <a:lnTo>
                  <a:pt x="242" y="132"/>
                </a:lnTo>
                <a:lnTo>
                  <a:pt x="242" y="132"/>
                </a:lnTo>
                <a:lnTo>
                  <a:pt x="242" y="128"/>
                </a:lnTo>
                <a:lnTo>
                  <a:pt x="240" y="126"/>
                </a:lnTo>
                <a:lnTo>
                  <a:pt x="238" y="124"/>
                </a:lnTo>
                <a:lnTo>
                  <a:pt x="234" y="124"/>
                </a:lnTo>
                <a:lnTo>
                  <a:pt x="234" y="124"/>
                </a:lnTo>
                <a:lnTo>
                  <a:pt x="232" y="124"/>
                </a:lnTo>
                <a:lnTo>
                  <a:pt x="230" y="126"/>
                </a:lnTo>
                <a:lnTo>
                  <a:pt x="228" y="128"/>
                </a:lnTo>
                <a:lnTo>
                  <a:pt x="226" y="132"/>
                </a:lnTo>
                <a:lnTo>
                  <a:pt x="226" y="174"/>
                </a:lnTo>
                <a:lnTo>
                  <a:pt x="226" y="174"/>
                </a:lnTo>
                <a:lnTo>
                  <a:pt x="226" y="196"/>
                </a:lnTo>
                <a:lnTo>
                  <a:pt x="226" y="196"/>
                </a:lnTo>
                <a:lnTo>
                  <a:pt x="228" y="198"/>
                </a:lnTo>
                <a:lnTo>
                  <a:pt x="230" y="200"/>
                </a:lnTo>
                <a:lnTo>
                  <a:pt x="232" y="202"/>
                </a:lnTo>
                <a:lnTo>
                  <a:pt x="234" y="204"/>
                </a:lnTo>
                <a:lnTo>
                  <a:pt x="234" y="204"/>
                </a:lnTo>
                <a:lnTo>
                  <a:pt x="246" y="202"/>
                </a:lnTo>
                <a:lnTo>
                  <a:pt x="254" y="200"/>
                </a:lnTo>
                <a:lnTo>
                  <a:pt x="264" y="198"/>
                </a:lnTo>
                <a:lnTo>
                  <a:pt x="270" y="194"/>
                </a:lnTo>
                <a:lnTo>
                  <a:pt x="276" y="190"/>
                </a:lnTo>
                <a:lnTo>
                  <a:pt x="280" y="186"/>
                </a:lnTo>
                <a:lnTo>
                  <a:pt x="284" y="180"/>
                </a:lnTo>
                <a:lnTo>
                  <a:pt x="284" y="174"/>
                </a:lnTo>
                <a:lnTo>
                  <a:pt x="284" y="174"/>
                </a:lnTo>
                <a:lnTo>
                  <a:pt x="284" y="174"/>
                </a:lnTo>
                <a:lnTo>
                  <a:pt x="284" y="174"/>
                </a:lnTo>
                <a:lnTo>
                  <a:pt x="284" y="174"/>
                </a:lnTo>
                <a:lnTo>
                  <a:pt x="284" y="170"/>
                </a:lnTo>
                <a:lnTo>
                  <a:pt x="282" y="168"/>
                </a:lnTo>
                <a:lnTo>
                  <a:pt x="280" y="166"/>
                </a:lnTo>
                <a:lnTo>
                  <a:pt x="276" y="166"/>
                </a:lnTo>
                <a:lnTo>
                  <a:pt x="276" y="16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xtLst/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6295238" y="1840589"/>
            <a:ext cx="3549414" cy="961383"/>
            <a:chOff x="6186428" y="3351607"/>
            <a:chExt cx="4022669" cy="1089567"/>
          </a:xfrm>
        </p:grpSpPr>
        <p:grpSp>
          <p:nvGrpSpPr>
            <p:cNvPr id="84" name="Group 83"/>
            <p:cNvGrpSpPr/>
            <p:nvPr/>
          </p:nvGrpSpPr>
          <p:grpSpPr>
            <a:xfrm>
              <a:off x="6186428" y="3351607"/>
              <a:ext cx="4022669" cy="1089567"/>
              <a:chOff x="5757425" y="3338729"/>
              <a:chExt cx="4022669" cy="1089567"/>
            </a:xfrm>
          </p:grpSpPr>
          <p:grpSp>
            <p:nvGrpSpPr>
              <p:cNvPr id="86" name="Group 85"/>
              <p:cNvGrpSpPr/>
              <p:nvPr/>
            </p:nvGrpSpPr>
            <p:grpSpPr>
              <a:xfrm>
                <a:off x="6288094" y="3338729"/>
                <a:ext cx="3492000" cy="471573"/>
                <a:chOff x="6239210" y="2149636"/>
                <a:chExt cx="3492000" cy="471573"/>
              </a:xfrm>
            </p:grpSpPr>
            <p:sp>
              <p:nvSpPr>
                <p:cNvPr id="88" name="Freeform 87"/>
                <p:cNvSpPr/>
                <p:nvPr/>
              </p:nvSpPr>
              <p:spPr>
                <a:xfrm>
                  <a:off x="6239210" y="2149636"/>
                  <a:ext cx="3492000" cy="212400"/>
                </a:xfrm>
                <a:custGeom>
                  <a:avLst/>
                  <a:gdLst>
                    <a:gd name="connsiteX0" fmla="*/ 0 w 733245"/>
                    <a:gd name="connsiteY0" fmla="*/ 198407 h 198407"/>
                    <a:gd name="connsiteX1" fmla="*/ 198407 w 733245"/>
                    <a:gd name="connsiteY1" fmla="*/ 0 h 198407"/>
                    <a:gd name="connsiteX2" fmla="*/ 733245 w 733245"/>
                    <a:gd name="connsiteY2" fmla="*/ 0 h 198407"/>
                    <a:gd name="connsiteX0" fmla="*/ 0 w 733245"/>
                    <a:gd name="connsiteY0" fmla="*/ 198407 h 198407"/>
                    <a:gd name="connsiteX1" fmla="*/ 37531 w 733245"/>
                    <a:gd name="connsiteY1" fmla="*/ 0 h 198407"/>
                    <a:gd name="connsiteX2" fmla="*/ 733245 w 733245"/>
                    <a:gd name="connsiteY2" fmla="*/ 0 h 1984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33245" h="198407">
                      <a:moveTo>
                        <a:pt x="0" y="198407"/>
                      </a:moveTo>
                      <a:lnTo>
                        <a:pt x="37531" y="0"/>
                      </a:lnTo>
                      <a:lnTo>
                        <a:pt x="733245" y="0"/>
                      </a:lnTo>
                    </a:path>
                  </a:pathLst>
                </a:custGeom>
                <a:ln w="19050">
                  <a:solidFill>
                    <a:schemeClr val="accent2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 defTabSz="899010"/>
                  <a:endParaRPr lang="en-GB" sz="1059" dirty="0">
                    <a:solidFill>
                      <a:srgbClr val="000000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89" name="Rectangle 10"/>
                <p:cNvSpPr>
                  <a:spLocks noChangeArrowheads="1"/>
                </p:cNvSpPr>
                <p:nvPr/>
              </p:nvSpPr>
              <p:spPr bwMode="auto">
                <a:xfrm>
                  <a:off x="6611492" y="2251757"/>
                  <a:ext cx="3119718" cy="3694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r" defTabSz="704608" eaLnBrk="0" hangingPunct="0">
                    <a:spcAft>
                      <a:spcPts val="176"/>
                    </a:spcAft>
                    <a:defRPr/>
                  </a:pPr>
                  <a:r>
                    <a:rPr lang="en-GB" sz="1059" i="1" kern="0" dirty="0">
                      <a:solidFill>
                        <a:srgbClr val="000000"/>
                      </a:solidFill>
                      <a:latin typeface="Georgia" pitchFamily="18" charset="0"/>
                      <a:cs typeface="Arial" charset="0"/>
                    </a:rPr>
                    <a:t>Does this option connect with my vision and property strategy?</a:t>
                  </a:r>
                </a:p>
              </p:txBody>
            </p:sp>
          </p:grpSp>
          <p:sp>
            <p:nvSpPr>
              <p:cNvPr id="87" name="Oval 86"/>
              <p:cNvSpPr/>
              <p:nvPr/>
            </p:nvSpPr>
            <p:spPr bwMode="ltGray">
              <a:xfrm>
                <a:off x="5757425" y="3657538"/>
                <a:ext cx="770758" cy="770758"/>
              </a:xfrm>
              <a:prstGeom prst="ellipse">
                <a:avLst/>
              </a:prstGeom>
              <a:solidFill>
                <a:schemeClr val="bg2"/>
              </a:solidFill>
              <a:ln w="317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99010"/>
                <a:endParaRPr lang="en-GB" sz="1059" dirty="0" err="1">
                  <a:solidFill>
                    <a:srgbClr val="FFFFFF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85" name="Freeform 4960"/>
            <p:cNvSpPr>
              <a:spLocks noEditPoints="1"/>
            </p:cNvSpPr>
            <p:nvPr/>
          </p:nvSpPr>
          <p:spPr bwMode="auto">
            <a:xfrm>
              <a:off x="6305232" y="3919800"/>
              <a:ext cx="596176" cy="313418"/>
            </a:xfrm>
            <a:custGeom>
              <a:avLst/>
              <a:gdLst>
                <a:gd name="T0" fmla="*/ 242 w 350"/>
                <a:gd name="T1" fmla="*/ 32 h 184"/>
                <a:gd name="T2" fmla="*/ 236 w 350"/>
                <a:gd name="T3" fmla="*/ 42 h 184"/>
                <a:gd name="T4" fmla="*/ 78 w 350"/>
                <a:gd name="T5" fmla="*/ 42 h 184"/>
                <a:gd name="T6" fmla="*/ 68 w 350"/>
                <a:gd name="T7" fmla="*/ 36 h 184"/>
                <a:gd name="T8" fmla="*/ 68 w 350"/>
                <a:gd name="T9" fmla="*/ 10 h 184"/>
                <a:gd name="T10" fmla="*/ 74 w 350"/>
                <a:gd name="T11" fmla="*/ 0 h 184"/>
                <a:gd name="T12" fmla="*/ 232 w 350"/>
                <a:gd name="T13" fmla="*/ 0 h 184"/>
                <a:gd name="T14" fmla="*/ 242 w 350"/>
                <a:gd name="T15" fmla="*/ 6 h 184"/>
                <a:gd name="T16" fmla="*/ 34 w 350"/>
                <a:gd name="T17" fmla="*/ 0 h 184"/>
                <a:gd name="T18" fmla="*/ 6 w 350"/>
                <a:gd name="T19" fmla="*/ 0 h 184"/>
                <a:gd name="T20" fmla="*/ 0 w 350"/>
                <a:gd name="T21" fmla="*/ 10 h 184"/>
                <a:gd name="T22" fmla="*/ 0 w 350"/>
                <a:gd name="T23" fmla="*/ 36 h 184"/>
                <a:gd name="T24" fmla="*/ 10 w 350"/>
                <a:gd name="T25" fmla="*/ 42 h 184"/>
                <a:gd name="T26" fmla="*/ 38 w 350"/>
                <a:gd name="T27" fmla="*/ 42 h 184"/>
                <a:gd name="T28" fmla="*/ 44 w 350"/>
                <a:gd name="T29" fmla="*/ 32 h 184"/>
                <a:gd name="T30" fmla="*/ 42 w 350"/>
                <a:gd name="T31" fmla="*/ 6 h 184"/>
                <a:gd name="T32" fmla="*/ 34 w 350"/>
                <a:gd name="T33" fmla="*/ 0 h 184"/>
                <a:gd name="T34" fmla="*/ 174 w 350"/>
                <a:gd name="T35" fmla="*/ 114 h 184"/>
                <a:gd name="T36" fmla="*/ 78 w 350"/>
                <a:gd name="T37" fmla="*/ 70 h 184"/>
                <a:gd name="T38" fmla="*/ 70 w 350"/>
                <a:gd name="T39" fmla="*/ 72 h 184"/>
                <a:gd name="T40" fmla="*/ 68 w 350"/>
                <a:gd name="T41" fmla="*/ 104 h 184"/>
                <a:gd name="T42" fmla="*/ 70 w 350"/>
                <a:gd name="T43" fmla="*/ 110 h 184"/>
                <a:gd name="T44" fmla="*/ 78 w 350"/>
                <a:gd name="T45" fmla="*/ 114 h 184"/>
                <a:gd name="T46" fmla="*/ 10 w 350"/>
                <a:gd name="T47" fmla="*/ 140 h 184"/>
                <a:gd name="T48" fmla="*/ 0 w 350"/>
                <a:gd name="T49" fmla="*/ 146 h 184"/>
                <a:gd name="T50" fmla="*/ 0 w 350"/>
                <a:gd name="T51" fmla="*/ 174 h 184"/>
                <a:gd name="T52" fmla="*/ 6 w 350"/>
                <a:gd name="T53" fmla="*/ 184 h 184"/>
                <a:gd name="T54" fmla="*/ 34 w 350"/>
                <a:gd name="T55" fmla="*/ 184 h 184"/>
                <a:gd name="T56" fmla="*/ 42 w 350"/>
                <a:gd name="T57" fmla="*/ 178 h 184"/>
                <a:gd name="T58" fmla="*/ 44 w 350"/>
                <a:gd name="T59" fmla="*/ 150 h 184"/>
                <a:gd name="T60" fmla="*/ 38 w 350"/>
                <a:gd name="T61" fmla="*/ 142 h 184"/>
                <a:gd name="T62" fmla="*/ 188 w 350"/>
                <a:gd name="T63" fmla="*/ 140 h 184"/>
                <a:gd name="T64" fmla="*/ 74 w 350"/>
                <a:gd name="T65" fmla="*/ 142 h 184"/>
                <a:gd name="T66" fmla="*/ 68 w 350"/>
                <a:gd name="T67" fmla="*/ 150 h 184"/>
                <a:gd name="T68" fmla="*/ 68 w 350"/>
                <a:gd name="T69" fmla="*/ 178 h 184"/>
                <a:gd name="T70" fmla="*/ 78 w 350"/>
                <a:gd name="T71" fmla="*/ 184 h 184"/>
                <a:gd name="T72" fmla="*/ 34 w 350"/>
                <a:gd name="T73" fmla="*/ 70 h 184"/>
                <a:gd name="T74" fmla="*/ 6 w 350"/>
                <a:gd name="T75" fmla="*/ 70 h 184"/>
                <a:gd name="T76" fmla="*/ 0 w 350"/>
                <a:gd name="T77" fmla="*/ 80 h 184"/>
                <a:gd name="T78" fmla="*/ 0 w 350"/>
                <a:gd name="T79" fmla="*/ 108 h 184"/>
                <a:gd name="T80" fmla="*/ 10 w 350"/>
                <a:gd name="T81" fmla="*/ 114 h 184"/>
                <a:gd name="T82" fmla="*/ 38 w 350"/>
                <a:gd name="T83" fmla="*/ 112 h 184"/>
                <a:gd name="T84" fmla="*/ 44 w 350"/>
                <a:gd name="T85" fmla="*/ 104 h 184"/>
                <a:gd name="T86" fmla="*/ 42 w 350"/>
                <a:gd name="T87" fmla="*/ 76 h 184"/>
                <a:gd name="T88" fmla="*/ 34 w 350"/>
                <a:gd name="T89" fmla="*/ 70 h 184"/>
                <a:gd name="T90" fmla="*/ 312 w 350"/>
                <a:gd name="T91" fmla="*/ 0 h 184"/>
                <a:gd name="T92" fmla="*/ 184 w 350"/>
                <a:gd name="T93" fmla="*/ 66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50" h="184">
                  <a:moveTo>
                    <a:pt x="242" y="10"/>
                  </a:moveTo>
                  <a:lnTo>
                    <a:pt x="242" y="32"/>
                  </a:lnTo>
                  <a:lnTo>
                    <a:pt x="242" y="32"/>
                  </a:lnTo>
                  <a:lnTo>
                    <a:pt x="242" y="36"/>
                  </a:lnTo>
                  <a:lnTo>
                    <a:pt x="240" y="40"/>
                  </a:lnTo>
                  <a:lnTo>
                    <a:pt x="236" y="42"/>
                  </a:lnTo>
                  <a:lnTo>
                    <a:pt x="232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4" y="42"/>
                  </a:lnTo>
                  <a:lnTo>
                    <a:pt x="70" y="40"/>
                  </a:lnTo>
                  <a:lnTo>
                    <a:pt x="68" y="36"/>
                  </a:lnTo>
                  <a:lnTo>
                    <a:pt x="68" y="32"/>
                  </a:lnTo>
                  <a:lnTo>
                    <a:pt x="68" y="10"/>
                  </a:lnTo>
                  <a:lnTo>
                    <a:pt x="68" y="10"/>
                  </a:lnTo>
                  <a:lnTo>
                    <a:pt x="68" y="6"/>
                  </a:lnTo>
                  <a:lnTo>
                    <a:pt x="70" y="2"/>
                  </a:lnTo>
                  <a:lnTo>
                    <a:pt x="74" y="0"/>
                  </a:lnTo>
                  <a:lnTo>
                    <a:pt x="78" y="0"/>
                  </a:lnTo>
                  <a:lnTo>
                    <a:pt x="232" y="0"/>
                  </a:lnTo>
                  <a:lnTo>
                    <a:pt x="232" y="0"/>
                  </a:lnTo>
                  <a:lnTo>
                    <a:pt x="236" y="0"/>
                  </a:lnTo>
                  <a:lnTo>
                    <a:pt x="240" y="2"/>
                  </a:lnTo>
                  <a:lnTo>
                    <a:pt x="242" y="6"/>
                  </a:lnTo>
                  <a:lnTo>
                    <a:pt x="242" y="10"/>
                  </a:lnTo>
                  <a:lnTo>
                    <a:pt x="242" y="10"/>
                  </a:lnTo>
                  <a:close/>
                  <a:moveTo>
                    <a:pt x="34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2" y="40"/>
                  </a:lnTo>
                  <a:lnTo>
                    <a:pt x="6" y="42"/>
                  </a:lnTo>
                  <a:lnTo>
                    <a:pt x="10" y="42"/>
                  </a:lnTo>
                  <a:lnTo>
                    <a:pt x="34" y="42"/>
                  </a:lnTo>
                  <a:lnTo>
                    <a:pt x="34" y="42"/>
                  </a:lnTo>
                  <a:lnTo>
                    <a:pt x="38" y="42"/>
                  </a:lnTo>
                  <a:lnTo>
                    <a:pt x="40" y="40"/>
                  </a:lnTo>
                  <a:lnTo>
                    <a:pt x="42" y="36"/>
                  </a:lnTo>
                  <a:lnTo>
                    <a:pt x="44" y="32"/>
                  </a:lnTo>
                  <a:lnTo>
                    <a:pt x="44" y="10"/>
                  </a:lnTo>
                  <a:lnTo>
                    <a:pt x="44" y="10"/>
                  </a:lnTo>
                  <a:lnTo>
                    <a:pt x="42" y="6"/>
                  </a:lnTo>
                  <a:lnTo>
                    <a:pt x="40" y="2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34" y="0"/>
                  </a:lnTo>
                  <a:close/>
                  <a:moveTo>
                    <a:pt x="78" y="114"/>
                  </a:moveTo>
                  <a:lnTo>
                    <a:pt x="174" y="114"/>
                  </a:lnTo>
                  <a:lnTo>
                    <a:pt x="156" y="80"/>
                  </a:lnTo>
                  <a:lnTo>
                    <a:pt x="150" y="70"/>
                  </a:lnTo>
                  <a:lnTo>
                    <a:pt x="78" y="70"/>
                  </a:lnTo>
                  <a:lnTo>
                    <a:pt x="78" y="70"/>
                  </a:lnTo>
                  <a:lnTo>
                    <a:pt x="74" y="70"/>
                  </a:lnTo>
                  <a:lnTo>
                    <a:pt x="70" y="72"/>
                  </a:lnTo>
                  <a:lnTo>
                    <a:pt x="68" y="76"/>
                  </a:lnTo>
                  <a:lnTo>
                    <a:pt x="68" y="80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8" y="108"/>
                  </a:lnTo>
                  <a:lnTo>
                    <a:pt x="70" y="110"/>
                  </a:lnTo>
                  <a:lnTo>
                    <a:pt x="74" y="112"/>
                  </a:lnTo>
                  <a:lnTo>
                    <a:pt x="78" y="114"/>
                  </a:lnTo>
                  <a:lnTo>
                    <a:pt x="78" y="114"/>
                  </a:lnTo>
                  <a:close/>
                  <a:moveTo>
                    <a:pt x="34" y="140"/>
                  </a:moveTo>
                  <a:lnTo>
                    <a:pt x="10" y="140"/>
                  </a:lnTo>
                  <a:lnTo>
                    <a:pt x="10" y="140"/>
                  </a:lnTo>
                  <a:lnTo>
                    <a:pt x="6" y="142"/>
                  </a:lnTo>
                  <a:lnTo>
                    <a:pt x="2" y="144"/>
                  </a:lnTo>
                  <a:lnTo>
                    <a:pt x="0" y="146"/>
                  </a:lnTo>
                  <a:lnTo>
                    <a:pt x="0" y="150"/>
                  </a:lnTo>
                  <a:lnTo>
                    <a:pt x="0" y="174"/>
                  </a:lnTo>
                  <a:lnTo>
                    <a:pt x="0" y="174"/>
                  </a:lnTo>
                  <a:lnTo>
                    <a:pt x="0" y="178"/>
                  </a:lnTo>
                  <a:lnTo>
                    <a:pt x="2" y="182"/>
                  </a:lnTo>
                  <a:lnTo>
                    <a:pt x="6" y="184"/>
                  </a:lnTo>
                  <a:lnTo>
                    <a:pt x="10" y="184"/>
                  </a:lnTo>
                  <a:lnTo>
                    <a:pt x="34" y="184"/>
                  </a:lnTo>
                  <a:lnTo>
                    <a:pt x="34" y="184"/>
                  </a:lnTo>
                  <a:lnTo>
                    <a:pt x="38" y="184"/>
                  </a:lnTo>
                  <a:lnTo>
                    <a:pt x="40" y="182"/>
                  </a:lnTo>
                  <a:lnTo>
                    <a:pt x="42" y="178"/>
                  </a:lnTo>
                  <a:lnTo>
                    <a:pt x="44" y="174"/>
                  </a:lnTo>
                  <a:lnTo>
                    <a:pt x="44" y="150"/>
                  </a:lnTo>
                  <a:lnTo>
                    <a:pt x="44" y="150"/>
                  </a:lnTo>
                  <a:lnTo>
                    <a:pt x="42" y="146"/>
                  </a:lnTo>
                  <a:lnTo>
                    <a:pt x="40" y="144"/>
                  </a:lnTo>
                  <a:lnTo>
                    <a:pt x="38" y="142"/>
                  </a:lnTo>
                  <a:lnTo>
                    <a:pt x="34" y="140"/>
                  </a:lnTo>
                  <a:lnTo>
                    <a:pt x="34" y="140"/>
                  </a:lnTo>
                  <a:close/>
                  <a:moveTo>
                    <a:pt x="188" y="140"/>
                  </a:moveTo>
                  <a:lnTo>
                    <a:pt x="78" y="140"/>
                  </a:lnTo>
                  <a:lnTo>
                    <a:pt x="78" y="140"/>
                  </a:lnTo>
                  <a:lnTo>
                    <a:pt x="74" y="142"/>
                  </a:lnTo>
                  <a:lnTo>
                    <a:pt x="70" y="144"/>
                  </a:lnTo>
                  <a:lnTo>
                    <a:pt x="68" y="146"/>
                  </a:lnTo>
                  <a:lnTo>
                    <a:pt x="68" y="150"/>
                  </a:lnTo>
                  <a:lnTo>
                    <a:pt x="68" y="174"/>
                  </a:lnTo>
                  <a:lnTo>
                    <a:pt x="68" y="174"/>
                  </a:lnTo>
                  <a:lnTo>
                    <a:pt x="68" y="178"/>
                  </a:lnTo>
                  <a:lnTo>
                    <a:pt x="70" y="182"/>
                  </a:lnTo>
                  <a:lnTo>
                    <a:pt x="74" y="184"/>
                  </a:lnTo>
                  <a:lnTo>
                    <a:pt x="78" y="184"/>
                  </a:lnTo>
                  <a:lnTo>
                    <a:pt x="212" y="184"/>
                  </a:lnTo>
                  <a:lnTo>
                    <a:pt x="188" y="140"/>
                  </a:lnTo>
                  <a:close/>
                  <a:moveTo>
                    <a:pt x="34" y="70"/>
                  </a:moveTo>
                  <a:lnTo>
                    <a:pt x="10" y="70"/>
                  </a:lnTo>
                  <a:lnTo>
                    <a:pt x="10" y="70"/>
                  </a:lnTo>
                  <a:lnTo>
                    <a:pt x="6" y="70"/>
                  </a:lnTo>
                  <a:lnTo>
                    <a:pt x="2" y="72"/>
                  </a:lnTo>
                  <a:lnTo>
                    <a:pt x="0" y="76"/>
                  </a:lnTo>
                  <a:lnTo>
                    <a:pt x="0" y="80"/>
                  </a:lnTo>
                  <a:lnTo>
                    <a:pt x="0" y="104"/>
                  </a:lnTo>
                  <a:lnTo>
                    <a:pt x="0" y="104"/>
                  </a:lnTo>
                  <a:lnTo>
                    <a:pt x="0" y="108"/>
                  </a:lnTo>
                  <a:lnTo>
                    <a:pt x="2" y="110"/>
                  </a:lnTo>
                  <a:lnTo>
                    <a:pt x="6" y="112"/>
                  </a:lnTo>
                  <a:lnTo>
                    <a:pt x="10" y="114"/>
                  </a:lnTo>
                  <a:lnTo>
                    <a:pt x="34" y="114"/>
                  </a:lnTo>
                  <a:lnTo>
                    <a:pt x="34" y="114"/>
                  </a:lnTo>
                  <a:lnTo>
                    <a:pt x="38" y="112"/>
                  </a:lnTo>
                  <a:lnTo>
                    <a:pt x="40" y="110"/>
                  </a:lnTo>
                  <a:lnTo>
                    <a:pt x="42" y="108"/>
                  </a:lnTo>
                  <a:lnTo>
                    <a:pt x="44" y="104"/>
                  </a:lnTo>
                  <a:lnTo>
                    <a:pt x="44" y="80"/>
                  </a:lnTo>
                  <a:lnTo>
                    <a:pt x="44" y="80"/>
                  </a:lnTo>
                  <a:lnTo>
                    <a:pt x="42" y="76"/>
                  </a:lnTo>
                  <a:lnTo>
                    <a:pt x="40" y="72"/>
                  </a:lnTo>
                  <a:lnTo>
                    <a:pt x="38" y="70"/>
                  </a:lnTo>
                  <a:lnTo>
                    <a:pt x="34" y="70"/>
                  </a:lnTo>
                  <a:lnTo>
                    <a:pt x="34" y="70"/>
                  </a:lnTo>
                  <a:close/>
                  <a:moveTo>
                    <a:pt x="350" y="0"/>
                  </a:moveTo>
                  <a:lnTo>
                    <a:pt x="312" y="0"/>
                  </a:lnTo>
                  <a:lnTo>
                    <a:pt x="248" y="116"/>
                  </a:lnTo>
                  <a:lnTo>
                    <a:pt x="220" y="66"/>
                  </a:lnTo>
                  <a:lnTo>
                    <a:pt x="184" y="66"/>
                  </a:lnTo>
                  <a:lnTo>
                    <a:pt x="248" y="184"/>
                  </a:lnTo>
                  <a:lnTo>
                    <a:pt x="35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7000089" y="4699730"/>
            <a:ext cx="2653954" cy="879705"/>
            <a:chOff x="6829400" y="4822304"/>
            <a:chExt cx="3007814" cy="996999"/>
          </a:xfrm>
        </p:grpSpPr>
        <p:grpSp>
          <p:nvGrpSpPr>
            <p:cNvPr id="91" name="Group 90"/>
            <p:cNvGrpSpPr/>
            <p:nvPr/>
          </p:nvGrpSpPr>
          <p:grpSpPr>
            <a:xfrm>
              <a:off x="7317214" y="5399529"/>
              <a:ext cx="2520000" cy="419774"/>
              <a:chOff x="7182039" y="5251249"/>
              <a:chExt cx="3380474" cy="419774"/>
            </a:xfrm>
          </p:grpSpPr>
          <p:sp>
            <p:nvSpPr>
              <p:cNvPr id="94" name="Freeform 93"/>
              <p:cNvSpPr/>
              <p:nvPr/>
            </p:nvSpPr>
            <p:spPr>
              <a:xfrm flipV="1">
                <a:off x="7182039" y="5541220"/>
                <a:ext cx="3380474" cy="129803"/>
              </a:xfrm>
              <a:custGeom>
                <a:avLst/>
                <a:gdLst>
                  <a:gd name="connsiteX0" fmla="*/ 0 w 733245"/>
                  <a:gd name="connsiteY0" fmla="*/ 198407 h 198407"/>
                  <a:gd name="connsiteX1" fmla="*/ 198407 w 733245"/>
                  <a:gd name="connsiteY1" fmla="*/ 0 h 198407"/>
                  <a:gd name="connsiteX2" fmla="*/ 733245 w 733245"/>
                  <a:gd name="connsiteY2" fmla="*/ 0 h 198407"/>
                  <a:gd name="connsiteX0" fmla="*/ 0 w 733245"/>
                  <a:gd name="connsiteY0" fmla="*/ 198407 h 198407"/>
                  <a:gd name="connsiteX1" fmla="*/ 37531 w 733245"/>
                  <a:gd name="connsiteY1" fmla="*/ 0 h 198407"/>
                  <a:gd name="connsiteX2" fmla="*/ 733245 w 733245"/>
                  <a:gd name="connsiteY2" fmla="*/ 0 h 198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33245" h="198407">
                    <a:moveTo>
                      <a:pt x="0" y="198407"/>
                    </a:moveTo>
                    <a:lnTo>
                      <a:pt x="37531" y="0"/>
                    </a:lnTo>
                    <a:lnTo>
                      <a:pt x="733245" y="0"/>
                    </a:lnTo>
                  </a:path>
                </a:pathLst>
              </a:custGeom>
              <a:ln w="19050">
                <a:solidFill>
                  <a:schemeClr val="accent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defTabSz="899010"/>
                <a:endParaRPr lang="en-GB" sz="1059" dirty="0">
                  <a:solidFill>
                    <a:srgbClr val="000000"/>
                  </a:solidFill>
                  <a:latin typeface="Georgia" pitchFamily="18" charset="0"/>
                </a:endParaRPr>
              </a:p>
            </p:txBody>
          </p:sp>
          <p:sp>
            <p:nvSpPr>
              <p:cNvPr id="95" name="Rectangle 10"/>
              <p:cNvSpPr>
                <a:spLocks noChangeArrowheads="1"/>
              </p:cNvSpPr>
              <p:nvPr/>
            </p:nvSpPr>
            <p:spPr bwMode="auto">
              <a:xfrm>
                <a:off x="7698490" y="5251249"/>
                <a:ext cx="2864023" cy="3694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r" defTabSz="704608" eaLnBrk="0" hangingPunct="0">
                  <a:spcAft>
                    <a:spcPts val="176"/>
                  </a:spcAft>
                  <a:defRPr/>
                </a:pPr>
                <a:r>
                  <a:rPr lang="en-GB" sz="1059" i="1" kern="0" dirty="0">
                    <a:solidFill>
                      <a:srgbClr val="000000"/>
                    </a:solidFill>
                    <a:latin typeface="Georgia" pitchFamily="18" charset="0"/>
                    <a:cs typeface="Arial" charset="0"/>
                  </a:rPr>
                  <a:t>Are there any legal &amp; tax issues?</a:t>
                </a:r>
                <a:endParaRPr lang="en-GB" sz="1059" kern="0" dirty="0">
                  <a:solidFill>
                    <a:srgbClr val="000000"/>
                  </a:solidFill>
                  <a:latin typeface="Georgia" pitchFamily="18" charset="0"/>
                  <a:cs typeface="Arial" charset="0"/>
                </a:endParaRPr>
              </a:p>
            </p:txBody>
          </p:sp>
        </p:grpSp>
        <p:sp>
          <p:nvSpPr>
            <p:cNvPr id="92" name="Oval 91"/>
            <p:cNvSpPr/>
            <p:nvPr/>
          </p:nvSpPr>
          <p:spPr bwMode="ltGray">
            <a:xfrm>
              <a:off x="6829400" y="4822304"/>
              <a:ext cx="770758" cy="770758"/>
            </a:xfrm>
            <a:prstGeom prst="ellipse">
              <a:avLst/>
            </a:prstGeom>
            <a:solidFill>
              <a:schemeClr val="bg2"/>
            </a:solidFill>
            <a:ln w="317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93" name="Freeform 4997"/>
            <p:cNvSpPr>
              <a:spLocks noEditPoints="1"/>
            </p:cNvSpPr>
            <p:nvPr/>
          </p:nvSpPr>
          <p:spPr bwMode="auto">
            <a:xfrm>
              <a:off x="6966294" y="4966320"/>
              <a:ext cx="566664" cy="554734"/>
            </a:xfrm>
            <a:custGeom>
              <a:avLst/>
              <a:gdLst>
                <a:gd name="T0" fmla="*/ 378 w 380"/>
                <a:gd name="T1" fmla="*/ 230 h 372"/>
                <a:gd name="T2" fmla="*/ 208 w 380"/>
                <a:gd name="T3" fmla="*/ 366 h 372"/>
                <a:gd name="T4" fmla="*/ 190 w 380"/>
                <a:gd name="T5" fmla="*/ 372 h 372"/>
                <a:gd name="T6" fmla="*/ 14 w 380"/>
                <a:gd name="T7" fmla="*/ 246 h 372"/>
                <a:gd name="T8" fmla="*/ 2 w 380"/>
                <a:gd name="T9" fmla="*/ 224 h 372"/>
                <a:gd name="T10" fmla="*/ 10 w 380"/>
                <a:gd name="T11" fmla="*/ 200 h 372"/>
                <a:gd name="T12" fmla="*/ 190 w 380"/>
                <a:gd name="T13" fmla="*/ 328 h 372"/>
                <a:gd name="T14" fmla="*/ 370 w 380"/>
                <a:gd name="T15" fmla="*/ 200 h 372"/>
                <a:gd name="T16" fmla="*/ 378 w 380"/>
                <a:gd name="T17" fmla="*/ 190 h 372"/>
                <a:gd name="T18" fmla="*/ 116 w 380"/>
                <a:gd name="T19" fmla="*/ 146 h 372"/>
                <a:gd name="T20" fmla="*/ 94 w 380"/>
                <a:gd name="T21" fmla="*/ 140 h 372"/>
                <a:gd name="T22" fmla="*/ 92 w 380"/>
                <a:gd name="T23" fmla="*/ 148 h 372"/>
                <a:gd name="T24" fmla="*/ 104 w 380"/>
                <a:gd name="T25" fmla="*/ 172 h 372"/>
                <a:gd name="T26" fmla="*/ 118 w 380"/>
                <a:gd name="T27" fmla="*/ 186 h 372"/>
                <a:gd name="T28" fmla="*/ 130 w 380"/>
                <a:gd name="T29" fmla="*/ 192 h 372"/>
                <a:gd name="T30" fmla="*/ 138 w 380"/>
                <a:gd name="T31" fmla="*/ 190 h 372"/>
                <a:gd name="T32" fmla="*/ 142 w 380"/>
                <a:gd name="T33" fmla="*/ 176 h 372"/>
                <a:gd name="T34" fmla="*/ 130 w 380"/>
                <a:gd name="T35" fmla="*/ 158 h 372"/>
                <a:gd name="T36" fmla="*/ 376 w 380"/>
                <a:gd name="T37" fmla="*/ 164 h 372"/>
                <a:gd name="T38" fmla="*/ 208 w 380"/>
                <a:gd name="T39" fmla="*/ 294 h 372"/>
                <a:gd name="T40" fmla="*/ 180 w 380"/>
                <a:gd name="T41" fmla="*/ 300 h 372"/>
                <a:gd name="T42" fmla="*/ 8 w 380"/>
                <a:gd name="T43" fmla="*/ 170 h 372"/>
                <a:gd name="T44" fmla="*/ 0 w 380"/>
                <a:gd name="T45" fmla="*/ 150 h 372"/>
                <a:gd name="T46" fmla="*/ 12 w 380"/>
                <a:gd name="T47" fmla="*/ 126 h 372"/>
                <a:gd name="T48" fmla="*/ 190 w 380"/>
                <a:gd name="T49" fmla="*/ 0 h 372"/>
                <a:gd name="T50" fmla="*/ 368 w 380"/>
                <a:gd name="T51" fmla="*/ 126 h 372"/>
                <a:gd name="T52" fmla="*/ 380 w 380"/>
                <a:gd name="T53" fmla="*/ 150 h 372"/>
                <a:gd name="T54" fmla="*/ 162 w 380"/>
                <a:gd name="T55" fmla="*/ 156 h 372"/>
                <a:gd name="T56" fmla="*/ 142 w 380"/>
                <a:gd name="T57" fmla="*/ 132 h 372"/>
                <a:gd name="T58" fmla="*/ 116 w 380"/>
                <a:gd name="T59" fmla="*/ 122 h 372"/>
                <a:gd name="T60" fmla="*/ 100 w 380"/>
                <a:gd name="T61" fmla="*/ 124 h 372"/>
                <a:gd name="T62" fmla="*/ 76 w 380"/>
                <a:gd name="T63" fmla="*/ 146 h 372"/>
                <a:gd name="T64" fmla="*/ 72 w 380"/>
                <a:gd name="T65" fmla="*/ 164 h 372"/>
                <a:gd name="T66" fmla="*/ 84 w 380"/>
                <a:gd name="T67" fmla="*/ 190 h 372"/>
                <a:gd name="T68" fmla="*/ 114 w 380"/>
                <a:gd name="T69" fmla="*/ 208 h 372"/>
                <a:gd name="T70" fmla="*/ 142 w 380"/>
                <a:gd name="T71" fmla="*/ 202 h 372"/>
                <a:gd name="T72" fmla="*/ 154 w 380"/>
                <a:gd name="T73" fmla="*/ 190 h 372"/>
                <a:gd name="T74" fmla="*/ 164 w 380"/>
                <a:gd name="T75" fmla="*/ 166 h 372"/>
                <a:gd name="T76" fmla="*/ 190 w 380"/>
                <a:gd name="T77" fmla="*/ 64 h 372"/>
                <a:gd name="T78" fmla="*/ 186 w 380"/>
                <a:gd name="T79" fmla="*/ 62 h 372"/>
                <a:gd name="T80" fmla="*/ 168 w 380"/>
                <a:gd name="T81" fmla="*/ 76 h 372"/>
                <a:gd name="T82" fmla="*/ 190 w 380"/>
                <a:gd name="T83" fmla="*/ 238 h 372"/>
                <a:gd name="T84" fmla="*/ 212 w 380"/>
                <a:gd name="T85" fmla="*/ 226 h 372"/>
                <a:gd name="T86" fmla="*/ 308 w 380"/>
                <a:gd name="T87" fmla="*/ 136 h 372"/>
                <a:gd name="T88" fmla="*/ 302 w 380"/>
                <a:gd name="T89" fmla="*/ 118 h 372"/>
                <a:gd name="T90" fmla="*/ 274 w 380"/>
                <a:gd name="T91" fmla="*/ 94 h 372"/>
                <a:gd name="T92" fmla="*/ 250 w 380"/>
                <a:gd name="T93" fmla="*/ 92 h 372"/>
                <a:gd name="T94" fmla="*/ 234 w 380"/>
                <a:gd name="T95" fmla="*/ 102 h 372"/>
                <a:gd name="T96" fmla="*/ 218 w 380"/>
                <a:gd name="T97" fmla="*/ 126 h 372"/>
                <a:gd name="T98" fmla="*/ 222 w 380"/>
                <a:gd name="T99" fmla="*/ 152 h 372"/>
                <a:gd name="T100" fmla="*/ 238 w 380"/>
                <a:gd name="T101" fmla="*/ 168 h 372"/>
                <a:gd name="T102" fmla="*/ 264 w 380"/>
                <a:gd name="T103" fmla="*/ 178 h 372"/>
                <a:gd name="T104" fmla="*/ 292 w 380"/>
                <a:gd name="T105" fmla="*/ 168 h 372"/>
                <a:gd name="T106" fmla="*/ 304 w 380"/>
                <a:gd name="T107" fmla="*/ 152 h 372"/>
                <a:gd name="T108" fmla="*/ 282 w 380"/>
                <a:gd name="T109" fmla="*/ 136 h 372"/>
                <a:gd name="T110" fmla="*/ 268 w 380"/>
                <a:gd name="T111" fmla="*/ 122 h 372"/>
                <a:gd name="T112" fmla="*/ 254 w 380"/>
                <a:gd name="T113" fmla="*/ 110 h 372"/>
                <a:gd name="T114" fmla="*/ 240 w 380"/>
                <a:gd name="T115" fmla="*/ 110 h 372"/>
                <a:gd name="T116" fmla="*/ 238 w 380"/>
                <a:gd name="T117" fmla="*/ 124 h 372"/>
                <a:gd name="T118" fmla="*/ 248 w 380"/>
                <a:gd name="T119" fmla="*/ 142 h 372"/>
                <a:gd name="T120" fmla="*/ 274 w 380"/>
                <a:gd name="T121" fmla="*/ 162 h 372"/>
                <a:gd name="T122" fmla="*/ 284 w 380"/>
                <a:gd name="T123" fmla="*/ 160 h 372"/>
                <a:gd name="T124" fmla="*/ 286 w 380"/>
                <a:gd name="T125" fmla="*/ 144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80" h="372">
                  <a:moveTo>
                    <a:pt x="378" y="190"/>
                  </a:moveTo>
                  <a:lnTo>
                    <a:pt x="378" y="224"/>
                  </a:lnTo>
                  <a:lnTo>
                    <a:pt x="378" y="224"/>
                  </a:lnTo>
                  <a:lnTo>
                    <a:pt x="378" y="230"/>
                  </a:lnTo>
                  <a:lnTo>
                    <a:pt x="376" y="236"/>
                  </a:lnTo>
                  <a:lnTo>
                    <a:pt x="372" y="242"/>
                  </a:lnTo>
                  <a:lnTo>
                    <a:pt x="366" y="246"/>
                  </a:lnTo>
                  <a:lnTo>
                    <a:pt x="208" y="366"/>
                  </a:lnTo>
                  <a:lnTo>
                    <a:pt x="208" y="366"/>
                  </a:lnTo>
                  <a:lnTo>
                    <a:pt x="198" y="372"/>
                  </a:lnTo>
                  <a:lnTo>
                    <a:pt x="190" y="372"/>
                  </a:lnTo>
                  <a:lnTo>
                    <a:pt x="190" y="372"/>
                  </a:lnTo>
                  <a:lnTo>
                    <a:pt x="182" y="372"/>
                  </a:lnTo>
                  <a:lnTo>
                    <a:pt x="172" y="366"/>
                  </a:lnTo>
                  <a:lnTo>
                    <a:pt x="14" y="246"/>
                  </a:lnTo>
                  <a:lnTo>
                    <a:pt x="14" y="246"/>
                  </a:lnTo>
                  <a:lnTo>
                    <a:pt x="8" y="242"/>
                  </a:lnTo>
                  <a:lnTo>
                    <a:pt x="4" y="236"/>
                  </a:lnTo>
                  <a:lnTo>
                    <a:pt x="2" y="230"/>
                  </a:lnTo>
                  <a:lnTo>
                    <a:pt x="2" y="224"/>
                  </a:lnTo>
                  <a:lnTo>
                    <a:pt x="2" y="190"/>
                  </a:lnTo>
                  <a:lnTo>
                    <a:pt x="2" y="190"/>
                  </a:lnTo>
                  <a:lnTo>
                    <a:pt x="6" y="194"/>
                  </a:lnTo>
                  <a:lnTo>
                    <a:pt x="10" y="200"/>
                  </a:lnTo>
                  <a:lnTo>
                    <a:pt x="172" y="322"/>
                  </a:lnTo>
                  <a:lnTo>
                    <a:pt x="172" y="322"/>
                  </a:lnTo>
                  <a:lnTo>
                    <a:pt x="180" y="326"/>
                  </a:lnTo>
                  <a:lnTo>
                    <a:pt x="190" y="328"/>
                  </a:lnTo>
                  <a:lnTo>
                    <a:pt x="190" y="328"/>
                  </a:lnTo>
                  <a:lnTo>
                    <a:pt x="200" y="326"/>
                  </a:lnTo>
                  <a:lnTo>
                    <a:pt x="208" y="322"/>
                  </a:lnTo>
                  <a:lnTo>
                    <a:pt x="370" y="200"/>
                  </a:lnTo>
                  <a:lnTo>
                    <a:pt x="370" y="200"/>
                  </a:lnTo>
                  <a:lnTo>
                    <a:pt x="374" y="194"/>
                  </a:lnTo>
                  <a:lnTo>
                    <a:pt x="378" y="190"/>
                  </a:lnTo>
                  <a:lnTo>
                    <a:pt x="378" y="190"/>
                  </a:lnTo>
                  <a:close/>
                  <a:moveTo>
                    <a:pt x="130" y="158"/>
                  </a:moveTo>
                  <a:lnTo>
                    <a:pt x="130" y="158"/>
                  </a:lnTo>
                  <a:lnTo>
                    <a:pt x="116" y="146"/>
                  </a:lnTo>
                  <a:lnTo>
                    <a:pt x="116" y="146"/>
                  </a:lnTo>
                  <a:lnTo>
                    <a:pt x="110" y="140"/>
                  </a:lnTo>
                  <a:lnTo>
                    <a:pt x="104" y="138"/>
                  </a:lnTo>
                  <a:lnTo>
                    <a:pt x="100" y="138"/>
                  </a:lnTo>
                  <a:lnTo>
                    <a:pt x="94" y="140"/>
                  </a:lnTo>
                  <a:lnTo>
                    <a:pt x="94" y="140"/>
                  </a:lnTo>
                  <a:lnTo>
                    <a:pt x="92" y="144"/>
                  </a:lnTo>
                  <a:lnTo>
                    <a:pt x="92" y="148"/>
                  </a:lnTo>
                  <a:lnTo>
                    <a:pt x="92" y="148"/>
                  </a:lnTo>
                  <a:lnTo>
                    <a:pt x="92" y="154"/>
                  </a:lnTo>
                  <a:lnTo>
                    <a:pt x="94" y="160"/>
                  </a:lnTo>
                  <a:lnTo>
                    <a:pt x="94" y="160"/>
                  </a:lnTo>
                  <a:lnTo>
                    <a:pt x="104" y="172"/>
                  </a:lnTo>
                  <a:lnTo>
                    <a:pt x="104" y="172"/>
                  </a:lnTo>
                  <a:lnTo>
                    <a:pt x="106" y="176"/>
                  </a:lnTo>
                  <a:lnTo>
                    <a:pt x="106" y="176"/>
                  </a:lnTo>
                  <a:lnTo>
                    <a:pt x="118" y="186"/>
                  </a:lnTo>
                  <a:lnTo>
                    <a:pt x="118" y="186"/>
                  </a:lnTo>
                  <a:lnTo>
                    <a:pt x="126" y="190"/>
                  </a:lnTo>
                  <a:lnTo>
                    <a:pt x="126" y="190"/>
                  </a:lnTo>
                  <a:lnTo>
                    <a:pt x="130" y="192"/>
                  </a:lnTo>
                  <a:lnTo>
                    <a:pt x="130" y="192"/>
                  </a:lnTo>
                  <a:lnTo>
                    <a:pt x="134" y="192"/>
                  </a:lnTo>
                  <a:lnTo>
                    <a:pt x="138" y="190"/>
                  </a:lnTo>
                  <a:lnTo>
                    <a:pt x="138" y="190"/>
                  </a:lnTo>
                  <a:lnTo>
                    <a:pt x="142" y="186"/>
                  </a:lnTo>
                  <a:lnTo>
                    <a:pt x="142" y="182"/>
                  </a:lnTo>
                  <a:lnTo>
                    <a:pt x="142" y="182"/>
                  </a:lnTo>
                  <a:lnTo>
                    <a:pt x="142" y="176"/>
                  </a:lnTo>
                  <a:lnTo>
                    <a:pt x="140" y="172"/>
                  </a:lnTo>
                  <a:lnTo>
                    <a:pt x="140" y="172"/>
                  </a:lnTo>
                  <a:lnTo>
                    <a:pt x="130" y="158"/>
                  </a:lnTo>
                  <a:lnTo>
                    <a:pt x="130" y="158"/>
                  </a:lnTo>
                  <a:close/>
                  <a:moveTo>
                    <a:pt x="380" y="150"/>
                  </a:moveTo>
                  <a:lnTo>
                    <a:pt x="380" y="150"/>
                  </a:lnTo>
                  <a:lnTo>
                    <a:pt x="378" y="158"/>
                  </a:lnTo>
                  <a:lnTo>
                    <a:pt x="376" y="164"/>
                  </a:lnTo>
                  <a:lnTo>
                    <a:pt x="372" y="170"/>
                  </a:lnTo>
                  <a:lnTo>
                    <a:pt x="368" y="174"/>
                  </a:lnTo>
                  <a:lnTo>
                    <a:pt x="208" y="294"/>
                  </a:lnTo>
                  <a:lnTo>
                    <a:pt x="208" y="294"/>
                  </a:lnTo>
                  <a:lnTo>
                    <a:pt x="200" y="300"/>
                  </a:lnTo>
                  <a:lnTo>
                    <a:pt x="190" y="300"/>
                  </a:lnTo>
                  <a:lnTo>
                    <a:pt x="190" y="300"/>
                  </a:lnTo>
                  <a:lnTo>
                    <a:pt x="180" y="300"/>
                  </a:lnTo>
                  <a:lnTo>
                    <a:pt x="172" y="294"/>
                  </a:lnTo>
                  <a:lnTo>
                    <a:pt x="12" y="174"/>
                  </a:lnTo>
                  <a:lnTo>
                    <a:pt x="12" y="174"/>
                  </a:lnTo>
                  <a:lnTo>
                    <a:pt x="8" y="170"/>
                  </a:lnTo>
                  <a:lnTo>
                    <a:pt x="4" y="164"/>
                  </a:lnTo>
                  <a:lnTo>
                    <a:pt x="2" y="158"/>
                  </a:lnTo>
                  <a:lnTo>
                    <a:pt x="0" y="150"/>
                  </a:lnTo>
                  <a:lnTo>
                    <a:pt x="0" y="150"/>
                  </a:lnTo>
                  <a:lnTo>
                    <a:pt x="2" y="144"/>
                  </a:lnTo>
                  <a:lnTo>
                    <a:pt x="4" y="136"/>
                  </a:lnTo>
                  <a:lnTo>
                    <a:pt x="8" y="130"/>
                  </a:lnTo>
                  <a:lnTo>
                    <a:pt x="12" y="126"/>
                  </a:lnTo>
                  <a:lnTo>
                    <a:pt x="172" y="6"/>
                  </a:lnTo>
                  <a:lnTo>
                    <a:pt x="172" y="6"/>
                  </a:lnTo>
                  <a:lnTo>
                    <a:pt x="180" y="2"/>
                  </a:lnTo>
                  <a:lnTo>
                    <a:pt x="190" y="0"/>
                  </a:lnTo>
                  <a:lnTo>
                    <a:pt x="200" y="2"/>
                  </a:lnTo>
                  <a:lnTo>
                    <a:pt x="208" y="6"/>
                  </a:lnTo>
                  <a:lnTo>
                    <a:pt x="368" y="126"/>
                  </a:lnTo>
                  <a:lnTo>
                    <a:pt x="368" y="126"/>
                  </a:lnTo>
                  <a:lnTo>
                    <a:pt x="372" y="130"/>
                  </a:lnTo>
                  <a:lnTo>
                    <a:pt x="376" y="136"/>
                  </a:lnTo>
                  <a:lnTo>
                    <a:pt x="378" y="144"/>
                  </a:lnTo>
                  <a:lnTo>
                    <a:pt x="380" y="150"/>
                  </a:lnTo>
                  <a:lnTo>
                    <a:pt x="380" y="150"/>
                  </a:lnTo>
                  <a:close/>
                  <a:moveTo>
                    <a:pt x="164" y="166"/>
                  </a:moveTo>
                  <a:lnTo>
                    <a:pt x="164" y="166"/>
                  </a:lnTo>
                  <a:lnTo>
                    <a:pt x="162" y="156"/>
                  </a:lnTo>
                  <a:lnTo>
                    <a:pt x="158" y="148"/>
                  </a:lnTo>
                  <a:lnTo>
                    <a:pt x="158" y="148"/>
                  </a:lnTo>
                  <a:lnTo>
                    <a:pt x="152" y="140"/>
                  </a:lnTo>
                  <a:lnTo>
                    <a:pt x="142" y="132"/>
                  </a:lnTo>
                  <a:lnTo>
                    <a:pt x="142" y="132"/>
                  </a:lnTo>
                  <a:lnTo>
                    <a:pt x="130" y="124"/>
                  </a:lnTo>
                  <a:lnTo>
                    <a:pt x="122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2" y="122"/>
                  </a:lnTo>
                  <a:lnTo>
                    <a:pt x="112" y="122"/>
                  </a:lnTo>
                  <a:lnTo>
                    <a:pt x="100" y="124"/>
                  </a:lnTo>
                  <a:lnTo>
                    <a:pt x="88" y="132"/>
                  </a:lnTo>
                  <a:lnTo>
                    <a:pt x="88" y="132"/>
                  </a:lnTo>
                  <a:lnTo>
                    <a:pt x="80" y="138"/>
                  </a:lnTo>
                  <a:lnTo>
                    <a:pt x="76" y="146"/>
                  </a:lnTo>
                  <a:lnTo>
                    <a:pt x="76" y="146"/>
                  </a:lnTo>
                  <a:lnTo>
                    <a:pt x="72" y="156"/>
                  </a:lnTo>
                  <a:lnTo>
                    <a:pt x="72" y="164"/>
                  </a:lnTo>
                  <a:lnTo>
                    <a:pt x="72" y="164"/>
                  </a:lnTo>
                  <a:lnTo>
                    <a:pt x="74" y="174"/>
                  </a:lnTo>
                  <a:lnTo>
                    <a:pt x="78" y="182"/>
                  </a:lnTo>
                  <a:lnTo>
                    <a:pt x="78" y="182"/>
                  </a:lnTo>
                  <a:lnTo>
                    <a:pt x="84" y="190"/>
                  </a:lnTo>
                  <a:lnTo>
                    <a:pt x="94" y="198"/>
                  </a:lnTo>
                  <a:lnTo>
                    <a:pt x="94" y="198"/>
                  </a:lnTo>
                  <a:lnTo>
                    <a:pt x="106" y="206"/>
                  </a:lnTo>
                  <a:lnTo>
                    <a:pt x="114" y="208"/>
                  </a:lnTo>
                  <a:lnTo>
                    <a:pt x="120" y="208"/>
                  </a:lnTo>
                  <a:lnTo>
                    <a:pt x="120" y="208"/>
                  </a:lnTo>
                  <a:lnTo>
                    <a:pt x="132" y="206"/>
                  </a:lnTo>
                  <a:lnTo>
                    <a:pt x="142" y="202"/>
                  </a:lnTo>
                  <a:lnTo>
                    <a:pt x="142" y="202"/>
                  </a:lnTo>
                  <a:lnTo>
                    <a:pt x="148" y="198"/>
                  </a:lnTo>
                  <a:lnTo>
                    <a:pt x="148" y="198"/>
                  </a:lnTo>
                  <a:lnTo>
                    <a:pt x="154" y="190"/>
                  </a:lnTo>
                  <a:lnTo>
                    <a:pt x="160" y="182"/>
                  </a:lnTo>
                  <a:lnTo>
                    <a:pt x="160" y="182"/>
                  </a:lnTo>
                  <a:lnTo>
                    <a:pt x="162" y="174"/>
                  </a:lnTo>
                  <a:lnTo>
                    <a:pt x="164" y="166"/>
                  </a:lnTo>
                  <a:lnTo>
                    <a:pt x="164" y="166"/>
                  </a:lnTo>
                  <a:close/>
                  <a:moveTo>
                    <a:pt x="212" y="224"/>
                  </a:moveTo>
                  <a:lnTo>
                    <a:pt x="190" y="64"/>
                  </a:lnTo>
                  <a:lnTo>
                    <a:pt x="190" y="64"/>
                  </a:lnTo>
                  <a:lnTo>
                    <a:pt x="188" y="62"/>
                  </a:lnTo>
                  <a:lnTo>
                    <a:pt x="188" y="62"/>
                  </a:lnTo>
                  <a:lnTo>
                    <a:pt x="186" y="62"/>
                  </a:lnTo>
                  <a:lnTo>
                    <a:pt x="186" y="62"/>
                  </a:lnTo>
                  <a:lnTo>
                    <a:pt x="184" y="62"/>
                  </a:lnTo>
                  <a:lnTo>
                    <a:pt x="168" y="74"/>
                  </a:lnTo>
                  <a:lnTo>
                    <a:pt x="168" y="74"/>
                  </a:lnTo>
                  <a:lnTo>
                    <a:pt x="168" y="76"/>
                  </a:lnTo>
                  <a:lnTo>
                    <a:pt x="188" y="236"/>
                  </a:lnTo>
                  <a:lnTo>
                    <a:pt x="188" y="236"/>
                  </a:lnTo>
                  <a:lnTo>
                    <a:pt x="190" y="238"/>
                  </a:lnTo>
                  <a:lnTo>
                    <a:pt x="190" y="238"/>
                  </a:lnTo>
                  <a:lnTo>
                    <a:pt x="192" y="238"/>
                  </a:lnTo>
                  <a:lnTo>
                    <a:pt x="192" y="238"/>
                  </a:lnTo>
                  <a:lnTo>
                    <a:pt x="196" y="238"/>
                  </a:lnTo>
                  <a:lnTo>
                    <a:pt x="212" y="226"/>
                  </a:lnTo>
                  <a:lnTo>
                    <a:pt x="212" y="226"/>
                  </a:lnTo>
                  <a:lnTo>
                    <a:pt x="212" y="224"/>
                  </a:lnTo>
                  <a:lnTo>
                    <a:pt x="212" y="224"/>
                  </a:lnTo>
                  <a:close/>
                  <a:moveTo>
                    <a:pt x="308" y="136"/>
                  </a:moveTo>
                  <a:lnTo>
                    <a:pt x="308" y="136"/>
                  </a:lnTo>
                  <a:lnTo>
                    <a:pt x="306" y="126"/>
                  </a:lnTo>
                  <a:lnTo>
                    <a:pt x="302" y="118"/>
                  </a:lnTo>
                  <a:lnTo>
                    <a:pt x="302" y="118"/>
                  </a:lnTo>
                  <a:lnTo>
                    <a:pt x="296" y="110"/>
                  </a:lnTo>
                  <a:lnTo>
                    <a:pt x="288" y="102"/>
                  </a:lnTo>
                  <a:lnTo>
                    <a:pt x="288" y="102"/>
                  </a:lnTo>
                  <a:lnTo>
                    <a:pt x="274" y="94"/>
                  </a:lnTo>
                  <a:lnTo>
                    <a:pt x="268" y="92"/>
                  </a:lnTo>
                  <a:lnTo>
                    <a:pt x="260" y="92"/>
                  </a:lnTo>
                  <a:lnTo>
                    <a:pt x="260" y="92"/>
                  </a:lnTo>
                  <a:lnTo>
                    <a:pt x="250" y="92"/>
                  </a:lnTo>
                  <a:lnTo>
                    <a:pt x="238" y="98"/>
                  </a:lnTo>
                  <a:lnTo>
                    <a:pt x="238" y="98"/>
                  </a:lnTo>
                  <a:lnTo>
                    <a:pt x="234" y="102"/>
                  </a:lnTo>
                  <a:lnTo>
                    <a:pt x="234" y="102"/>
                  </a:lnTo>
                  <a:lnTo>
                    <a:pt x="226" y="108"/>
                  </a:lnTo>
                  <a:lnTo>
                    <a:pt x="220" y="116"/>
                  </a:lnTo>
                  <a:lnTo>
                    <a:pt x="220" y="116"/>
                  </a:lnTo>
                  <a:lnTo>
                    <a:pt x="218" y="126"/>
                  </a:lnTo>
                  <a:lnTo>
                    <a:pt x="218" y="134"/>
                  </a:lnTo>
                  <a:lnTo>
                    <a:pt x="218" y="134"/>
                  </a:lnTo>
                  <a:lnTo>
                    <a:pt x="218" y="144"/>
                  </a:lnTo>
                  <a:lnTo>
                    <a:pt x="222" y="152"/>
                  </a:lnTo>
                  <a:lnTo>
                    <a:pt x="222" y="152"/>
                  </a:lnTo>
                  <a:lnTo>
                    <a:pt x="230" y="160"/>
                  </a:lnTo>
                  <a:lnTo>
                    <a:pt x="238" y="168"/>
                  </a:lnTo>
                  <a:lnTo>
                    <a:pt x="238" y="168"/>
                  </a:lnTo>
                  <a:lnTo>
                    <a:pt x="252" y="176"/>
                  </a:lnTo>
                  <a:lnTo>
                    <a:pt x="258" y="178"/>
                  </a:lnTo>
                  <a:lnTo>
                    <a:pt x="264" y="178"/>
                  </a:lnTo>
                  <a:lnTo>
                    <a:pt x="264" y="178"/>
                  </a:lnTo>
                  <a:lnTo>
                    <a:pt x="268" y="178"/>
                  </a:lnTo>
                  <a:lnTo>
                    <a:pt x="268" y="178"/>
                  </a:lnTo>
                  <a:lnTo>
                    <a:pt x="280" y="176"/>
                  </a:lnTo>
                  <a:lnTo>
                    <a:pt x="292" y="168"/>
                  </a:lnTo>
                  <a:lnTo>
                    <a:pt x="292" y="168"/>
                  </a:lnTo>
                  <a:lnTo>
                    <a:pt x="300" y="160"/>
                  </a:lnTo>
                  <a:lnTo>
                    <a:pt x="304" y="152"/>
                  </a:lnTo>
                  <a:lnTo>
                    <a:pt x="304" y="152"/>
                  </a:lnTo>
                  <a:lnTo>
                    <a:pt x="308" y="144"/>
                  </a:lnTo>
                  <a:lnTo>
                    <a:pt x="308" y="136"/>
                  </a:lnTo>
                  <a:lnTo>
                    <a:pt x="308" y="136"/>
                  </a:lnTo>
                  <a:close/>
                  <a:moveTo>
                    <a:pt x="282" y="136"/>
                  </a:moveTo>
                  <a:lnTo>
                    <a:pt x="282" y="136"/>
                  </a:lnTo>
                  <a:lnTo>
                    <a:pt x="276" y="128"/>
                  </a:lnTo>
                  <a:lnTo>
                    <a:pt x="276" y="128"/>
                  </a:lnTo>
                  <a:lnTo>
                    <a:pt x="268" y="122"/>
                  </a:lnTo>
                  <a:lnTo>
                    <a:pt x="268" y="122"/>
                  </a:lnTo>
                  <a:lnTo>
                    <a:pt x="262" y="116"/>
                  </a:lnTo>
                  <a:lnTo>
                    <a:pt x="262" y="116"/>
                  </a:lnTo>
                  <a:lnTo>
                    <a:pt x="254" y="110"/>
                  </a:lnTo>
                  <a:lnTo>
                    <a:pt x="248" y="108"/>
                  </a:lnTo>
                  <a:lnTo>
                    <a:pt x="244" y="108"/>
                  </a:lnTo>
                  <a:lnTo>
                    <a:pt x="240" y="110"/>
                  </a:lnTo>
                  <a:lnTo>
                    <a:pt x="240" y="110"/>
                  </a:lnTo>
                  <a:lnTo>
                    <a:pt x="238" y="114"/>
                  </a:lnTo>
                  <a:lnTo>
                    <a:pt x="236" y="118"/>
                  </a:lnTo>
                  <a:lnTo>
                    <a:pt x="236" y="118"/>
                  </a:lnTo>
                  <a:lnTo>
                    <a:pt x="238" y="124"/>
                  </a:lnTo>
                  <a:lnTo>
                    <a:pt x="240" y="130"/>
                  </a:lnTo>
                  <a:lnTo>
                    <a:pt x="240" y="130"/>
                  </a:lnTo>
                  <a:lnTo>
                    <a:pt x="248" y="142"/>
                  </a:lnTo>
                  <a:lnTo>
                    <a:pt x="248" y="142"/>
                  </a:lnTo>
                  <a:lnTo>
                    <a:pt x="262" y="156"/>
                  </a:lnTo>
                  <a:lnTo>
                    <a:pt x="262" y="156"/>
                  </a:lnTo>
                  <a:lnTo>
                    <a:pt x="270" y="160"/>
                  </a:lnTo>
                  <a:lnTo>
                    <a:pt x="274" y="162"/>
                  </a:lnTo>
                  <a:lnTo>
                    <a:pt x="274" y="162"/>
                  </a:lnTo>
                  <a:lnTo>
                    <a:pt x="280" y="162"/>
                  </a:lnTo>
                  <a:lnTo>
                    <a:pt x="284" y="160"/>
                  </a:lnTo>
                  <a:lnTo>
                    <a:pt x="284" y="160"/>
                  </a:lnTo>
                  <a:lnTo>
                    <a:pt x="286" y="158"/>
                  </a:lnTo>
                  <a:lnTo>
                    <a:pt x="288" y="154"/>
                  </a:lnTo>
                  <a:lnTo>
                    <a:pt x="288" y="150"/>
                  </a:lnTo>
                  <a:lnTo>
                    <a:pt x="286" y="144"/>
                  </a:lnTo>
                  <a:lnTo>
                    <a:pt x="286" y="144"/>
                  </a:lnTo>
                  <a:lnTo>
                    <a:pt x="282" y="136"/>
                  </a:lnTo>
                  <a:lnTo>
                    <a:pt x="282" y="136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/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7843504" y="4156431"/>
            <a:ext cx="2255294" cy="479762"/>
            <a:chOff x="7182039" y="5229338"/>
            <a:chExt cx="2556000" cy="543730"/>
          </a:xfrm>
        </p:grpSpPr>
        <p:sp>
          <p:nvSpPr>
            <p:cNvPr id="101" name="Freeform 100"/>
            <p:cNvSpPr/>
            <p:nvPr/>
          </p:nvSpPr>
          <p:spPr>
            <a:xfrm flipV="1">
              <a:off x="7182039" y="5541219"/>
              <a:ext cx="2556000" cy="231849"/>
            </a:xfrm>
            <a:custGeom>
              <a:avLst/>
              <a:gdLst>
                <a:gd name="connsiteX0" fmla="*/ 0 w 733245"/>
                <a:gd name="connsiteY0" fmla="*/ 198407 h 198407"/>
                <a:gd name="connsiteX1" fmla="*/ 198407 w 733245"/>
                <a:gd name="connsiteY1" fmla="*/ 0 h 198407"/>
                <a:gd name="connsiteX2" fmla="*/ 733245 w 733245"/>
                <a:gd name="connsiteY2" fmla="*/ 0 h 198407"/>
                <a:gd name="connsiteX0" fmla="*/ 0 w 733245"/>
                <a:gd name="connsiteY0" fmla="*/ 198407 h 198407"/>
                <a:gd name="connsiteX1" fmla="*/ 37531 w 733245"/>
                <a:gd name="connsiteY1" fmla="*/ 0 h 198407"/>
                <a:gd name="connsiteX2" fmla="*/ 733245 w 733245"/>
                <a:gd name="connsiteY2" fmla="*/ 0 h 198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33245" h="198407">
                  <a:moveTo>
                    <a:pt x="0" y="198407"/>
                  </a:moveTo>
                  <a:lnTo>
                    <a:pt x="37531" y="0"/>
                  </a:lnTo>
                  <a:lnTo>
                    <a:pt x="733245" y="0"/>
                  </a:lnTo>
                </a:path>
              </a:pathLst>
            </a:custGeom>
            <a:ln w="19050">
              <a:solidFill>
                <a:schemeClr val="accent4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899010"/>
              <a:endParaRPr lang="en-GB" sz="1059" dirty="0">
                <a:solidFill>
                  <a:srgbClr val="000000"/>
                </a:solidFill>
                <a:latin typeface="Georgia" pitchFamily="18" charset="0"/>
              </a:endParaRP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7590571" y="5229338"/>
              <a:ext cx="2130451" cy="369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algn="r" defTabSz="704608" eaLnBrk="0" hangingPunct="0">
                <a:spcAft>
                  <a:spcPts val="176"/>
                </a:spcAft>
                <a:defRPr/>
              </a:pPr>
              <a:r>
                <a:rPr lang="en-GB" sz="1059" i="1" kern="0" dirty="0">
                  <a:solidFill>
                    <a:srgbClr val="000000"/>
                  </a:solidFill>
                  <a:latin typeface="Georgia" pitchFamily="18" charset="0"/>
                  <a:cs typeface="Arial" charset="0"/>
                </a:rPr>
                <a:t>What are the risks &amp; challenges of this option?</a:t>
              </a:r>
              <a:endParaRPr lang="en-GB" sz="1059" kern="0" dirty="0">
                <a:solidFill>
                  <a:srgbClr val="000000"/>
                </a:solidFill>
                <a:latin typeface="Georgia" pitchFamily="18" charset="0"/>
                <a:cs typeface="Arial" charset="0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2075010" y="4677163"/>
            <a:ext cx="2971192" cy="738150"/>
            <a:chOff x="706271" y="4551538"/>
            <a:chExt cx="3367351" cy="836570"/>
          </a:xfrm>
        </p:grpSpPr>
        <p:sp>
          <p:nvSpPr>
            <p:cNvPr id="104" name="Rectangle 10"/>
            <p:cNvSpPr>
              <a:spLocks noChangeArrowheads="1"/>
            </p:cNvSpPr>
            <p:nvPr/>
          </p:nvSpPr>
          <p:spPr bwMode="auto">
            <a:xfrm>
              <a:off x="706271" y="5018656"/>
              <a:ext cx="2454048" cy="369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defTabSz="704608" eaLnBrk="0" hangingPunct="0">
                <a:spcAft>
                  <a:spcPts val="176"/>
                </a:spcAft>
                <a:defRPr/>
              </a:pPr>
              <a:r>
                <a:rPr lang="en-GB" sz="1059" i="1" kern="0" dirty="0">
                  <a:solidFill>
                    <a:srgbClr val="000000"/>
                  </a:solidFill>
                  <a:latin typeface="Georgia" pitchFamily="18" charset="0"/>
                  <a:cs typeface="Arial" charset="0"/>
                </a:rPr>
                <a:t>Who needs to be involved internally and externally?</a:t>
              </a:r>
              <a:endParaRPr lang="en-GB" sz="1059" kern="0" dirty="0">
                <a:solidFill>
                  <a:srgbClr val="000000"/>
                </a:solidFill>
                <a:latin typeface="Georgia" pitchFamily="18" charset="0"/>
                <a:cs typeface="Arial" charset="0"/>
              </a:endParaRPr>
            </a:p>
          </p:txBody>
        </p:sp>
        <p:sp>
          <p:nvSpPr>
            <p:cNvPr id="105" name="Oval 104"/>
            <p:cNvSpPr/>
            <p:nvPr/>
          </p:nvSpPr>
          <p:spPr bwMode="ltGray">
            <a:xfrm>
              <a:off x="3302864" y="4551538"/>
              <a:ext cx="770758" cy="770758"/>
            </a:xfrm>
            <a:prstGeom prst="ellipse">
              <a:avLst/>
            </a:prstGeom>
            <a:solidFill>
              <a:schemeClr val="bg2"/>
            </a:solidFill>
            <a:ln w="317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defTabSz="899010"/>
              <a:endParaRPr lang="en-GB" sz="1059" dirty="0" err="1">
                <a:solidFill>
                  <a:srgbClr val="FFFFFF"/>
                </a:solidFill>
                <a:latin typeface="Georgia" pitchFamily="18" charset="0"/>
              </a:endParaRPr>
            </a:p>
          </p:txBody>
        </p:sp>
        <p:sp>
          <p:nvSpPr>
            <p:cNvPr id="107" name="Freeform 4831"/>
            <p:cNvSpPr>
              <a:spLocks noEditPoints="1"/>
            </p:cNvSpPr>
            <p:nvPr/>
          </p:nvSpPr>
          <p:spPr bwMode="auto">
            <a:xfrm>
              <a:off x="3353579" y="4788892"/>
              <a:ext cx="690715" cy="372713"/>
            </a:xfrm>
            <a:custGeom>
              <a:avLst/>
              <a:gdLst>
                <a:gd name="T0" fmla="*/ 300 w 404"/>
                <a:gd name="T1" fmla="*/ 166 h 218"/>
                <a:gd name="T2" fmla="*/ 288 w 404"/>
                <a:gd name="T3" fmla="*/ 172 h 218"/>
                <a:gd name="T4" fmla="*/ 272 w 404"/>
                <a:gd name="T5" fmla="*/ 184 h 218"/>
                <a:gd name="T6" fmla="*/ 252 w 404"/>
                <a:gd name="T7" fmla="*/ 170 h 218"/>
                <a:gd name="T8" fmla="*/ 244 w 404"/>
                <a:gd name="T9" fmla="*/ 186 h 218"/>
                <a:gd name="T10" fmla="*/ 232 w 404"/>
                <a:gd name="T11" fmla="*/ 188 h 218"/>
                <a:gd name="T12" fmla="*/ 226 w 404"/>
                <a:gd name="T13" fmla="*/ 188 h 218"/>
                <a:gd name="T14" fmla="*/ 216 w 404"/>
                <a:gd name="T15" fmla="*/ 166 h 218"/>
                <a:gd name="T16" fmla="*/ 192 w 404"/>
                <a:gd name="T17" fmla="*/ 154 h 218"/>
                <a:gd name="T18" fmla="*/ 178 w 404"/>
                <a:gd name="T19" fmla="*/ 142 h 218"/>
                <a:gd name="T20" fmla="*/ 160 w 404"/>
                <a:gd name="T21" fmla="*/ 138 h 218"/>
                <a:gd name="T22" fmla="*/ 134 w 404"/>
                <a:gd name="T23" fmla="*/ 120 h 218"/>
                <a:gd name="T24" fmla="*/ 106 w 404"/>
                <a:gd name="T25" fmla="*/ 136 h 218"/>
                <a:gd name="T26" fmla="*/ 74 w 404"/>
                <a:gd name="T27" fmla="*/ 124 h 218"/>
                <a:gd name="T28" fmla="*/ 94 w 404"/>
                <a:gd name="T29" fmla="*/ 42 h 218"/>
                <a:gd name="T30" fmla="*/ 138 w 404"/>
                <a:gd name="T31" fmla="*/ 38 h 218"/>
                <a:gd name="T32" fmla="*/ 134 w 404"/>
                <a:gd name="T33" fmla="*/ 66 h 218"/>
                <a:gd name="T34" fmla="*/ 150 w 404"/>
                <a:gd name="T35" fmla="*/ 88 h 218"/>
                <a:gd name="T36" fmla="*/ 178 w 404"/>
                <a:gd name="T37" fmla="*/ 92 h 218"/>
                <a:gd name="T38" fmla="*/ 288 w 404"/>
                <a:gd name="T39" fmla="*/ 92 h 218"/>
                <a:gd name="T40" fmla="*/ 294 w 404"/>
                <a:gd name="T41" fmla="*/ 100 h 218"/>
                <a:gd name="T42" fmla="*/ 320 w 404"/>
                <a:gd name="T43" fmla="*/ 144 h 218"/>
                <a:gd name="T44" fmla="*/ 134 w 404"/>
                <a:gd name="T45" fmla="*/ 132 h 218"/>
                <a:gd name="T46" fmla="*/ 118 w 404"/>
                <a:gd name="T47" fmla="*/ 142 h 218"/>
                <a:gd name="T48" fmla="*/ 102 w 404"/>
                <a:gd name="T49" fmla="*/ 190 h 218"/>
                <a:gd name="T50" fmla="*/ 118 w 404"/>
                <a:gd name="T51" fmla="*/ 198 h 218"/>
                <a:gd name="T52" fmla="*/ 130 w 404"/>
                <a:gd name="T53" fmla="*/ 204 h 218"/>
                <a:gd name="T54" fmla="*/ 146 w 404"/>
                <a:gd name="T55" fmla="*/ 214 h 218"/>
                <a:gd name="T56" fmla="*/ 162 w 404"/>
                <a:gd name="T57" fmla="*/ 204 h 218"/>
                <a:gd name="T58" fmla="*/ 174 w 404"/>
                <a:gd name="T59" fmla="*/ 216 h 218"/>
                <a:gd name="T60" fmla="*/ 188 w 404"/>
                <a:gd name="T61" fmla="*/ 218 h 218"/>
                <a:gd name="T62" fmla="*/ 208 w 404"/>
                <a:gd name="T63" fmla="*/ 194 h 218"/>
                <a:gd name="T64" fmla="*/ 202 w 404"/>
                <a:gd name="T65" fmla="*/ 168 h 218"/>
                <a:gd name="T66" fmla="*/ 182 w 404"/>
                <a:gd name="T67" fmla="*/ 170 h 218"/>
                <a:gd name="T68" fmla="*/ 172 w 404"/>
                <a:gd name="T69" fmla="*/ 152 h 218"/>
                <a:gd name="T70" fmla="*/ 156 w 404"/>
                <a:gd name="T71" fmla="*/ 150 h 218"/>
                <a:gd name="T72" fmla="*/ 146 w 404"/>
                <a:gd name="T73" fmla="*/ 138 h 218"/>
                <a:gd name="T74" fmla="*/ 378 w 404"/>
                <a:gd name="T75" fmla="*/ 0 h 218"/>
                <a:gd name="T76" fmla="*/ 394 w 404"/>
                <a:gd name="T77" fmla="*/ 160 h 218"/>
                <a:gd name="T78" fmla="*/ 402 w 404"/>
                <a:gd name="T79" fmla="*/ 70 h 218"/>
                <a:gd name="T80" fmla="*/ 26 w 404"/>
                <a:gd name="T81" fmla="*/ 0 h 218"/>
                <a:gd name="T82" fmla="*/ 0 w 404"/>
                <a:gd name="T83" fmla="*/ 96 h 218"/>
                <a:gd name="T84" fmla="*/ 18 w 404"/>
                <a:gd name="T85" fmla="*/ 178 h 218"/>
                <a:gd name="T86" fmla="*/ 96 w 404"/>
                <a:gd name="T87" fmla="*/ 154 h 218"/>
                <a:gd name="T88" fmla="*/ 68 w 404"/>
                <a:gd name="T89" fmla="*/ 142 h 218"/>
                <a:gd name="T90" fmla="*/ 74 w 404"/>
                <a:gd name="T91" fmla="*/ 170 h 218"/>
                <a:gd name="T92" fmla="*/ 88 w 404"/>
                <a:gd name="T93" fmla="*/ 172 h 218"/>
                <a:gd name="T94" fmla="*/ 306 w 404"/>
                <a:gd name="T95" fmla="*/ 34 h 218"/>
                <a:gd name="T96" fmla="*/ 230 w 404"/>
                <a:gd name="T97" fmla="*/ 8 h 218"/>
                <a:gd name="T98" fmla="*/ 192 w 404"/>
                <a:gd name="T99" fmla="*/ 2 h 218"/>
                <a:gd name="T100" fmla="*/ 190 w 404"/>
                <a:gd name="T101" fmla="*/ 0 h 218"/>
                <a:gd name="T102" fmla="*/ 182 w 404"/>
                <a:gd name="T103" fmla="*/ 2 h 218"/>
                <a:gd name="T104" fmla="*/ 148 w 404"/>
                <a:gd name="T105" fmla="*/ 44 h 218"/>
                <a:gd name="T106" fmla="*/ 156 w 404"/>
                <a:gd name="T107" fmla="*/ 78 h 218"/>
                <a:gd name="T108" fmla="*/ 180 w 404"/>
                <a:gd name="T109" fmla="*/ 78 h 218"/>
                <a:gd name="T110" fmla="*/ 292 w 404"/>
                <a:gd name="T111" fmla="*/ 82 h 218"/>
                <a:gd name="T112" fmla="*/ 304 w 404"/>
                <a:gd name="T113" fmla="*/ 94 h 218"/>
                <a:gd name="T114" fmla="*/ 328 w 404"/>
                <a:gd name="T115" fmla="*/ 116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4" h="218">
                  <a:moveTo>
                    <a:pt x="310" y="162"/>
                  </a:moveTo>
                  <a:lnTo>
                    <a:pt x="310" y="162"/>
                  </a:lnTo>
                  <a:lnTo>
                    <a:pt x="306" y="164"/>
                  </a:lnTo>
                  <a:lnTo>
                    <a:pt x="300" y="166"/>
                  </a:lnTo>
                  <a:lnTo>
                    <a:pt x="300" y="166"/>
                  </a:lnTo>
                  <a:lnTo>
                    <a:pt x="296" y="164"/>
                  </a:lnTo>
                  <a:lnTo>
                    <a:pt x="290" y="162"/>
                  </a:lnTo>
                  <a:lnTo>
                    <a:pt x="290" y="162"/>
                  </a:lnTo>
                  <a:lnTo>
                    <a:pt x="290" y="168"/>
                  </a:lnTo>
                  <a:lnTo>
                    <a:pt x="288" y="172"/>
                  </a:lnTo>
                  <a:lnTo>
                    <a:pt x="286" y="176"/>
                  </a:lnTo>
                  <a:lnTo>
                    <a:pt x="282" y="180"/>
                  </a:lnTo>
                  <a:lnTo>
                    <a:pt x="282" y="180"/>
                  </a:lnTo>
                  <a:lnTo>
                    <a:pt x="276" y="182"/>
                  </a:lnTo>
                  <a:lnTo>
                    <a:pt x="272" y="184"/>
                  </a:lnTo>
                  <a:lnTo>
                    <a:pt x="272" y="184"/>
                  </a:lnTo>
                  <a:lnTo>
                    <a:pt x="262" y="180"/>
                  </a:lnTo>
                  <a:lnTo>
                    <a:pt x="258" y="178"/>
                  </a:lnTo>
                  <a:lnTo>
                    <a:pt x="256" y="174"/>
                  </a:lnTo>
                  <a:lnTo>
                    <a:pt x="252" y="170"/>
                  </a:lnTo>
                  <a:lnTo>
                    <a:pt x="252" y="170"/>
                  </a:lnTo>
                  <a:lnTo>
                    <a:pt x="250" y="178"/>
                  </a:lnTo>
                  <a:lnTo>
                    <a:pt x="248" y="182"/>
                  </a:lnTo>
                  <a:lnTo>
                    <a:pt x="244" y="186"/>
                  </a:lnTo>
                  <a:lnTo>
                    <a:pt x="244" y="186"/>
                  </a:lnTo>
                  <a:lnTo>
                    <a:pt x="238" y="188"/>
                  </a:lnTo>
                  <a:lnTo>
                    <a:pt x="234" y="188"/>
                  </a:lnTo>
                  <a:lnTo>
                    <a:pt x="234" y="188"/>
                  </a:lnTo>
                  <a:lnTo>
                    <a:pt x="232" y="188"/>
                  </a:lnTo>
                  <a:lnTo>
                    <a:pt x="232" y="188"/>
                  </a:lnTo>
                  <a:lnTo>
                    <a:pt x="230" y="188"/>
                  </a:lnTo>
                  <a:lnTo>
                    <a:pt x="230" y="188"/>
                  </a:lnTo>
                  <a:lnTo>
                    <a:pt x="228" y="188"/>
                  </a:lnTo>
                  <a:lnTo>
                    <a:pt x="228" y="188"/>
                  </a:lnTo>
                  <a:lnTo>
                    <a:pt x="226" y="188"/>
                  </a:lnTo>
                  <a:lnTo>
                    <a:pt x="222" y="188"/>
                  </a:lnTo>
                  <a:lnTo>
                    <a:pt x="222" y="188"/>
                  </a:lnTo>
                  <a:lnTo>
                    <a:pt x="222" y="176"/>
                  </a:lnTo>
                  <a:lnTo>
                    <a:pt x="222" y="176"/>
                  </a:lnTo>
                  <a:lnTo>
                    <a:pt x="216" y="166"/>
                  </a:lnTo>
                  <a:lnTo>
                    <a:pt x="208" y="158"/>
                  </a:lnTo>
                  <a:lnTo>
                    <a:pt x="208" y="158"/>
                  </a:lnTo>
                  <a:lnTo>
                    <a:pt x="200" y="156"/>
                  </a:lnTo>
                  <a:lnTo>
                    <a:pt x="192" y="154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90" y="154"/>
                  </a:lnTo>
                  <a:lnTo>
                    <a:pt x="186" y="146"/>
                  </a:lnTo>
                  <a:lnTo>
                    <a:pt x="178" y="142"/>
                  </a:lnTo>
                  <a:lnTo>
                    <a:pt x="178" y="142"/>
                  </a:lnTo>
                  <a:lnTo>
                    <a:pt x="170" y="138"/>
                  </a:lnTo>
                  <a:lnTo>
                    <a:pt x="162" y="138"/>
                  </a:lnTo>
                  <a:lnTo>
                    <a:pt x="162" y="138"/>
                  </a:lnTo>
                  <a:lnTo>
                    <a:pt x="160" y="138"/>
                  </a:lnTo>
                  <a:lnTo>
                    <a:pt x="160" y="138"/>
                  </a:lnTo>
                  <a:lnTo>
                    <a:pt x="156" y="130"/>
                  </a:lnTo>
                  <a:lnTo>
                    <a:pt x="148" y="124"/>
                  </a:lnTo>
                  <a:lnTo>
                    <a:pt x="148" y="124"/>
                  </a:lnTo>
                  <a:lnTo>
                    <a:pt x="142" y="122"/>
                  </a:lnTo>
                  <a:lnTo>
                    <a:pt x="134" y="120"/>
                  </a:lnTo>
                  <a:lnTo>
                    <a:pt x="134" y="120"/>
                  </a:lnTo>
                  <a:lnTo>
                    <a:pt x="126" y="122"/>
                  </a:lnTo>
                  <a:lnTo>
                    <a:pt x="118" y="124"/>
                  </a:lnTo>
                  <a:lnTo>
                    <a:pt x="112" y="130"/>
                  </a:lnTo>
                  <a:lnTo>
                    <a:pt x="106" y="136"/>
                  </a:lnTo>
                  <a:lnTo>
                    <a:pt x="102" y="144"/>
                  </a:lnTo>
                  <a:lnTo>
                    <a:pt x="80" y="132"/>
                  </a:lnTo>
                  <a:lnTo>
                    <a:pt x="80" y="132"/>
                  </a:lnTo>
                  <a:lnTo>
                    <a:pt x="76" y="128"/>
                  </a:lnTo>
                  <a:lnTo>
                    <a:pt x="74" y="124"/>
                  </a:lnTo>
                  <a:lnTo>
                    <a:pt x="72" y="120"/>
                  </a:lnTo>
                  <a:lnTo>
                    <a:pt x="74" y="114"/>
                  </a:lnTo>
                  <a:lnTo>
                    <a:pt x="92" y="46"/>
                  </a:lnTo>
                  <a:lnTo>
                    <a:pt x="92" y="46"/>
                  </a:lnTo>
                  <a:lnTo>
                    <a:pt x="94" y="42"/>
                  </a:lnTo>
                  <a:lnTo>
                    <a:pt x="98" y="38"/>
                  </a:lnTo>
                  <a:lnTo>
                    <a:pt x="102" y="36"/>
                  </a:lnTo>
                  <a:lnTo>
                    <a:pt x="106" y="36"/>
                  </a:lnTo>
                  <a:lnTo>
                    <a:pt x="140" y="34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4" y="46"/>
                  </a:lnTo>
                  <a:lnTo>
                    <a:pt x="132" y="52"/>
                  </a:lnTo>
                  <a:lnTo>
                    <a:pt x="132" y="60"/>
                  </a:lnTo>
                  <a:lnTo>
                    <a:pt x="134" y="66"/>
                  </a:lnTo>
                  <a:lnTo>
                    <a:pt x="134" y="66"/>
                  </a:lnTo>
                  <a:lnTo>
                    <a:pt x="136" y="72"/>
                  </a:lnTo>
                  <a:lnTo>
                    <a:pt x="140" y="78"/>
                  </a:lnTo>
                  <a:lnTo>
                    <a:pt x="144" y="84"/>
                  </a:lnTo>
                  <a:lnTo>
                    <a:pt x="150" y="88"/>
                  </a:lnTo>
                  <a:lnTo>
                    <a:pt x="150" y="88"/>
                  </a:lnTo>
                  <a:lnTo>
                    <a:pt x="158" y="92"/>
                  </a:lnTo>
                  <a:lnTo>
                    <a:pt x="168" y="92"/>
                  </a:lnTo>
                  <a:lnTo>
                    <a:pt x="168" y="92"/>
                  </a:lnTo>
                  <a:lnTo>
                    <a:pt x="178" y="92"/>
                  </a:lnTo>
                  <a:lnTo>
                    <a:pt x="186" y="88"/>
                  </a:lnTo>
                  <a:lnTo>
                    <a:pt x="194" y="82"/>
                  </a:lnTo>
                  <a:lnTo>
                    <a:pt x="198" y="74"/>
                  </a:lnTo>
                  <a:lnTo>
                    <a:pt x="212" y="52"/>
                  </a:lnTo>
                  <a:lnTo>
                    <a:pt x="288" y="92"/>
                  </a:lnTo>
                  <a:lnTo>
                    <a:pt x="288" y="92"/>
                  </a:lnTo>
                  <a:lnTo>
                    <a:pt x="290" y="94"/>
                  </a:lnTo>
                  <a:lnTo>
                    <a:pt x="294" y="98"/>
                  </a:lnTo>
                  <a:lnTo>
                    <a:pt x="294" y="98"/>
                  </a:lnTo>
                  <a:lnTo>
                    <a:pt x="294" y="100"/>
                  </a:lnTo>
                  <a:lnTo>
                    <a:pt x="294" y="100"/>
                  </a:lnTo>
                  <a:lnTo>
                    <a:pt x="296" y="100"/>
                  </a:lnTo>
                  <a:lnTo>
                    <a:pt x="318" y="136"/>
                  </a:lnTo>
                  <a:lnTo>
                    <a:pt x="318" y="136"/>
                  </a:lnTo>
                  <a:lnTo>
                    <a:pt x="320" y="144"/>
                  </a:lnTo>
                  <a:lnTo>
                    <a:pt x="320" y="150"/>
                  </a:lnTo>
                  <a:lnTo>
                    <a:pt x="316" y="158"/>
                  </a:lnTo>
                  <a:lnTo>
                    <a:pt x="310" y="162"/>
                  </a:lnTo>
                  <a:lnTo>
                    <a:pt x="310" y="162"/>
                  </a:lnTo>
                  <a:close/>
                  <a:moveTo>
                    <a:pt x="134" y="132"/>
                  </a:moveTo>
                  <a:lnTo>
                    <a:pt x="134" y="132"/>
                  </a:lnTo>
                  <a:lnTo>
                    <a:pt x="128" y="132"/>
                  </a:lnTo>
                  <a:lnTo>
                    <a:pt x="124" y="134"/>
                  </a:lnTo>
                  <a:lnTo>
                    <a:pt x="120" y="138"/>
                  </a:lnTo>
                  <a:lnTo>
                    <a:pt x="118" y="142"/>
                  </a:lnTo>
                  <a:lnTo>
                    <a:pt x="102" y="170"/>
                  </a:lnTo>
                  <a:lnTo>
                    <a:pt x="102" y="170"/>
                  </a:lnTo>
                  <a:lnTo>
                    <a:pt x="98" y="176"/>
                  </a:lnTo>
                  <a:lnTo>
                    <a:pt x="100" y="184"/>
                  </a:lnTo>
                  <a:lnTo>
                    <a:pt x="102" y="190"/>
                  </a:lnTo>
                  <a:lnTo>
                    <a:pt x="108" y="194"/>
                  </a:lnTo>
                  <a:lnTo>
                    <a:pt x="108" y="194"/>
                  </a:lnTo>
                  <a:lnTo>
                    <a:pt x="112" y="196"/>
                  </a:lnTo>
                  <a:lnTo>
                    <a:pt x="118" y="198"/>
                  </a:lnTo>
                  <a:lnTo>
                    <a:pt x="118" y="198"/>
                  </a:lnTo>
                  <a:lnTo>
                    <a:pt x="122" y="196"/>
                  </a:lnTo>
                  <a:lnTo>
                    <a:pt x="128" y="194"/>
                  </a:lnTo>
                  <a:lnTo>
                    <a:pt x="128" y="194"/>
                  </a:lnTo>
                  <a:lnTo>
                    <a:pt x="128" y="198"/>
                  </a:lnTo>
                  <a:lnTo>
                    <a:pt x="130" y="204"/>
                  </a:lnTo>
                  <a:lnTo>
                    <a:pt x="132" y="208"/>
                  </a:lnTo>
                  <a:lnTo>
                    <a:pt x="138" y="212"/>
                  </a:lnTo>
                  <a:lnTo>
                    <a:pt x="138" y="212"/>
                  </a:lnTo>
                  <a:lnTo>
                    <a:pt x="142" y="214"/>
                  </a:lnTo>
                  <a:lnTo>
                    <a:pt x="146" y="214"/>
                  </a:lnTo>
                  <a:lnTo>
                    <a:pt x="146" y="214"/>
                  </a:lnTo>
                  <a:lnTo>
                    <a:pt x="152" y="214"/>
                  </a:lnTo>
                  <a:lnTo>
                    <a:pt x="156" y="212"/>
                  </a:lnTo>
                  <a:lnTo>
                    <a:pt x="160" y="208"/>
                  </a:lnTo>
                  <a:lnTo>
                    <a:pt x="162" y="204"/>
                  </a:lnTo>
                  <a:lnTo>
                    <a:pt x="166" y="200"/>
                  </a:lnTo>
                  <a:lnTo>
                    <a:pt x="166" y="200"/>
                  </a:lnTo>
                  <a:lnTo>
                    <a:pt x="168" y="208"/>
                  </a:lnTo>
                  <a:lnTo>
                    <a:pt x="170" y="212"/>
                  </a:lnTo>
                  <a:lnTo>
                    <a:pt x="174" y="216"/>
                  </a:lnTo>
                  <a:lnTo>
                    <a:pt x="174" y="216"/>
                  </a:lnTo>
                  <a:lnTo>
                    <a:pt x="178" y="218"/>
                  </a:lnTo>
                  <a:lnTo>
                    <a:pt x="184" y="218"/>
                  </a:lnTo>
                  <a:lnTo>
                    <a:pt x="184" y="218"/>
                  </a:lnTo>
                  <a:lnTo>
                    <a:pt x="188" y="218"/>
                  </a:lnTo>
                  <a:lnTo>
                    <a:pt x="192" y="216"/>
                  </a:lnTo>
                  <a:lnTo>
                    <a:pt x="196" y="212"/>
                  </a:lnTo>
                  <a:lnTo>
                    <a:pt x="200" y="208"/>
                  </a:lnTo>
                  <a:lnTo>
                    <a:pt x="208" y="194"/>
                  </a:lnTo>
                  <a:lnTo>
                    <a:pt x="208" y="194"/>
                  </a:lnTo>
                  <a:lnTo>
                    <a:pt x="210" y="188"/>
                  </a:lnTo>
                  <a:lnTo>
                    <a:pt x="210" y="180"/>
                  </a:lnTo>
                  <a:lnTo>
                    <a:pt x="206" y="174"/>
                  </a:lnTo>
                  <a:lnTo>
                    <a:pt x="202" y="168"/>
                  </a:lnTo>
                  <a:lnTo>
                    <a:pt x="202" y="168"/>
                  </a:lnTo>
                  <a:lnTo>
                    <a:pt x="196" y="166"/>
                  </a:lnTo>
                  <a:lnTo>
                    <a:pt x="192" y="166"/>
                  </a:lnTo>
                  <a:lnTo>
                    <a:pt x="192" y="166"/>
                  </a:lnTo>
                  <a:lnTo>
                    <a:pt x="186" y="168"/>
                  </a:lnTo>
                  <a:lnTo>
                    <a:pt x="182" y="170"/>
                  </a:lnTo>
                  <a:lnTo>
                    <a:pt x="182" y="170"/>
                  </a:lnTo>
                  <a:lnTo>
                    <a:pt x="180" y="164"/>
                  </a:lnTo>
                  <a:lnTo>
                    <a:pt x="180" y="160"/>
                  </a:lnTo>
                  <a:lnTo>
                    <a:pt x="176" y="156"/>
                  </a:lnTo>
                  <a:lnTo>
                    <a:pt x="172" y="152"/>
                  </a:lnTo>
                  <a:lnTo>
                    <a:pt x="172" y="152"/>
                  </a:lnTo>
                  <a:lnTo>
                    <a:pt x="168" y="150"/>
                  </a:lnTo>
                  <a:lnTo>
                    <a:pt x="162" y="150"/>
                  </a:lnTo>
                  <a:lnTo>
                    <a:pt x="162" y="150"/>
                  </a:lnTo>
                  <a:lnTo>
                    <a:pt x="156" y="150"/>
                  </a:lnTo>
                  <a:lnTo>
                    <a:pt x="152" y="152"/>
                  </a:lnTo>
                  <a:lnTo>
                    <a:pt x="152" y="152"/>
                  </a:lnTo>
                  <a:lnTo>
                    <a:pt x="152" y="148"/>
                  </a:lnTo>
                  <a:lnTo>
                    <a:pt x="150" y="142"/>
                  </a:lnTo>
                  <a:lnTo>
                    <a:pt x="146" y="138"/>
                  </a:lnTo>
                  <a:lnTo>
                    <a:pt x="142" y="134"/>
                  </a:lnTo>
                  <a:lnTo>
                    <a:pt x="142" y="134"/>
                  </a:lnTo>
                  <a:lnTo>
                    <a:pt x="138" y="132"/>
                  </a:lnTo>
                  <a:lnTo>
                    <a:pt x="134" y="132"/>
                  </a:lnTo>
                  <a:close/>
                  <a:moveTo>
                    <a:pt x="378" y="0"/>
                  </a:moveTo>
                  <a:lnTo>
                    <a:pt x="316" y="18"/>
                  </a:lnTo>
                  <a:lnTo>
                    <a:pt x="366" y="184"/>
                  </a:lnTo>
                  <a:lnTo>
                    <a:pt x="386" y="178"/>
                  </a:lnTo>
                  <a:lnTo>
                    <a:pt x="386" y="178"/>
                  </a:lnTo>
                  <a:lnTo>
                    <a:pt x="394" y="160"/>
                  </a:lnTo>
                  <a:lnTo>
                    <a:pt x="398" y="140"/>
                  </a:lnTo>
                  <a:lnTo>
                    <a:pt x="402" y="118"/>
                  </a:lnTo>
                  <a:lnTo>
                    <a:pt x="404" y="96"/>
                  </a:lnTo>
                  <a:lnTo>
                    <a:pt x="404" y="96"/>
                  </a:lnTo>
                  <a:lnTo>
                    <a:pt x="402" y="70"/>
                  </a:lnTo>
                  <a:lnTo>
                    <a:pt x="398" y="46"/>
                  </a:lnTo>
                  <a:lnTo>
                    <a:pt x="390" y="22"/>
                  </a:lnTo>
                  <a:lnTo>
                    <a:pt x="378" y="0"/>
                  </a:lnTo>
                  <a:lnTo>
                    <a:pt x="378" y="0"/>
                  </a:lnTo>
                  <a:close/>
                  <a:moveTo>
                    <a:pt x="26" y="0"/>
                  </a:moveTo>
                  <a:lnTo>
                    <a:pt x="26" y="0"/>
                  </a:lnTo>
                  <a:lnTo>
                    <a:pt x="14" y="22"/>
                  </a:lnTo>
                  <a:lnTo>
                    <a:pt x="6" y="46"/>
                  </a:lnTo>
                  <a:lnTo>
                    <a:pt x="2" y="70"/>
                  </a:lnTo>
                  <a:lnTo>
                    <a:pt x="0" y="96"/>
                  </a:lnTo>
                  <a:lnTo>
                    <a:pt x="0" y="96"/>
                  </a:lnTo>
                  <a:lnTo>
                    <a:pt x="2" y="118"/>
                  </a:lnTo>
                  <a:lnTo>
                    <a:pt x="6" y="140"/>
                  </a:lnTo>
                  <a:lnTo>
                    <a:pt x="10" y="160"/>
                  </a:lnTo>
                  <a:lnTo>
                    <a:pt x="18" y="178"/>
                  </a:lnTo>
                  <a:lnTo>
                    <a:pt x="40" y="184"/>
                  </a:lnTo>
                  <a:lnTo>
                    <a:pt x="88" y="18"/>
                  </a:lnTo>
                  <a:lnTo>
                    <a:pt x="26" y="0"/>
                  </a:lnTo>
                  <a:close/>
                  <a:moveTo>
                    <a:pt x="90" y="164"/>
                  </a:moveTo>
                  <a:lnTo>
                    <a:pt x="96" y="154"/>
                  </a:lnTo>
                  <a:lnTo>
                    <a:pt x="74" y="142"/>
                  </a:lnTo>
                  <a:lnTo>
                    <a:pt x="74" y="142"/>
                  </a:lnTo>
                  <a:lnTo>
                    <a:pt x="70" y="138"/>
                  </a:lnTo>
                  <a:lnTo>
                    <a:pt x="68" y="142"/>
                  </a:lnTo>
                  <a:lnTo>
                    <a:pt x="68" y="142"/>
                  </a:lnTo>
                  <a:lnTo>
                    <a:pt x="64" y="150"/>
                  </a:lnTo>
                  <a:lnTo>
                    <a:pt x="66" y="158"/>
                  </a:lnTo>
                  <a:lnTo>
                    <a:pt x="68" y="164"/>
                  </a:lnTo>
                  <a:lnTo>
                    <a:pt x="74" y="170"/>
                  </a:lnTo>
                  <a:lnTo>
                    <a:pt x="74" y="170"/>
                  </a:lnTo>
                  <a:lnTo>
                    <a:pt x="80" y="172"/>
                  </a:lnTo>
                  <a:lnTo>
                    <a:pt x="84" y="172"/>
                  </a:lnTo>
                  <a:lnTo>
                    <a:pt x="84" y="172"/>
                  </a:lnTo>
                  <a:lnTo>
                    <a:pt x="88" y="172"/>
                  </a:lnTo>
                  <a:lnTo>
                    <a:pt x="88" y="172"/>
                  </a:lnTo>
                  <a:lnTo>
                    <a:pt x="90" y="164"/>
                  </a:lnTo>
                  <a:lnTo>
                    <a:pt x="90" y="164"/>
                  </a:lnTo>
                  <a:close/>
                  <a:moveTo>
                    <a:pt x="328" y="106"/>
                  </a:moveTo>
                  <a:lnTo>
                    <a:pt x="306" y="34"/>
                  </a:lnTo>
                  <a:lnTo>
                    <a:pt x="306" y="34"/>
                  </a:lnTo>
                  <a:lnTo>
                    <a:pt x="304" y="30"/>
                  </a:lnTo>
                  <a:lnTo>
                    <a:pt x="300" y="26"/>
                  </a:lnTo>
                  <a:lnTo>
                    <a:pt x="296" y="24"/>
                  </a:lnTo>
                  <a:lnTo>
                    <a:pt x="292" y="22"/>
                  </a:lnTo>
                  <a:lnTo>
                    <a:pt x="230" y="8"/>
                  </a:lnTo>
                  <a:lnTo>
                    <a:pt x="230" y="8"/>
                  </a:lnTo>
                  <a:lnTo>
                    <a:pt x="230" y="8"/>
                  </a:lnTo>
                  <a:lnTo>
                    <a:pt x="194" y="2"/>
                  </a:lnTo>
                  <a:lnTo>
                    <a:pt x="194" y="2"/>
                  </a:lnTo>
                  <a:lnTo>
                    <a:pt x="192" y="2"/>
                  </a:lnTo>
                  <a:lnTo>
                    <a:pt x="192" y="2"/>
                  </a:lnTo>
                  <a:lnTo>
                    <a:pt x="192" y="2"/>
                  </a:lnTo>
                  <a:lnTo>
                    <a:pt x="192" y="2"/>
                  </a:lnTo>
                  <a:lnTo>
                    <a:pt x="192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88" y="0"/>
                  </a:lnTo>
                  <a:lnTo>
                    <a:pt x="188" y="0"/>
                  </a:lnTo>
                  <a:lnTo>
                    <a:pt x="182" y="2"/>
                  </a:lnTo>
                  <a:lnTo>
                    <a:pt x="176" y="4"/>
                  </a:lnTo>
                  <a:lnTo>
                    <a:pt x="170" y="8"/>
                  </a:lnTo>
                  <a:lnTo>
                    <a:pt x="166" y="12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44" y="54"/>
                  </a:lnTo>
                  <a:lnTo>
                    <a:pt x="146" y="62"/>
                  </a:lnTo>
                  <a:lnTo>
                    <a:pt x="150" y="72"/>
                  </a:lnTo>
                  <a:lnTo>
                    <a:pt x="156" y="78"/>
                  </a:lnTo>
                  <a:lnTo>
                    <a:pt x="156" y="78"/>
                  </a:lnTo>
                  <a:lnTo>
                    <a:pt x="162" y="80"/>
                  </a:lnTo>
                  <a:lnTo>
                    <a:pt x="168" y="80"/>
                  </a:lnTo>
                  <a:lnTo>
                    <a:pt x="168" y="80"/>
                  </a:lnTo>
                  <a:lnTo>
                    <a:pt x="174" y="80"/>
                  </a:lnTo>
                  <a:lnTo>
                    <a:pt x="180" y="78"/>
                  </a:lnTo>
                  <a:lnTo>
                    <a:pt x="184" y="74"/>
                  </a:lnTo>
                  <a:lnTo>
                    <a:pt x="188" y="68"/>
                  </a:lnTo>
                  <a:lnTo>
                    <a:pt x="208" y="36"/>
                  </a:lnTo>
                  <a:lnTo>
                    <a:pt x="292" y="82"/>
                  </a:lnTo>
                  <a:lnTo>
                    <a:pt x="292" y="82"/>
                  </a:lnTo>
                  <a:lnTo>
                    <a:pt x="298" y="86"/>
                  </a:lnTo>
                  <a:lnTo>
                    <a:pt x="304" y="90"/>
                  </a:lnTo>
                  <a:lnTo>
                    <a:pt x="304" y="90"/>
                  </a:lnTo>
                  <a:lnTo>
                    <a:pt x="304" y="94"/>
                  </a:lnTo>
                  <a:lnTo>
                    <a:pt x="304" y="94"/>
                  </a:lnTo>
                  <a:lnTo>
                    <a:pt x="306" y="94"/>
                  </a:lnTo>
                  <a:lnTo>
                    <a:pt x="324" y="124"/>
                  </a:lnTo>
                  <a:lnTo>
                    <a:pt x="324" y="124"/>
                  </a:lnTo>
                  <a:lnTo>
                    <a:pt x="326" y="120"/>
                  </a:lnTo>
                  <a:lnTo>
                    <a:pt x="328" y="116"/>
                  </a:lnTo>
                  <a:lnTo>
                    <a:pt x="330" y="110"/>
                  </a:lnTo>
                  <a:lnTo>
                    <a:pt x="328" y="106"/>
                  </a:lnTo>
                  <a:lnTo>
                    <a:pt x="328" y="10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/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15" name="Rectangle 10"/>
          <p:cNvSpPr>
            <a:spLocks noChangeArrowheads="1"/>
          </p:cNvSpPr>
          <p:nvPr/>
        </p:nvSpPr>
        <p:spPr bwMode="auto">
          <a:xfrm flipH="1">
            <a:off x="7916725" y="2521525"/>
            <a:ext cx="2111975" cy="32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r" defTabSz="704608" eaLnBrk="0" hangingPunct="0">
              <a:spcAft>
                <a:spcPts val="176"/>
              </a:spcAft>
              <a:defRPr/>
            </a:pPr>
            <a:r>
              <a:rPr lang="en-GB" sz="1059" i="1" kern="0" dirty="0">
                <a:solidFill>
                  <a:srgbClr val="000000"/>
                </a:solidFill>
                <a:latin typeface="Georgia" pitchFamily="18" charset="0"/>
                <a:cs typeface="Arial" charset="0"/>
              </a:rPr>
              <a:t>What are the benefits &amp; advantages of this option?</a:t>
            </a:r>
            <a:endParaRPr lang="en-GB" sz="1059" kern="0" dirty="0">
              <a:solidFill>
                <a:srgbClr val="000000"/>
              </a:solidFill>
              <a:latin typeface="Georgia" pitchFamily="18" charset="0"/>
              <a:cs typeface="Arial" charset="0"/>
            </a:endParaRPr>
          </a:p>
        </p:txBody>
      </p:sp>
      <p:sp>
        <p:nvSpPr>
          <p:cNvPr id="112" name="Oval 111"/>
          <p:cNvSpPr/>
          <p:nvPr/>
        </p:nvSpPr>
        <p:spPr bwMode="ltGray">
          <a:xfrm flipH="1">
            <a:off x="7176120" y="2670174"/>
            <a:ext cx="680081" cy="680081"/>
          </a:xfrm>
          <a:prstGeom prst="ellipse">
            <a:avLst/>
          </a:prstGeom>
          <a:solidFill>
            <a:schemeClr val="bg2"/>
          </a:solidFill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9010"/>
            <a:endParaRPr lang="en-GB" sz="971" dirty="0" err="1">
              <a:solidFill>
                <a:srgbClr val="FFFFFF"/>
              </a:solidFill>
              <a:latin typeface="Georgia" pitchFamily="18" charset="0"/>
            </a:endParaRPr>
          </a:p>
        </p:txBody>
      </p:sp>
      <p:sp>
        <p:nvSpPr>
          <p:cNvPr id="113" name="Freeform 4969"/>
          <p:cNvSpPr>
            <a:spLocks noEditPoints="1"/>
          </p:cNvSpPr>
          <p:nvPr/>
        </p:nvSpPr>
        <p:spPr bwMode="auto">
          <a:xfrm>
            <a:off x="7317515" y="2793175"/>
            <a:ext cx="471611" cy="425659"/>
          </a:xfrm>
          <a:custGeom>
            <a:avLst/>
            <a:gdLst>
              <a:gd name="T0" fmla="*/ 374 w 390"/>
              <a:gd name="T1" fmla="*/ 118 h 352"/>
              <a:gd name="T2" fmla="*/ 388 w 390"/>
              <a:gd name="T3" fmla="*/ 174 h 352"/>
              <a:gd name="T4" fmla="*/ 388 w 390"/>
              <a:gd name="T5" fmla="*/ 218 h 352"/>
              <a:gd name="T6" fmla="*/ 370 w 390"/>
              <a:gd name="T7" fmla="*/ 282 h 352"/>
              <a:gd name="T8" fmla="*/ 332 w 390"/>
              <a:gd name="T9" fmla="*/ 336 h 352"/>
              <a:gd name="T10" fmla="*/ 270 w 390"/>
              <a:gd name="T11" fmla="*/ 352 h 352"/>
              <a:gd name="T12" fmla="*/ 292 w 390"/>
              <a:gd name="T13" fmla="*/ 314 h 352"/>
              <a:gd name="T14" fmla="*/ 304 w 390"/>
              <a:gd name="T15" fmla="*/ 268 h 352"/>
              <a:gd name="T16" fmla="*/ 306 w 390"/>
              <a:gd name="T17" fmla="*/ 236 h 352"/>
              <a:gd name="T18" fmla="*/ 300 w 390"/>
              <a:gd name="T19" fmla="*/ 186 h 352"/>
              <a:gd name="T20" fmla="*/ 284 w 390"/>
              <a:gd name="T21" fmla="*/ 144 h 352"/>
              <a:gd name="T22" fmla="*/ 270 w 390"/>
              <a:gd name="T23" fmla="*/ 118 h 352"/>
              <a:gd name="T24" fmla="*/ 266 w 390"/>
              <a:gd name="T25" fmla="*/ 310 h 352"/>
              <a:gd name="T26" fmla="*/ 282 w 390"/>
              <a:gd name="T27" fmla="*/ 254 h 352"/>
              <a:gd name="T28" fmla="*/ 282 w 390"/>
              <a:gd name="T29" fmla="*/ 214 h 352"/>
              <a:gd name="T30" fmla="*/ 264 w 390"/>
              <a:gd name="T31" fmla="*/ 156 h 352"/>
              <a:gd name="T32" fmla="*/ 216 w 390"/>
              <a:gd name="T33" fmla="*/ 146 h 352"/>
              <a:gd name="T34" fmla="*/ 174 w 390"/>
              <a:gd name="T35" fmla="*/ 104 h 352"/>
              <a:gd name="T36" fmla="*/ 150 w 390"/>
              <a:gd name="T37" fmla="*/ 48 h 352"/>
              <a:gd name="T38" fmla="*/ 146 w 390"/>
              <a:gd name="T39" fmla="*/ 22 h 352"/>
              <a:gd name="T40" fmla="*/ 128 w 390"/>
              <a:gd name="T41" fmla="*/ 2 h 352"/>
              <a:gd name="T42" fmla="*/ 116 w 390"/>
              <a:gd name="T43" fmla="*/ 0 h 352"/>
              <a:gd name="T44" fmla="*/ 96 w 390"/>
              <a:gd name="T45" fmla="*/ 10 h 352"/>
              <a:gd name="T46" fmla="*/ 88 w 390"/>
              <a:gd name="T47" fmla="*/ 32 h 352"/>
              <a:gd name="T48" fmla="*/ 96 w 390"/>
              <a:gd name="T49" fmla="*/ 80 h 352"/>
              <a:gd name="T50" fmla="*/ 114 w 390"/>
              <a:gd name="T51" fmla="*/ 124 h 352"/>
              <a:gd name="T52" fmla="*/ 114 w 390"/>
              <a:gd name="T53" fmla="*/ 130 h 352"/>
              <a:gd name="T54" fmla="*/ 102 w 390"/>
              <a:gd name="T55" fmla="*/ 144 h 352"/>
              <a:gd name="T56" fmla="*/ 16 w 390"/>
              <a:gd name="T57" fmla="*/ 146 h 352"/>
              <a:gd name="T58" fmla="*/ 0 w 390"/>
              <a:gd name="T59" fmla="*/ 170 h 352"/>
              <a:gd name="T60" fmla="*/ 8 w 390"/>
              <a:gd name="T61" fmla="*/ 190 h 352"/>
              <a:gd name="T62" fmla="*/ 24 w 390"/>
              <a:gd name="T63" fmla="*/ 198 h 352"/>
              <a:gd name="T64" fmla="*/ 2 w 390"/>
              <a:gd name="T65" fmla="*/ 214 h 352"/>
              <a:gd name="T66" fmla="*/ 2 w 390"/>
              <a:gd name="T67" fmla="*/ 236 h 352"/>
              <a:gd name="T68" fmla="*/ 26 w 390"/>
              <a:gd name="T69" fmla="*/ 252 h 352"/>
              <a:gd name="T70" fmla="*/ 20 w 390"/>
              <a:gd name="T71" fmla="*/ 256 h 352"/>
              <a:gd name="T72" fmla="*/ 6 w 390"/>
              <a:gd name="T73" fmla="*/ 280 h 352"/>
              <a:gd name="T74" fmla="*/ 14 w 390"/>
              <a:gd name="T75" fmla="*/ 298 h 352"/>
              <a:gd name="T76" fmla="*/ 44 w 390"/>
              <a:gd name="T77" fmla="*/ 306 h 352"/>
              <a:gd name="T78" fmla="*/ 34 w 390"/>
              <a:gd name="T79" fmla="*/ 320 h 352"/>
              <a:gd name="T80" fmla="*/ 36 w 390"/>
              <a:gd name="T81" fmla="*/ 334 h 352"/>
              <a:gd name="T82" fmla="*/ 58 w 390"/>
              <a:gd name="T83" fmla="*/ 350 h 352"/>
              <a:gd name="T84" fmla="*/ 144 w 390"/>
              <a:gd name="T85" fmla="*/ 350 h 352"/>
              <a:gd name="T86" fmla="*/ 148 w 390"/>
              <a:gd name="T87" fmla="*/ 350 h 352"/>
              <a:gd name="T88" fmla="*/ 182 w 390"/>
              <a:gd name="T89" fmla="*/ 344 h 352"/>
              <a:gd name="T90" fmla="*/ 212 w 390"/>
              <a:gd name="T91" fmla="*/ 326 h 352"/>
              <a:gd name="T92" fmla="*/ 228 w 390"/>
              <a:gd name="T93" fmla="*/ 310 h 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90" h="352">
                <a:moveTo>
                  <a:pt x="270" y="118"/>
                </a:moveTo>
                <a:lnTo>
                  <a:pt x="374" y="118"/>
                </a:lnTo>
                <a:lnTo>
                  <a:pt x="374" y="118"/>
                </a:lnTo>
                <a:lnTo>
                  <a:pt x="380" y="136"/>
                </a:lnTo>
                <a:lnTo>
                  <a:pt x="386" y="156"/>
                </a:lnTo>
                <a:lnTo>
                  <a:pt x="388" y="174"/>
                </a:lnTo>
                <a:lnTo>
                  <a:pt x="390" y="194"/>
                </a:lnTo>
                <a:lnTo>
                  <a:pt x="390" y="194"/>
                </a:lnTo>
                <a:lnTo>
                  <a:pt x="388" y="218"/>
                </a:lnTo>
                <a:lnTo>
                  <a:pt x="384" y="240"/>
                </a:lnTo>
                <a:lnTo>
                  <a:pt x="378" y="262"/>
                </a:lnTo>
                <a:lnTo>
                  <a:pt x="370" y="282"/>
                </a:lnTo>
                <a:lnTo>
                  <a:pt x="358" y="302"/>
                </a:lnTo>
                <a:lnTo>
                  <a:pt x="346" y="320"/>
                </a:lnTo>
                <a:lnTo>
                  <a:pt x="332" y="336"/>
                </a:lnTo>
                <a:lnTo>
                  <a:pt x="316" y="352"/>
                </a:lnTo>
                <a:lnTo>
                  <a:pt x="270" y="352"/>
                </a:lnTo>
                <a:lnTo>
                  <a:pt x="270" y="352"/>
                </a:lnTo>
                <a:lnTo>
                  <a:pt x="278" y="340"/>
                </a:lnTo>
                <a:lnTo>
                  <a:pt x="284" y="326"/>
                </a:lnTo>
                <a:lnTo>
                  <a:pt x="292" y="314"/>
                </a:lnTo>
                <a:lnTo>
                  <a:pt x="296" y="298"/>
                </a:lnTo>
                <a:lnTo>
                  <a:pt x="300" y="284"/>
                </a:lnTo>
                <a:lnTo>
                  <a:pt x="304" y="268"/>
                </a:lnTo>
                <a:lnTo>
                  <a:pt x="306" y="252"/>
                </a:lnTo>
                <a:lnTo>
                  <a:pt x="306" y="236"/>
                </a:lnTo>
                <a:lnTo>
                  <a:pt x="306" y="236"/>
                </a:lnTo>
                <a:lnTo>
                  <a:pt x="306" y="218"/>
                </a:lnTo>
                <a:lnTo>
                  <a:pt x="304" y="202"/>
                </a:lnTo>
                <a:lnTo>
                  <a:pt x="300" y="186"/>
                </a:lnTo>
                <a:lnTo>
                  <a:pt x="296" y="172"/>
                </a:lnTo>
                <a:lnTo>
                  <a:pt x="292" y="158"/>
                </a:lnTo>
                <a:lnTo>
                  <a:pt x="284" y="144"/>
                </a:lnTo>
                <a:lnTo>
                  <a:pt x="278" y="130"/>
                </a:lnTo>
                <a:lnTo>
                  <a:pt x="270" y="118"/>
                </a:lnTo>
                <a:lnTo>
                  <a:pt x="270" y="118"/>
                </a:lnTo>
                <a:close/>
                <a:moveTo>
                  <a:pt x="228" y="310"/>
                </a:moveTo>
                <a:lnTo>
                  <a:pt x="266" y="310"/>
                </a:lnTo>
                <a:lnTo>
                  <a:pt x="266" y="310"/>
                </a:lnTo>
                <a:lnTo>
                  <a:pt x="274" y="292"/>
                </a:lnTo>
                <a:lnTo>
                  <a:pt x="278" y="274"/>
                </a:lnTo>
                <a:lnTo>
                  <a:pt x="282" y="254"/>
                </a:lnTo>
                <a:lnTo>
                  <a:pt x="282" y="236"/>
                </a:lnTo>
                <a:lnTo>
                  <a:pt x="282" y="236"/>
                </a:lnTo>
                <a:lnTo>
                  <a:pt x="282" y="214"/>
                </a:lnTo>
                <a:lnTo>
                  <a:pt x="278" y="194"/>
                </a:lnTo>
                <a:lnTo>
                  <a:pt x="272" y="174"/>
                </a:lnTo>
                <a:lnTo>
                  <a:pt x="264" y="156"/>
                </a:lnTo>
                <a:lnTo>
                  <a:pt x="236" y="156"/>
                </a:lnTo>
                <a:lnTo>
                  <a:pt x="236" y="156"/>
                </a:lnTo>
                <a:lnTo>
                  <a:pt x="216" y="146"/>
                </a:lnTo>
                <a:lnTo>
                  <a:pt x="200" y="134"/>
                </a:lnTo>
                <a:lnTo>
                  <a:pt x="186" y="120"/>
                </a:lnTo>
                <a:lnTo>
                  <a:pt x="174" y="104"/>
                </a:lnTo>
                <a:lnTo>
                  <a:pt x="164" y="88"/>
                </a:lnTo>
                <a:lnTo>
                  <a:pt x="156" y="68"/>
                </a:lnTo>
                <a:lnTo>
                  <a:pt x="150" y="48"/>
                </a:lnTo>
                <a:lnTo>
                  <a:pt x="148" y="28"/>
                </a:lnTo>
                <a:lnTo>
                  <a:pt x="148" y="28"/>
                </a:lnTo>
                <a:lnTo>
                  <a:pt x="146" y="22"/>
                </a:lnTo>
                <a:lnTo>
                  <a:pt x="144" y="16"/>
                </a:lnTo>
                <a:lnTo>
                  <a:pt x="138" y="8"/>
                </a:lnTo>
                <a:lnTo>
                  <a:pt x="128" y="2"/>
                </a:lnTo>
                <a:lnTo>
                  <a:pt x="122" y="0"/>
                </a:lnTo>
                <a:lnTo>
                  <a:pt x="116" y="0"/>
                </a:lnTo>
                <a:lnTo>
                  <a:pt x="116" y="0"/>
                </a:lnTo>
                <a:lnTo>
                  <a:pt x="110" y="0"/>
                </a:lnTo>
                <a:lnTo>
                  <a:pt x="104" y="2"/>
                </a:lnTo>
                <a:lnTo>
                  <a:pt x="96" y="10"/>
                </a:lnTo>
                <a:lnTo>
                  <a:pt x="90" y="20"/>
                </a:lnTo>
                <a:lnTo>
                  <a:pt x="88" y="24"/>
                </a:lnTo>
                <a:lnTo>
                  <a:pt x="88" y="32"/>
                </a:lnTo>
                <a:lnTo>
                  <a:pt x="88" y="32"/>
                </a:lnTo>
                <a:lnTo>
                  <a:pt x="90" y="56"/>
                </a:lnTo>
                <a:lnTo>
                  <a:pt x="96" y="80"/>
                </a:lnTo>
                <a:lnTo>
                  <a:pt x="104" y="102"/>
                </a:lnTo>
                <a:lnTo>
                  <a:pt x="114" y="124"/>
                </a:lnTo>
                <a:lnTo>
                  <a:pt x="114" y="124"/>
                </a:lnTo>
                <a:lnTo>
                  <a:pt x="114" y="124"/>
                </a:lnTo>
                <a:lnTo>
                  <a:pt x="114" y="124"/>
                </a:lnTo>
                <a:lnTo>
                  <a:pt x="114" y="130"/>
                </a:lnTo>
                <a:lnTo>
                  <a:pt x="112" y="136"/>
                </a:lnTo>
                <a:lnTo>
                  <a:pt x="108" y="140"/>
                </a:lnTo>
                <a:lnTo>
                  <a:pt x="102" y="144"/>
                </a:lnTo>
                <a:lnTo>
                  <a:pt x="28" y="144"/>
                </a:lnTo>
                <a:lnTo>
                  <a:pt x="28" y="144"/>
                </a:lnTo>
                <a:lnTo>
                  <a:pt x="16" y="146"/>
                </a:lnTo>
                <a:lnTo>
                  <a:pt x="8" y="152"/>
                </a:lnTo>
                <a:lnTo>
                  <a:pt x="2" y="160"/>
                </a:lnTo>
                <a:lnTo>
                  <a:pt x="0" y="170"/>
                </a:lnTo>
                <a:lnTo>
                  <a:pt x="0" y="170"/>
                </a:lnTo>
                <a:lnTo>
                  <a:pt x="2" y="180"/>
                </a:lnTo>
                <a:lnTo>
                  <a:pt x="8" y="190"/>
                </a:lnTo>
                <a:lnTo>
                  <a:pt x="16" y="194"/>
                </a:lnTo>
                <a:lnTo>
                  <a:pt x="24" y="198"/>
                </a:lnTo>
                <a:lnTo>
                  <a:pt x="24" y="198"/>
                </a:lnTo>
                <a:lnTo>
                  <a:pt x="14" y="200"/>
                </a:lnTo>
                <a:lnTo>
                  <a:pt x="6" y="206"/>
                </a:lnTo>
                <a:lnTo>
                  <a:pt x="2" y="214"/>
                </a:lnTo>
                <a:lnTo>
                  <a:pt x="0" y="224"/>
                </a:lnTo>
                <a:lnTo>
                  <a:pt x="0" y="224"/>
                </a:lnTo>
                <a:lnTo>
                  <a:pt x="2" y="236"/>
                </a:lnTo>
                <a:lnTo>
                  <a:pt x="8" y="244"/>
                </a:lnTo>
                <a:lnTo>
                  <a:pt x="16" y="250"/>
                </a:lnTo>
                <a:lnTo>
                  <a:pt x="26" y="252"/>
                </a:lnTo>
                <a:lnTo>
                  <a:pt x="28" y="252"/>
                </a:lnTo>
                <a:lnTo>
                  <a:pt x="28" y="252"/>
                </a:lnTo>
                <a:lnTo>
                  <a:pt x="20" y="256"/>
                </a:lnTo>
                <a:lnTo>
                  <a:pt x="12" y="262"/>
                </a:lnTo>
                <a:lnTo>
                  <a:pt x="8" y="270"/>
                </a:lnTo>
                <a:lnTo>
                  <a:pt x="6" y="280"/>
                </a:lnTo>
                <a:lnTo>
                  <a:pt x="6" y="280"/>
                </a:lnTo>
                <a:lnTo>
                  <a:pt x="8" y="290"/>
                </a:lnTo>
                <a:lnTo>
                  <a:pt x="14" y="298"/>
                </a:lnTo>
                <a:lnTo>
                  <a:pt x="22" y="304"/>
                </a:lnTo>
                <a:lnTo>
                  <a:pt x="32" y="306"/>
                </a:lnTo>
                <a:lnTo>
                  <a:pt x="44" y="306"/>
                </a:lnTo>
                <a:lnTo>
                  <a:pt x="44" y="306"/>
                </a:lnTo>
                <a:lnTo>
                  <a:pt x="36" y="314"/>
                </a:lnTo>
                <a:lnTo>
                  <a:pt x="34" y="320"/>
                </a:lnTo>
                <a:lnTo>
                  <a:pt x="34" y="326"/>
                </a:lnTo>
                <a:lnTo>
                  <a:pt x="34" y="326"/>
                </a:lnTo>
                <a:lnTo>
                  <a:pt x="36" y="334"/>
                </a:lnTo>
                <a:lnTo>
                  <a:pt x="42" y="342"/>
                </a:lnTo>
                <a:lnTo>
                  <a:pt x="48" y="348"/>
                </a:lnTo>
                <a:lnTo>
                  <a:pt x="58" y="350"/>
                </a:lnTo>
                <a:lnTo>
                  <a:pt x="142" y="350"/>
                </a:lnTo>
                <a:lnTo>
                  <a:pt x="142" y="350"/>
                </a:lnTo>
                <a:lnTo>
                  <a:pt x="144" y="350"/>
                </a:lnTo>
                <a:lnTo>
                  <a:pt x="144" y="350"/>
                </a:lnTo>
                <a:lnTo>
                  <a:pt x="148" y="350"/>
                </a:lnTo>
                <a:lnTo>
                  <a:pt x="148" y="350"/>
                </a:lnTo>
                <a:lnTo>
                  <a:pt x="160" y="348"/>
                </a:lnTo>
                <a:lnTo>
                  <a:pt x="172" y="346"/>
                </a:lnTo>
                <a:lnTo>
                  <a:pt x="182" y="344"/>
                </a:lnTo>
                <a:lnTo>
                  <a:pt x="194" y="338"/>
                </a:lnTo>
                <a:lnTo>
                  <a:pt x="204" y="332"/>
                </a:lnTo>
                <a:lnTo>
                  <a:pt x="212" y="326"/>
                </a:lnTo>
                <a:lnTo>
                  <a:pt x="220" y="318"/>
                </a:lnTo>
                <a:lnTo>
                  <a:pt x="228" y="310"/>
                </a:lnTo>
                <a:lnTo>
                  <a:pt x="228" y="31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/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1937050" y="3695425"/>
            <a:ext cx="2743998" cy="935541"/>
            <a:chOff x="-528936" y="4318248"/>
            <a:chExt cx="3109864" cy="1060280"/>
          </a:xfrm>
        </p:grpSpPr>
        <p:grpSp>
          <p:nvGrpSpPr>
            <p:cNvPr id="117" name="Group 116"/>
            <p:cNvGrpSpPr/>
            <p:nvPr/>
          </p:nvGrpSpPr>
          <p:grpSpPr>
            <a:xfrm>
              <a:off x="-528936" y="4318248"/>
              <a:ext cx="3109864" cy="1060280"/>
              <a:chOff x="-168896" y="4318248"/>
              <a:chExt cx="3109864" cy="1060280"/>
            </a:xfrm>
          </p:grpSpPr>
          <p:grpSp>
            <p:nvGrpSpPr>
              <p:cNvPr id="119" name="Group 118"/>
              <p:cNvGrpSpPr/>
              <p:nvPr/>
            </p:nvGrpSpPr>
            <p:grpSpPr>
              <a:xfrm flipH="1">
                <a:off x="-168896" y="4873562"/>
                <a:ext cx="2736137" cy="504966"/>
                <a:chOff x="7182038" y="5248506"/>
                <a:chExt cx="2736136" cy="504966"/>
              </a:xfrm>
            </p:grpSpPr>
            <p:sp>
              <p:nvSpPr>
                <p:cNvPr id="121" name="Freeform 120"/>
                <p:cNvSpPr/>
                <p:nvPr/>
              </p:nvSpPr>
              <p:spPr>
                <a:xfrm flipV="1">
                  <a:off x="7182038" y="5541220"/>
                  <a:ext cx="2736136" cy="212252"/>
                </a:xfrm>
                <a:custGeom>
                  <a:avLst/>
                  <a:gdLst>
                    <a:gd name="connsiteX0" fmla="*/ 0 w 733245"/>
                    <a:gd name="connsiteY0" fmla="*/ 198407 h 198407"/>
                    <a:gd name="connsiteX1" fmla="*/ 198407 w 733245"/>
                    <a:gd name="connsiteY1" fmla="*/ 0 h 198407"/>
                    <a:gd name="connsiteX2" fmla="*/ 733245 w 733245"/>
                    <a:gd name="connsiteY2" fmla="*/ 0 h 198407"/>
                    <a:gd name="connsiteX0" fmla="*/ 0 w 733245"/>
                    <a:gd name="connsiteY0" fmla="*/ 198407 h 198407"/>
                    <a:gd name="connsiteX1" fmla="*/ 37531 w 733245"/>
                    <a:gd name="connsiteY1" fmla="*/ 0 h 198407"/>
                    <a:gd name="connsiteX2" fmla="*/ 733245 w 733245"/>
                    <a:gd name="connsiteY2" fmla="*/ 0 h 19840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733245" h="198407">
                      <a:moveTo>
                        <a:pt x="0" y="198407"/>
                      </a:moveTo>
                      <a:lnTo>
                        <a:pt x="37531" y="0"/>
                      </a:lnTo>
                      <a:lnTo>
                        <a:pt x="733245" y="0"/>
                      </a:lnTo>
                    </a:path>
                  </a:pathLst>
                </a:custGeom>
                <a:ln w="19050">
                  <a:solidFill>
                    <a:schemeClr val="accent1"/>
                  </a:solidFill>
                  <a:prstDash val="sysDot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 defTabSz="899010"/>
                  <a:endParaRPr lang="en-GB" sz="1059" dirty="0">
                    <a:solidFill>
                      <a:srgbClr val="000000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7647375" y="5248506"/>
                  <a:ext cx="2172650" cy="3694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defTabSz="704608" eaLnBrk="0" hangingPunct="0">
                    <a:spcAft>
                      <a:spcPts val="176"/>
                    </a:spcAft>
                    <a:defRPr/>
                  </a:pPr>
                  <a:r>
                    <a:rPr lang="en-GB" sz="1059" i="1" kern="0" dirty="0">
                      <a:solidFill>
                        <a:srgbClr val="000000"/>
                      </a:solidFill>
                      <a:latin typeface="Georgia" pitchFamily="18" charset="0"/>
                      <a:cs typeface="Arial" charset="0"/>
                    </a:rPr>
                    <a:t>Would the wider market support this use?</a:t>
                  </a:r>
                  <a:endParaRPr lang="en-GB" sz="1059" kern="0" dirty="0">
                    <a:solidFill>
                      <a:srgbClr val="000000"/>
                    </a:solidFill>
                    <a:latin typeface="Georgia" pitchFamily="18" charset="0"/>
                    <a:cs typeface="Arial" charset="0"/>
                  </a:endParaRPr>
                </a:p>
              </p:txBody>
            </p:sp>
          </p:grpSp>
          <p:sp>
            <p:nvSpPr>
              <p:cNvPr id="120" name="Oval 119"/>
              <p:cNvSpPr/>
              <p:nvPr/>
            </p:nvSpPr>
            <p:spPr bwMode="ltGray">
              <a:xfrm>
                <a:off x="2170210" y="4318248"/>
                <a:ext cx="770758" cy="770758"/>
              </a:xfrm>
              <a:prstGeom prst="ellipse">
                <a:avLst/>
              </a:prstGeom>
              <a:solidFill>
                <a:schemeClr val="bg2"/>
              </a:solidFill>
              <a:ln w="3175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899010"/>
                <a:endParaRPr lang="en-GB" sz="1059" dirty="0" err="1">
                  <a:solidFill>
                    <a:srgbClr val="FFFFFF"/>
                  </a:solidFill>
                  <a:latin typeface="Georgia" pitchFamily="18" charset="0"/>
                </a:endParaRPr>
              </a:p>
            </p:txBody>
          </p:sp>
        </p:grpSp>
        <p:sp>
          <p:nvSpPr>
            <p:cNvPr id="118" name="Freeform 4953"/>
            <p:cNvSpPr>
              <a:spLocks noEditPoints="1"/>
            </p:cNvSpPr>
            <p:nvPr/>
          </p:nvSpPr>
          <p:spPr bwMode="auto">
            <a:xfrm>
              <a:off x="1957316" y="4504281"/>
              <a:ext cx="499768" cy="398691"/>
            </a:xfrm>
            <a:custGeom>
              <a:avLst/>
              <a:gdLst>
                <a:gd name="T0" fmla="*/ 28 w 356"/>
                <a:gd name="T1" fmla="*/ 142 h 284"/>
                <a:gd name="T2" fmla="*/ 40 w 356"/>
                <a:gd name="T3" fmla="*/ 138 h 284"/>
                <a:gd name="T4" fmla="*/ 34 w 356"/>
                <a:gd name="T5" fmla="*/ 158 h 284"/>
                <a:gd name="T6" fmla="*/ 28 w 356"/>
                <a:gd name="T7" fmla="*/ 154 h 284"/>
                <a:gd name="T8" fmla="*/ 28 w 356"/>
                <a:gd name="T9" fmla="*/ 146 h 284"/>
                <a:gd name="T10" fmla="*/ 238 w 356"/>
                <a:gd name="T11" fmla="*/ 68 h 284"/>
                <a:gd name="T12" fmla="*/ 312 w 356"/>
                <a:gd name="T13" fmla="*/ 44 h 284"/>
                <a:gd name="T14" fmla="*/ 330 w 356"/>
                <a:gd name="T15" fmla="*/ 52 h 284"/>
                <a:gd name="T16" fmla="*/ 354 w 356"/>
                <a:gd name="T17" fmla="*/ 36 h 284"/>
                <a:gd name="T18" fmla="*/ 354 w 356"/>
                <a:gd name="T19" fmla="*/ 16 h 284"/>
                <a:gd name="T20" fmla="*/ 330 w 356"/>
                <a:gd name="T21" fmla="*/ 0 h 284"/>
                <a:gd name="T22" fmla="*/ 312 w 356"/>
                <a:gd name="T23" fmla="*/ 8 h 284"/>
                <a:gd name="T24" fmla="*/ 230 w 356"/>
                <a:gd name="T25" fmla="*/ 50 h 284"/>
                <a:gd name="T26" fmla="*/ 228 w 356"/>
                <a:gd name="T27" fmla="*/ 50 h 284"/>
                <a:gd name="T28" fmla="*/ 222 w 356"/>
                <a:gd name="T29" fmla="*/ 56 h 284"/>
                <a:gd name="T30" fmla="*/ 216 w 356"/>
                <a:gd name="T31" fmla="*/ 100 h 284"/>
                <a:gd name="T32" fmla="*/ 118 w 356"/>
                <a:gd name="T33" fmla="*/ 158 h 284"/>
                <a:gd name="T34" fmla="*/ 150 w 356"/>
                <a:gd name="T35" fmla="*/ 186 h 284"/>
                <a:gd name="T36" fmla="*/ 152 w 356"/>
                <a:gd name="T37" fmla="*/ 186 h 284"/>
                <a:gd name="T38" fmla="*/ 194 w 356"/>
                <a:gd name="T39" fmla="*/ 134 h 284"/>
                <a:gd name="T40" fmla="*/ 16 w 356"/>
                <a:gd name="T41" fmla="*/ 268 h 284"/>
                <a:gd name="T42" fmla="*/ 0 w 356"/>
                <a:gd name="T43" fmla="*/ 284 h 284"/>
                <a:gd name="T44" fmla="*/ 310 w 356"/>
                <a:gd name="T45" fmla="*/ 182 h 284"/>
                <a:gd name="T46" fmla="*/ 236 w 356"/>
                <a:gd name="T47" fmla="*/ 156 h 284"/>
                <a:gd name="T48" fmla="*/ 228 w 356"/>
                <a:gd name="T49" fmla="*/ 152 h 284"/>
                <a:gd name="T50" fmla="*/ 160 w 356"/>
                <a:gd name="T51" fmla="*/ 92 h 284"/>
                <a:gd name="T52" fmla="*/ 148 w 356"/>
                <a:gd name="T53" fmla="*/ 92 h 284"/>
                <a:gd name="T54" fmla="*/ 78 w 356"/>
                <a:gd name="T55" fmla="*/ 218 h 284"/>
                <a:gd name="T56" fmla="*/ 78 w 356"/>
                <a:gd name="T57" fmla="*/ 236 h 284"/>
                <a:gd name="T58" fmla="*/ 54 w 356"/>
                <a:gd name="T59" fmla="*/ 252 h 284"/>
                <a:gd name="T60" fmla="*/ 36 w 356"/>
                <a:gd name="T61" fmla="*/ 244 h 284"/>
                <a:gd name="T62" fmla="*/ 28 w 356"/>
                <a:gd name="T63" fmla="*/ 226 h 284"/>
                <a:gd name="T64" fmla="*/ 44 w 356"/>
                <a:gd name="T65" fmla="*/ 202 h 284"/>
                <a:gd name="T66" fmla="*/ 56 w 356"/>
                <a:gd name="T67" fmla="*/ 200 h 284"/>
                <a:gd name="T68" fmla="*/ 128 w 356"/>
                <a:gd name="T69" fmla="*/ 74 h 284"/>
                <a:gd name="T70" fmla="*/ 130 w 356"/>
                <a:gd name="T71" fmla="*/ 56 h 284"/>
                <a:gd name="T72" fmla="*/ 152 w 356"/>
                <a:gd name="T73" fmla="*/ 42 h 284"/>
                <a:gd name="T74" fmla="*/ 172 w 356"/>
                <a:gd name="T75" fmla="*/ 48 h 284"/>
                <a:gd name="T76" fmla="*/ 178 w 356"/>
                <a:gd name="T77" fmla="*/ 68 h 284"/>
                <a:gd name="T78" fmla="*/ 310 w 356"/>
                <a:gd name="T79" fmla="*/ 136 h 284"/>
                <a:gd name="T80" fmla="*/ 310 w 356"/>
                <a:gd name="T81" fmla="*/ 182 h 284"/>
                <a:gd name="T82" fmla="*/ 162 w 356"/>
                <a:gd name="T83" fmla="*/ 64 h 284"/>
                <a:gd name="T84" fmla="*/ 152 w 356"/>
                <a:gd name="T85" fmla="*/ 58 h 284"/>
                <a:gd name="T86" fmla="*/ 146 w 356"/>
                <a:gd name="T87" fmla="*/ 60 h 284"/>
                <a:gd name="T88" fmla="*/ 144 w 356"/>
                <a:gd name="T89" fmla="*/ 68 h 284"/>
                <a:gd name="T90" fmla="*/ 150 w 356"/>
                <a:gd name="T91" fmla="*/ 76 h 284"/>
                <a:gd name="T92" fmla="*/ 156 w 356"/>
                <a:gd name="T93" fmla="*/ 76 h 284"/>
                <a:gd name="T94" fmla="*/ 162 w 356"/>
                <a:gd name="T95" fmla="*/ 68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356" h="284">
                  <a:moveTo>
                    <a:pt x="28" y="146"/>
                  </a:moveTo>
                  <a:lnTo>
                    <a:pt x="28" y="146"/>
                  </a:lnTo>
                  <a:lnTo>
                    <a:pt x="28" y="142"/>
                  </a:lnTo>
                  <a:lnTo>
                    <a:pt x="32" y="140"/>
                  </a:lnTo>
                  <a:lnTo>
                    <a:pt x="36" y="138"/>
                  </a:lnTo>
                  <a:lnTo>
                    <a:pt x="40" y="138"/>
                  </a:lnTo>
                  <a:lnTo>
                    <a:pt x="78" y="148"/>
                  </a:lnTo>
                  <a:lnTo>
                    <a:pt x="66" y="166"/>
                  </a:lnTo>
                  <a:lnTo>
                    <a:pt x="34" y="158"/>
                  </a:lnTo>
                  <a:lnTo>
                    <a:pt x="34" y="158"/>
                  </a:lnTo>
                  <a:lnTo>
                    <a:pt x="32" y="156"/>
                  </a:lnTo>
                  <a:lnTo>
                    <a:pt x="28" y="154"/>
                  </a:lnTo>
                  <a:lnTo>
                    <a:pt x="28" y="150"/>
                  </a:lnTo>
                  <a:lnTo>
                    <a:pt x="28" y="146"/>
                  </a:lnTo>
                  <a:lnTo>
                    <a:pt x="28" y="146"/>
                  </a:lnTo>
                  <a:close/>
                  <a:moveTo>
                    <a:pt x="216" y="100"/>
                  </a:moveTo>
                  <a:lnTo>
                    <a:pt x="238" y="68"/>
                  </a:lnTo>
                  <a:lnTo>
                    <a:pt x="238" y="68"/>
                  </a:lnTo>
                  <a:lnTo>
                    <a:pt x="238" y="68"/>
                  </a:lnTo>
                  <a:lnTo>
                    <a:pt x="312" y="44"/>
                  </a:lnTo>
                  <a:lnTo>
                    <a:pt x="312" y="44"/>
                  </a:lnTo>
                  <a:lnTo>
                    <a:pt x="320" y="50"/>
                  </a:lnTo>
                  <a:lnTo>
                    <a:pt x="330" y="52"/>
                  </a:lnTo>
                  <a:lnTo>
                    <a:pt x="330" y="52"/>
                  </a:lnTo>
                  <a:lnTo>
                    <a:pt x="340" y="50"/>
                  </a:lnTo>
                  <a:lnTo>
                    <a:pt x="348" y="44"/>
                  </a:lnTo>
                  <a:lnTo>
                    <a:pt x="354" y="36"/>
                  </a:lnTo>
                  <a:lnTo>
                    <a:pt x="356" y="26"/>
                  </a:lnTo>
                  <a:lnTo>
                    <a:pt x="356" y="26"/>
                  </a:lnTo>
                  <a:lnTo>
                    <a:pt x="354" y="16"/>
                  </a:lnTo>
                  <a:lnTo>
                    <a:pt x="348" y="8"/>
                  </a:lnTo>
                  <a:lnTo>
                    <a:pt x="340" y="2"/>
                  </a:lnTo>
                  <a:lnTo>
                    <a:pt x="330" y="0"/>
                  </a:lnTo>
                  <a:lnTo>
                    <a:pt x="330" y="0"/>
                  </a:lnTo>
                  <a:lnTo>
                    <a:pt x="320" y="2"/>
                  </a:lnTo>
                  <a:lnTo>
                    <a:pt x="312" y="8"/>
                  </a:lnTo>
                  <a:lnTo>
                    <a:pt x="306" y="16"/>
                  </a:lnTo>
                  <a:lnTo>
                    <a:pt x="304" y="26"/>
                  </a:lnTo>
                  <a:lnTo>
                    <a:pt x="230" y="50"/>
                  </a:lnTo>
                  <a:lnTo>
                    <a:pt x="230" y="50"/>
                  </a:lnTo>
                  <a:lnTo>
                    <a:pt x="228" y="50"/>
                  </a:lnTo>
                  <a:lnTo>
                    <a:pt x="228" y="50"/>
                  </a:lnTo>
                  <a:lnTo>
                    <a:pt x="224" y="52"/>
                  </a:lnTo>
                  <a:lnTo>
                    <a:pt x="222" y="56"/>
                  </a:lnTo>
                  <a:lnTo>
                    <a:pt x="222" y="56"/>
                  </a:lnTo>
                  <a:lnTo>
                    <a:pt x="222" y="56"/>
                  </a:lnTo>
                  <a:lnTo>
                    <a:pt x="202" y="86"/>
                  </a:lnTo>
                  <a:lnTo>
                    <a:pt x="216" y="100"/>
                  </a:lnTo>
                  <a:close/>
                  <a:moveTo>
                    <a:pt x="180" y="118"/>
                  </a:moveTo>
                  <a:lnTo>
                    <a:pt x="148" y="164"/>
                  </a:lnTo>
                  <a:lnTo>
                    <a:pt x="118" y="158"/>
                  </a:lnTo>
                  <a:lnTo>
                    <a:pt x="108" y="176"/>
                  </a:lnTo>
                  <a:lnTo>
                    <a:pt x="146" y="184"/>
                  </a:lnTo>
                  <a:lnTo>
                    <a:pt x="150" y="186"/>
                  </a:lnTo>
                  <a:lnTo>
                    <a:pt x="150" y="186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8" y="184"/>
                  </a:lnTo>
                  <a:lnTo>
                    <a:pt x="162" y="182"/>
                  </a:lnTo>
                  <a:lnTo>
                    <a:pt x="194" y="134"/>
                  </a:lnTo>
                  <a:lnTo>
                    <a:pt x="180" y="118"/>
                  </a:lnTo>
                  <a:close/>
                  <a:moveTo>
                    <a:pt x="346" y="268"/>
                  </a:moveTo>
                  <a:lnTo>
                    <a:pt x="16" y="268"/>
                  </a:lnTo>
                  <a:lnTo>
                    <a:pt x="16" y="16"/>
                  </a:lnTo>
                  <a:lnTo>
                    <a:pt x="0" y="16"/>
                  </a:lnTo>
                  <a:lnTo>
                    <a:pt x="0" y="284"/>
                  </a:lnTo>
                  <a:lnTo>
                    <a:pt x="346" y="284"/>
                  </a:lnTo>
                  <a:lnTo>
                    <a:pt x="346" y="268"/>
                  </a:lnTo>
                  <a:close/>
                  <a:moveTo>
                    <a:pt x="310" y="182"/>
                  </a:moveTo>
                  <a:lnTo>
                    <a:pt x="310" y="156"/>
                  </a:lnTo>
                  <a:lnTo>
                    <a:pt x="236" y="156"/>
                  </a:lnTo>
                  <a:lnTo>
                    <a:pt x="236" y="156"/>
                  </a:lnTo>
                  <a:lnTo>
                    <a:pt x="230" y="154"/>
                  </a:lnTo>
                  <a:lnTo>
                    <a:pt x="230" y="154"/>
                  </a:lnTo>
                  <a:lnTo>
                    <a:pt x="228" y="152"/>
                  </a:lnTo>
                  <a:lnTo>
                    <a:pt x="164" y="90"/>
                  </a:lnTo>
                  <a:lnTo>
                    <a:pt x="164" y="90"/>
                  </a:lnTo>
                  <a:lnTo>
                    <a:pt x="160" y="92"/>
                  </a:lnTo>
                  <a:lnTo>
                    <a:pt x="152" y="92"/>
                  </a:lnTo>
                  <a:lnTo>
                    <a:pt x="152" y="92"/>
                  </a:lnTo>
                  <a:lnTo>
                    <a:pt x="148" y="92"/>
                  </a:lnTo>
                  <a:lnTo>
                    <a:pt x="74" y="210"/>
                  </a:lnTo>
                  <a:lnTo>
                    <a:pt x="74" y="210"/>
                  </a:lnTo>
                  <a:lnTo>
                    <a:pt x="78" y="218"/>
                  </a:lnTo>
                  <a:lnTo>
                    <a:pt x="80" y="226"/>
                  </a:lnTo>
                  <a:lnTo>
                    <a:pt x="80" y="226"/>
                  </a:lnTo>
                  <a:lnTo>
                    <a:pt x="78" y="236"/>
                  </a:lnTo>
                  <a:lnTo>
                    <a:pt x="72" y="244"/>
                  </a:lnTo>
                  <a:lnTo>
                    <a:pt x="64" y="250"/>
                  </a:lnTo>
                  <a:lnTo>
                    <a:pt x="54" y="252"/>
                  </a:lnTo>
                  <a:lnTo>
                    <a:pt x="54" y="252"/>
                  </a:lnTo>
                  <a:lnTo>
                    <a:pt x="44" y="250"/>
                  </a:lnTo>
                  <a:lnTo>
                    <a:pt x="36" y="244"/>
                  </a:lnTo>
                  <a:lnTo>
                    <a:pt x="30" y="236"/>
                  </a:lnTo>
                  <a:lnTo>
                    <a:pt x="28" y="226"/>
                  </a:lnTo>
                  <a:lnTo>
                    <a:pt x="28" y="226"/>
                  </a:lnTo>
                  <a:lnTo>
                    <a:pt x="30" y="216"/>
                  </a:lnTo>
                  <a:lnTo>
                    <a:pt x="36" y="208"/>
                  </a:lnTo>
                  <a:lnTo>
                    <a:pt x="44" y="202"/>
                  </a:lnTo>
                  <a:lnTo>
                    <a:pt x="54" y="200"/>
                  </a:lnTo>
                  <a:lnTo>
                    <a:pt x="54" y="200"/>
                  </a:lnTo>
                  <a:lnTo>
                    <a:pt x="56" y="200"/>
                  </a:lnTo>
                  <a:lnTo>
                    <a:pt x="130" y="80"/>
                  </a:lnTo>
                  <a:lnTo>
                    <a:pt x="130" y="80"/>
                  </a:lnTo>
                  <a:lnTo>
                    <a:pt x="128" y="74"/>
                  </a:lnTo>
                  <a:lnTo>
                    <a:pt x="128" y="68"/>
                  </a:lnTo>
                  <a:lnTo>
                    <a:pt x="128" y="68"/>
                  </a:lnTo>
                  <a:lnTo>
                    <a:pt x="130" y="56"/>
                  </a:lnTo>
                  <a:lnTo>
                    <a:pt x="134" y="48"/>
                  </a:lnTo>
                  <a:lnTo>
                    <a:pt x="142" y="44"/>
                  </a:lnTo>
                  <a:lnTo>
                    <a:pt x="152" y="42"/>
                  </a:lnTo>
                  <a:lnTo>
                    <a:pt x="152" y="42"/>
                  </a:lnTo>
                  <a:lnTo>
                    <a:pt x="164" y="44"/>
                  </a:lnTo>
                  <a:lnTo>
                    <a:pt x="172" y="48"/>
                  </a:lnTo>
                  <a:lnTo>
                    <a:pt x="176" y="56"/>
                  </a:lnTo>
                  <a:lnTo>
                    <a:pt x="178" y="68"/>
                  </a:lnTo>
                  <a:lnTo>
                    <a:pt x="178" y="68"/>
                  </a:lnTo>
                  <a:lnTo>
                    <a:pt x="178" y="74"/>
                  </a:lnTo>
                  <a:lnTo>
                    <a:pt x="240" y="136"/>
                  </a:lnTo>
                  <a:lnTo>
                    <a:pt x="310" y="136"/>
                  </a:lnTo>
                  <a:lnTo>
                    <a:pt x="310" y="110"/>
                  </a:lnTo>
                  <a:lnTo>
                    <a:pt x="350" y="146"/>
                  </a:lnTo>
                  <a:lnTo>
                    <a:pt x="310" y="182"/>
                  </a:lnTo>
                  <a:close/>
                  <a:moveTo>
                    <a:pt x="162" y="68"/>
                  </a:moveTo>
                  <a:lnTo>
                    <a:pt x="162" y="68"/>
                  </a:lnTo>
                  <a:lnTo>
                    <a:pt x="162" y="64"/>
                  </a:lnTo>
                  <a:lnTo>
                    <a:pt x="160" y="60"/>
                  </a:lnTo>
                  <a:lnTo>
                    <a:pt x="156" y="58"/>
                  </a:lnTo>
                  <a:lnTo>
                    <a:pt x="152" y="58"/>
                  </a:lnTo>
                  <a:lnTo>
                    <a:pt x="152" y="58"/>
                  </a:lnTo>
                  <a:lnTo>
                    <a:pt x="150" y="58"/>
                  </a:lnTo>
                  <a:lnTo>
                    <a:pt x="146" y="60"/>
                  </a:lnTo>
                  <a:lnTo>
                    <a:pt x="144" y="64"/>
                  </a:lnTo>
                  <a:lnTo>
                    <a:pt x="144" y="68"/>
                  </a:lnTo>
                  <a:lnTo>
                    <a:pt x="144" y="68"/>
                  </a:lnTo>
                  <a:lnTo>
                    <a:pt x="144" y="70"/>
                  </a:lnTo>
                  <a:lnTo>
                    <a:pt x="146" y="74"/>
                  </a:lnTo>
                  <a:lnTo>
                    <a:pt x="150" y="76"/>
                  </a:lnTo>
                  <a:lnTo>
                    <a:pt x="152" y="76"/>
                  </a:lnTo>
                  <a:lnTo>
                    <a:pt x="152" y="76"/>
                  </a:lnTo>
                  <a:lnTo>
                    <a:pt x="156" y="76"/>
                  </a:lnTo>
                  <a:lnTo>
                    <a:pt x="160" y="74"/>
                  </a:lnTo>
                  <a:lnTo>
                    <a:pt x="162" y="70"/>
                  </a:lnTo>
                  <a:lnTo>
                    <a:pt x="162" y="68"/>
                  </a:lnTo>
                  <a:lnTo>
                    <a:pt x="162" y="6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80682" tIns="40341" rIns="80682" bIns="40341" numCol="1" anchor="t" anchorCtr="0" compatLnSpc="1">
              <a:prstTxWarp prst="textNoShape">
                <a:avLst/>
              </a:prstTxWarp>
            </a:bodyPr>
            <a:lstStyle/>
            <a:p>
              <a:pPr defTabSz="899010"/>
              <a:endParaRPr lang="en-GB" sz="1059" dirty="0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23" name="Freeform 41"/>
          <p:cNvSpPr>
            <a:spLocks noEditPoints="1"/>
          </p:cNvSpPr>
          <p:nvPr/>
        </p:nvSpPr>
        <p:spPr bwMode="auto">
          <a:xfrm>
            <a:off x="5069250" y="2986702"/>
            <a:ext cx="2053501" cy="1782263"/>
          </a:xfrm>
          <a:custGeom>
            <a:avLst/>
            <a:gdLst/>
            <a:ahLst/>
            <a:cxnLst>
              <a:cxn ang="0">
                <a:pos x="149" y="197"/>
              </a:cxn>
              <a:cxn ang="0">
                <a:pos x="153" y="133"/>
              </a:cxn>
              <a:cxn ang="0">
                <a:pos x="198" y="111"/>
              </a:cxn>
              <a:cxn ang="0">
                <a:pos x="155" y="35"/>
              </a:cxn>
              <a:cxn ang="0">
                <a:pos x="165" y="89"/>
              </a:cxn>
              <a:cxn ang="0">
                <a:pos x="155" y="35"/>
              </a:cxn>
              <a:cxn ang="0">
                <a:pos x="191" y="82"/>
              </a:cxn>
              <a:cxn ang="0">
                <a:pos x="176" y="40"/>
              </a:cxn>
              <a:cxn ang="0">
                <a:pos x="175" y="20"/>
              </a:cxn>
              <a:cxn ang="0">
                <a:pos x="170" y="31"/>
              </a:cxn>
              <a:cxn ang="0">
                <a:pos x="175" y="20"/>
              </a:cxn>
              <a:cxn ang="0">
                <a:pos x="97" y="197"/>
              </a:cxn>
              <a:cxn ang="0">
                <a:pos x="83" y="120"/>
              </a:cxn>
              <a:cxn ang="0">
                <a:pos x="69" y="194"/>
              </a:cxn>
              <a:cxn ang="0">
                <a:pos x="40" y="90"/>
              </a:cxn>
              <a:cxn ang="0">
                <a:pos x="136" y="119"/>
              </a:cxn>
              <a:cxn ang="0">
                <a:pos x="231" y="85"/>
              </a:cxn>
              <a:cxn ang="0">
                <a:pos x="201" y="24"/>
              </a:cxn>
              <a:cxn ang="0">
                <a:pos x="201" y="22"/>
              </a:cxn>
              <a:cxn ang="0">
                <a:pos x="200" y="21"/>
              </a:cxn>
              <a:cxn ang="0">
                <a:pos x="199" y="20"/>
              </a:cxn>
              <a:cxn ang="0">
                <a:pos x="198" y="20"/>
              </a:cxn>
              <a:cxn ang="0">
                <a:pos x="178" y="10"/>
              </a:cxn>
              <a:cxn ang="0">
                <a:pos x="164" y="14"/>
              </a:cxn>
              <a:cxn ang="0">
                <a:pos x="146" y="2"/>
              </a:cxn>
              <a:cxn ang="0">
                <a:pos x="72" y="39"/>
              </a:cxn>
              <a:cxn ang="0">
                <a:pos x="71" y="40"/>
              </a:cxn>
              <a:cxn ang="0">
                <a:pos x="3" y="104"/>
              </a:cxn>
              <a:cxn ang="0">
                <a:pos x="7" y="115"/>
              </a:cxn>
              <a:cxn ang="0">
                <a:pos x="27" y="112"/>
              </a:cxn>
              <a:cxn ang="0">
                <a:pos x="33" y="204"/>
              </a:cxn>
              <a:cxn ang="0">
                <a:pos x="143" y="214"/>
              </a:cxn>
              <a:cxn ang="0">
                <a:pos x="145" y="214"/>
              </a:cxn>
              <a:cxn ang="0">
                <a:pos x="208" y="182"/>
              </a:cxn>
              <a:cxn ang="0">
                <a:pos x="211" y="104"/>
              </a:cxn>
              <a:cxn ang="0">
                <a:pos x="233" y="90"/>
              </a:cxn>
            </a:cxnLst>
            <a:rect l="0" t="0" r="r" b="b"/>
            <a:pathLst>
              <a:path w="233" h="214">
                <a:moveTo>
                  <a:pt x="198" y="173"/>
                </a:moveTo>
                <a:cubicBezTo>
                  <a:pt x="149" y="197"/>
                  <a:pt x="149" y="197"/>
                  <a:pt x="149" y="197"/>
                </a:cubicBezTo>
                <a:cubicBezTo>
                  <a:pt x="149" y="132"/>
                  <a:pt x="149" y="132"/>
                  <a:pt x="149" y="132"/>
                </a:cubicBezTo>
                <a:cubicBezTo>
                  <a:pt x="150" y="133"/>
                  <a:pt x="151" y="133"/>
                  <a:pt x="153" y="133"/>
                </a:cubicBezTo>
                <a:cubicBezTo>
                  <a:pt x="154" y="133"/>
                  <a:pt x="155" y="133"/>
                  <a:pt x="156" y="133"/>
                </a:cubicBezTo>
                <a:cubicBezTo>
                  <a:pt x="198" y="111"/>
                  <a:pt x="198" y="111"/>
                  <a:pt x="198" y="111"/>
                </a:cubicBezTo>
                <a:lnTo>
                  <a:pt x="198" y="173"/>
                </a:lnTo>
                <a:close/>
                <a:moveTo>
                  <a:pt x="155" y="35"/>
                </a:moveTo>
                <a:cubicBezTo>
                  <a:pt x="165" y="40"/>
                  <a:pt x="165" y="40"/>
                  <a:pt x="165" y="40"/>
                </a:cubicBezTo>
                <a:cubicBezTo>
                  <a:pt x="165" y="89"/>
                  <a:pt x="165" y="89"/>
                  <a:pt x="165" y="89"/>
                </a:cubicBezTo>
                <a:cubicBezTo>
                  <a:pt x="155" y="84"/>
                  <a:pt x="155" y="84"/>
                  <a:pt x="155" y="84"/>
                </a:cubicBezTo>
                <a:lnTo>
                  <a:pt x="155" y="35"/>
                </a:lnTo>
                <a:close/>
                <a:moveTo>
                  <a:pt x="191" y="33"/>
                </a:moveTo>
                <a:cubicBezTo>
                  <a:pt x="191" y="82"/>
                  <a:pt x="191" y="82"/>
                  <a:pt x="191" y="82"/>
                </a:cubicBezTo>
                <a:cubicBezTo>
                  <a:pt x="176" y="89"/>
                  <a:pt x="176" y="89"/>
                  <a:pt x="176" y="89"/>
                </a:cubicBezTo>
                <a:cubicBezTo>
                  <a:pt x="176" y="40"/>
                  <a:pt x="176" y="40"/>
                  <a:pt x="176" y="40"/>
                </a:cubicBezTo>
                <a:lnTo>
                  <a:pt x="191" y="33"/>
                </a:lnTo>
                <a:close/>
                <a:moveTo>
                  <a:pt x="175" y="20"/>
                </a:moveTo>
                <a:cubicBezTo>
                  <a:pt x="184" y="24"/>
                  <a:pt x="184" y="24"/>
                  <a:pt x="184" y="24"/>
                </a:cubicBezTo>
                <a:cubicBezTo>
                  <a:pt x="170" y="31"/>
                  <a:pt x="170" y="31"/>
                  <a:pt x="170" y="31"/>
                </a:cubicBezTo>
                <a:cubicBezTo>
                  <a:pt x="162" y="27"/>
                  <a:pt x="162" y="27"/>
                  <a:pt x="162" y="27"/>
                </a:cubicBezTo>
                <a:lnTo>
                  <a:pt x="175" y="20"/>
                </a:lnTo>
                <a:close/>
                <a:moveTo>
                  <a:pt x="136" y="201"/>
                </a:moveTo>
                <a:cubicBezTo>
                  <a:pt x="97" y="197"/>
                  <a:pt x="97" y="197"/>
                  <a:pt x="97" y="197"/>
                </a:cubicBezTo>
                <a:cubicBezTo>
                  <a:pt x="97" y="135"/>
                  <a:pt x="97" y="135"/>
                  <a:pt x="97" y="135"/>
                </a:cubicBezTo>
                <a:cubicBezTo>
                  <a:pt x="97" y="127"/>
                  <a:pt x="91" y="120"/>
                  <a:pt x="83" y="120"/>
                </a:cubicBezTo>
                <a:cubicBezTo>
                  <a:pt x="75" y="119"/>
                  <a:pt x="69" y="125"/>
                  <a:pt x="69" y="133"/>
                </a:cubicBezTo>
                <a:cubicBezTo>
                  <a:pt x="69" y="194"/>
                  <a:pt x="69" y="194"/>
                  <a:pt x="69" y="194"/>
                </a:cubicBezTo>
                <a:cubicBezTo>
                  <a:pt x="40" y="192"/>
                  <a:pt x="40" y="192"/>
                  <a:pt x="40" y="192"/>
                </a:cubicBezTo>
                <a:cubicBezTo>
                  <a:pt x="40" y="90"/>
                  <a:pt x="40" y="90"/>
                  <a:pt x="40" y="90"/>
                </a:cubicBezTo>
                <a:cubicBezTo>
                  <a:pt x="77" y="57"/>
                  <a:pt x="77" y="57"/>
                  <a:pt x="77" y="57"/>
                </a:cubicBezTo>
                <a:cubicBezTo>
                  <a:pt x="136" y="119"/>
                  <a:pt x="136" y="119"/>
                  <a:pt x="136" y="119"/>
                </a:cubicBezTo>
                <a:lnTo>
                  <a:pt x="136" y="201"/>
                </a:lnTo>
                <a:close/>
                <a:moveTo>
                  <a:pt x="231" y="85"/>
                </a:moveTo>
                <a:cubicBezTo>
                  <a:pt x="201" y="53"/>
                  <a:pt x="201" y="53"/>
                  <a:pt x="201" y="53"/>
                </a:cubicBezTo>
                <a:cubicBezTo>
                  <a:pt x="201" y="24"/>
                  <a:pt x="201" y="24"/>
                  <a:pt x="201" y="24"/>
                </a:cubicBezTo>
                <a:cubicBezTo>
                  <a:pt x="201" y="24"/>
                  <a:pt x="201" y="23"/>
                  <a:pt x="201" y="23"/>
                </a:cubicBezTo>
                <a:cubicBezTo>
                  <a:pt x="201" y="23"/>
                  <a:pt x="201" y="23"/>
                  <a:pt x="201" y="22"/>
                </a:cubicBezTo>
                <a:cubicBezTo>
                  <a:pt x="201" y="22"/>
                  <a:pt x="200" y="22"/>
                  <a:pt x="200" y="22"/>
                </a:cubicBezTo>
                <a:cubicBezTo>
                  <a:pt x="200" y="22"/>
                  <a:pt x="200" y="22"/>
                  <a:pt x="200" y="21"/>
                </a:cubicBezTo>
                <a:cubicBezTo>
                  <a:pt x="200" y="21"/>
                  <a:pt x="200" y="21"/>
                  <a:pt x="200" y="21"/>
                </a:cubicBezTo>
                <a:cubicBezTo>
                  <a:pt x="199" y="20"/>
                  <a:pt x="199" y="20"/>
                  <a:pt x="199" y="20"/>
                </a:cubicBezTo>
                <a:cubicBezTo>
                  <a:pt x="199" y="20"/>
                  <a:pt x="199" y="20"/>
                  <a:pt x="199" y="20"/>
                </a:cubicBezTo>
                <a:cubicBezTo>
                  <a:pt x="199" y="20"/>
                  <a:pt x="199" y="20"/>
                  <a:pt x="198" y="20"/>
                </a:cubicBezTo>
                <a:cubicBezTo>
                  <a:pt x="198" y="20"/>
                  <a:pt x="198" y="20"/>
                  <a:pt x="198" y="20"/>
                </a:cubicBezTo>
                <a:cubicBezTo>
                  <a:pt x="178" y="10"/>
                  <a:pt x="178" y="10"/>
                  <a:pt x="178" y="10"/>
                </a:cubicBezTo>
                <a:cubicBezTo>
                  <a:pt x="176" y="9"/>
                  <a:pt x="175" y="9"/>
                  <a:pt x="173" y="10"/>
                </a:cubicBezTo>
                <a:cubicBezTo>
                  <a:pt x="164" y="14"/>
                  <a:pt x="164" y="14"/>
                  <a:pt x="164" y="14"/>
                </a:cubicBezTo>
                <a:cubicBezTo>
                  <a:pt x="154" y="3"/>
                  <a:pt x="154" y="3"/>
                  <a:pt x="154" y="3"/>
                </a:cubicBezTo>
                <a:cubicBezTo>
                  <a:pt x="152" y="1"/>
                  <a:pt x="149" y="0"/>
                  <a:pt x="146" y="2"/>
                </a:cubicBezTo>
                <a:cubicBezTo>
                  <a:pt x="74" y="38"/>
                  <a:pt x="74" y="38"/>
                  <a:pt x="74" y="38"/>
                </a:cubicBezTo>
                <a:cubicBezTo>
                  <a:pt x="72" y="39"/>
                  <a:pt x="72" y="39"/>
                  <a:pt x="72" y="39"/>
                </a:cubicBezTo>
                <a:cubicBezTo>
                  <a:pt x="72" y="39"/>
                  <a:pt x="72" y="39"/>
                  <a:pt x="72" y="39"/>
                </a:cubicBezTo>
                <a:cubicBezTo>
                  <a:pt x="72" y="40"/>
                  <a:pt x="71" y="40"/>
                  <a:pt x="71" y="40"/>
                </a:cubicBezTo>
                <a:cubicBezTo>
                  <a:pt x="71" y="40"/>
                  <a:pt x="71" y="40"/>
                  <a:pt x="71" y="40"/>
                </a:cubicBezTo>
                <a:cubicBezTo>
                  <a:pt x="3" y="104"/>
                  <a:pt x="3" y="104"/>
                  <a:pt x="3" y="104"/>
                </a:cubicBezTo>
                <a:cubicBezTo>
                  <a:pt x="1" y="105"/>
                  <a:pt x="0" y="109"/>
                  <a:pt x="1" y="111"/>
                </a:cubicBezTo>
                <a:cubicBezTo>
                  <a:pt x="2" y="113"/>
                  <a:pt x="5" y="115"/>
                  <a:pt x="7" y="115"/>
                </a:cubicBezTo>
                <a:cubicBezTo>
                  <a:pt x="7" y="115"/>
                  <a:pt x="8" y="115"/>
                  <a:pt x="8" y="114"/>
                </a:cubicBezTo>
                <a:cubicBezTo>
                  <a:pt x="27" y="112"/>
                  <a:pt x="27" y="112"/>
                  <a:pt x="27" y="112"/>
                </a:cubicBezTo>
                <a:cubicBezTo>
                  <a:pt x="27" y="197"/>
                  <a:pt x="27" y="197"/>
                  <a:pt x="27" y="197"/>
                </a:cubicBezTo>
                <a:cubicBezTo>
                  <a:pt x="27" y="201"/>
                  <a:pt x="30" y="204"/>
                  <a:pt x="33" y="204"/>
                </a:cubicBezTo>
                <a:cubicBezTo>
                  <a:pt x="142" y="214"/>
                  <a:pt x="142" y="214"/>
                  <a:pt x="142" y="214"/>
                </a:cubicBezTo>
                <a:cubicBezTo>
                  <a:pt x="142" y="214"/>
                  <a:pt x="143" y="214"/>
                  <a:pt x="143" y="214"/>
                </a:cubicBezTo>
                <a:cubicBezTo>
                  <a:pt x="143" y="214"/>
                  <a:pt x="144" y="214"/>
                  <a:pt x="145" y="214"/>
                </a:cubicBezTo>
                <a:cubicBezTo>
                  <a:pt x="145" y="214"/>
                  <a:pt x="145" y="214"/>
                  <a:pt x="145" y="214"/>
                </a:cubicBezTo>
                <a:cubicBezTo>
                  <a:pt x="146" y="214"/>
                  <a:pt x="146" y="214"/>
                  <a:pt x="146" y="214"/>
                </a:cubicBezTo>
                <a:cubicBezTo>
                  <a:pt x="208" y="182"/>
                  <a:pt x="208" y="182"/>
                  <a:pt x="208" y="182"/>
                </a:cubicBezTo>
                <a:cubicBezTo>
                  <a:pt x="210" y="182"/>
                  <a:pt x="211" y="179"/>
                  <a:pt x="211" y="177"/>
                </a:cubicBezTo>
                <a:cubicBezTo>
                  <a:pt x="211" y="104"/>
                  <a:pt x="211" y="104"/>
                  <a:pt x="211" y="104"/>
                </a:cubicBezTo>
                <a:cubicBezTo>
                  <a:pt x="230" y="95"/>
                  <a:pt x="230" y="95"/>
                  <a:pt x="230" y="95"/>
                </a:cubicBezTo>
                <a:cubicBezTo>
                  <a:pt x="231" y="94"/>
                  <a:pt x="232" y="92"/>
                  <a:pt x="233" y="90"/>
                </a:cubicBezTo>
                <a:cubicBezTo>
                  <a:pt x="233" y="88"/>
                  <a:pt x="232" y="86"/>
                  <a:pt x="231" y="85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2035" tIns="46017" rIns="92035" bIns="46017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Freeform 126"/>
          <p:cNvSpPr/>
          <p:nvPr/>
        </p:nvSpPr>
        <p:spPr>
          <a:xfrm flipH="1">
            <a:off x="2098451" y="2482762"/>
            <a:ext cx="2223529" cy="18741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3245" h="198407">
                <a:moveTo>
                  <a:pt x="0" y="198407"/>
                </a:moveTo>
                <a:lnTo>
                  <a:pt x="37531" y="0"/>
                </a:lnTo>
                <a:lnTo>
                  <a:pt x="733245" y="0"/>
                </a:lnTo>
              </a:path>
            </a:pathLst>
          </a:custGeom>
          <a:ln w="1905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28" name="Freeform 127"/>
          <p:cNvSpPr/>
          <p:nvPr/>
        </p:nvSpPr>
        <p:spPr>
          <a:xfrm>
            <a:off x="7516161" y="2412416"/>
            <a:ext cx="2541176" cy="187412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3245" h="198407">
                <a:moveTo>
                  <a:pt x="0" y="198407"/>
                </a:moveTo>
                <a:lnTo>
                  <a:pt x="37531" y="0"/>
                </a:lnTo>
                <a:lnTo>
                  <a:pt x="733245" y="0"/>
                </a:lnTo>
              </a:path>
            </a:pathLst>
          </a:custGeom>
          <a:ln w="1905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29" name="Freeform 128"/>
          <p:cNvSpPr/>
          <p:nvPr/>
        </p:nvSpPr>
        <p:spPr>
          <a:xfrm flipH="1" flipV="1">
            <a:off x="2102760" y="5356980"/>
            <a:ext cx="2414239" cy="105188"/>
          </a:xfrm>
          <a:custGeom>
            <a:avLst/>
            <a:gdLst>
              <a:gd name="connsiteX0" fmla="*/ 0 w 733245"/>
              <a:gd name="connsiteY0" fmla="*/ 198407 h 198407"/>
              <a:gd name="connsiteX1" fmla="*/ 198407 w 733245"/>
              <a:gd name="connsiteY1" fmla="*/ 0 h 198407"/>
              <a:gd name="connsiteX2" fmla="*/ 733245 w 733245"/>
              <a:gd name="connsiteY2" fmla="*/ 0 h 198407"/>
              <a:gd name="connsiteX0" fmla="*/ 0 w 733245"/>
              <a:gd name="connsiteY0" fmla="*/ 198407 h 198407"/>
              <a:gd name="connsiteX1" fmla="*/ 37531 w 733245"/>
              <a:gd name="connsiteY1" fmla="*/ 0 h 198407"/>
              <a:gd name="connsiteX2" fmla="*/ 733245 w 733245"/>
              <a:gd name="connsiteY2" fmla="*/ 0 h 19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3245" h="198407">
                <a:moveTo>
                  <a:pt x="0" y="198407"/>
                </a:moveTo>
                <a:lnTo>
                  <a:pt x="37531" y="0"/>
                </a:lnTo>
                <a:lnTo>
                  <a:pt x="733245" y="0"/>
                </a:lnTo>
              </a:path>
            </a:pathLst>
          </a:custGeom>
          <a:ln w="19050">
            <a:solidFill>
              <a:schemeClr val="accent3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30" name="Content Placeholder 92"/>
          <p:cNvSpPr txBox="1">
            <a:spLocks/>
          </p:cNvSpPr>
          <p:nvPr/>
        </p:nvSpPr>
        <p:spPr>
          <a:xfrm>
            <a:off x="2134120" y="1345392"/>
            <a:ext cx="8163529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The next step is to assess each idea/option against the following framework. This process is also called an ‘options assessment’.</a:t>
            </a:r>
          </a:p>
        </p:txBody>
      </p:sp>
      <p:sp>
        <p:nvSpPr>
          <p:cNvPr id="131" name="Content Placeholder 92"/>
          <p:cNvSpPr txBox="1">
            <a:spLocks/>
          </p:cNvSpPr>
          <p:nvPr/>
        </p:nvSpPr>
        <p:spPr>
          <a:xfrm>
            <a:off x="2135768" y="5779850"/>
            <a:ext cx="8163529" cy="5735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Wingdings" pitchFamily="2" charset="2"/>
              <a:buNone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1pPr>
            <a:lvl2pPr marL="23495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Times New Roman" pitchFamily="18" charset="0"/>
              <a:buChar char="•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2pPr>
            <a:lvl3pPr marL="4680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itchFamily="34" charset="0"/>
              <a:buChar char="-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3pPr>
            <a:lvl4pPr marL="694800" marR="0" indent="-2304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◦"/>
              <a:tabLst/>
              <a:defRPr sz="2000" kern="120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4pPr>
            <a:lvl5pPr marL="914400" marR="0" indent="-228600" algn="l" defTabSz="1019175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Georgia" pitchFamily="18" charset="0"/>
              <a:buChar char="›"/>
              <a:tabLst/>
              <a:defRPr sz="2000" kern="1200" baseline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5pPr>
            <a:lvl6pPr marL="234000" indent="-2304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6pPr>
            <a:lvl7pPr marL="4680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7pPr>
            <a:lvl8pPr marL="694800" indent="-22860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  <a:defRPr lang="en-GB" sz="2000" kern="1200" baseline="0" noProof="0" dirty="0" smtClean="0">
                <a:solidFill>
                  <a:schemeClr val="tx1"/>
                </a:solidFill>
                <a:latin typeface="Georgia" pitchFamily="18" charset="0"/>
                <a:ea typeface="+mn-ea"/>
                <a:cs typeface="+mn-cs"/>
              </a:defRPr>
            </a:lvl8pPr>
            <a:lvl9pPr marL="0" indent="0" algn="l" defTabSz="101882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  <a:defRPr lang="en-GB" sz="2000" b="1" kern="1200" baseline="0" noProof="0" dirty="0" smtClean="0">
                <a:solidFill>
                  <a:schemeClr val="tx2"/>
                </a:solidFill>
                <a:latin typeface="Georgia" pitchFamily="18" charset="0"/>
                <a:ea typeface="+mn-ea"/>
                <a:cs typeface="+mn-cs"/>
              </a:defRPr>
            </a:lvl9pPr>
          </a:lstStyle>
          <a:p>
            <a:pPr defTabSz="899320">
              <a:spcAft>
                <a:spcPts val="529"/>
              </a:spcAft>
            </a:pPr>
            <a:r>
              <a:rPr lang="en-GB" sz="1412" dirty="0">
                <a:solidFill>
                  <a:srgbClr val="000000"/>
                </a:solidFill>
              </a:rPr>
              <a:t>Once this assessment is completed for each option, the result of these assessments can help you identify the best option for property development.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105793" y="2561455"/>
            <a:ext cx="201278" cy="171397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/>
          <p:cNvSpPr/>
          <p:nvPr/>
        </p:nvSpPr>
        <p:spPr>
          <a:xfrm>
            <a:off x="7358375" y="3723577"/>
            <a:ext cx="635294" cy="635294"/>
          </a:xfrm>
          <a:prstGeom prst="ellipse">
            <a:avLst/>
          </a:prstGeom>
          <a:solidFill>
            <a:schemeClr val="bg2"/>
          </a:solidFill>
          <a:ln w="6350">
            <a:noFill/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algn="ctr" defTabSz="899010"/>
            <a:endParaRPr lang="en-GB" sz="97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Freeform 110"/>
          <p:cNvSpPr>
            <a:spLocks noEditPoints="1"/>
          </p:cNvSpPr>
          <p:nvPr/>
        </p:nvSpPr>
        <p:spPr bwMode="auto">
          <a:xfrm>
            <a:off x="7374889" y="3699447"/>
            <a:ext cx="679765" cy="679765"/>
          </a:xfrm>
          <a:custGeom>
            <a:avLst/>
            <a:gdLst/>
            <a:ahLst/>
            <a:cxnLst>
              <a:cxn ang="0">
                <a:pos x="187" y="117"/>
              </a:cxn>
              <a:cxn ang="0">
                <a:pos x="187" y="79"/>
              </a:cxn>
              <a:cxn ang="0">
                <a:pos x="199" y="90"/>
              </a:cxn>
              <a:cxn ang="0">
                <a:pos x="199" y="105"/>
              </a:cxn>
              <a:cxn ang="0">
                <a:pos x="214" y="105"/>
              </a:cxn>
              <a:cxn ang="0">
                <a:pos x="225" y="117"/>
              </a:cxn>
              <a:cxn ang="0">
                <a:pos x="187" y="117"/>
              </a:cxn>
              <a:cxn ang="0">
                <a:pos x="194" y="186"/>
              </a:cxn>
              <a:cxn ang="0">
                <a:pos x="151" y="237"/>
              </a:cxn>
              <a:cxn ang="0">
                <a:pos x="143" y="241"/>
              </a:cxn>
              <a:cxn ang="0">
                <a:pos x="135" y="237"/>
              </a:cxn>
              <a:cxn ang="0">
                <a:pos x="109" y="206"/>
              </a:cxn>
              <a:cxn ang="0">
                <a:pos x="111" y="192"/>
              </a:cxn>
              <a:cxn ang="0">
                <a:pos x="125" y="193"/>
              </a:cxn>
              <a:cxn ang="0">
                <a:pos x="143" y="215"/>
              </a:cxn>
              <a:cxn ang="0">
                <a:pos x="178" y="173"/>
              </a:cxn>
              <a:cxn ang="0">
                <a:pos x="193" y="172"/>
              </a:cxn>
              <a:cxn ang="0">
                <a:pos x="194" y="186"/>
              </a:cxn>
              <a:cxn ang="0">
                <a:pos x="194" y="72"/>
              </a:cxn>
              <a:cxn ang="0">
                <a:pos x="182" y="62"/>
              </a:cxn>
              <a:cxn ang="0">
                <a:pos x="98" y="62"/>
              </a:cxn>
              <a:cxn ang="0">
                <a:pos x="88" y="72"/>
              </a:cxn>
              <a:cxn ang="0">
                <a:pos x="88" y="250"/>
              </a:cxn>
              <a:cxn ang="0">
                <a:pos x="98" y="260"/>
              </a:cxn>
              <a:cxn ang="0">
                <a:pos x="225" y="260"/>
              </a:cxn>
              <a:cxn ang="0">
                <a:pos x="236" y="250"/>
              </a:cxn>
              <a:cxn ang="0">
                <a:pos x="236" y="114"/>
              </a:cxn>
              <a:cxn ang="0">
                <a:pos x="225" y="104"/>
              </a:cxn>
              <a:cxn ang="0">
                <a:pos x="194" y="72"/>
              </a:cxn>
              <a:cxn ang="0">
                <a:pos x="161" y="309"/>
              </a:cxn>
              <a:cxn ang="0">
                <a:pos x="13" y="161"/>
              </a:cxn>
              <a:cxn ang="0">
                <a:pos x="161" y="12"/>
              </a:cxn>
              <a:cxn ang="0">
                <a:pos x="310" y="161"/>
              </a:cxn>
              <a:cxn ang="0">
                <a:pos x="161" y="309"/>
              </a:cxn>
              <a:cxn ang="0">
                <a:pos x="161" y="0"/>
              </a:cxn>
              <a:cxn ang="0">
                <a:pos x="0" y="161"/>
              </a:cxn>
              <a:cxn ang="0">
                <a:pos x="161" y="322"/>
              </a:cxn>
              <a:cxn ang="0">
                <a:pos x="323" y="161"/>
              </a:cxn>
              <a:cxn ang="0">
                <a:pos x="161" y="0"/>
              </a:cxn>
            </a:cxnLst>
            <a:rect l="0" t="0" r="r" b="b"/>
            <a:pathLst>
              <a:path w="323" h="322">
                <a:moveTo>
                  <a:pt x="187" y="117"/>
                </a:moveTo>
                <a:cubicBezTo>
                  <a:pt x="187" y="79"/>
                  <a:pt x="187" y="79"/>
                  <a:pt x="187" y="79"/>
                </a:cubicBezTo>
                <a:cubicBezTo>
                  <a:pt x="199" y="90"/>
                  <a:pt x="199" y="90"/>
                  <a:pt x="199" y="90"/>
                </a:cubicBezTo>
                <a:cubicBezTo>
                  <a:pt x="199" y="105"/>
                  <a:pt x="199" y="105"/>
                  <a:pt x="199" y="105"/>
                </a:cubicBezTo>
                <a:cubicBezTo>
                  <a:pt x="214" y="105"/>
                  <a:pt x="214" y="105"/>
                  <a:pt x="214" y="105"/>
                </a:cubicBezTo>
                <a:cubicBezTo>
                  <a:pt x="225" y="117"/>
                  <a:pt x="225" y="117"/>
                  <a:pt x="225" y="117"/>
                </a:cubicBezTo>
                <a:lnTo>
                  <a:pt x="187" y="117"/>
                </a:lnTo>
                <a:close/>
                <a:moveTo>
                  <a:pt x="194" y="186"/>
                </a:moveTo>
                <a:cubicBezTo>
                  <a:pt x="151" y="237"/>
                  <a:pt x="151" y="237"/>
                  <a:pt x="151" y="237"/>
                </a:cubicBezTo>
                <a:cubicBezTo>
                  <a:pt x="149" y="240"/>
                  <a:pt x="146" y="241"/>
                  <a:pt x="143" y="241"/>
                </a:cubicBezTo>
                <a:cubicBezTo>
                  <a:pt x="140" y="241"/>
                  <a:pt x="137" y="240"/>
                  <a:pt x="135" y="237"/>
                </a:cubicBezTo>
                <a:cubicBezTo>
                  <a:pt x="109" y="206"/>
                  <a:pt x="109" y="206"/>
                  <a:pt x="109" y="206"/>
                </a:cubicBezTo>
                <a:cubicBezTo>
                  <a:pt x="106" y="202"/>
                  <a:pt x="106" y="195"/>
                  <a:pt x="111" y="192"/>
                </a:cubicBezTo>
                <a:cubicBezTo>
                  <a:pt x="115" y="188"/>
                  <a:pt x="121" y="189"/>
                  <a:pt x="125" y="193"/>
                </a:cubicBezTo>
                <a:cubicBezTo>
                  <a:pt x="143" y="215"/>
                  <a:pt x="143" y="215"/>
                  <a:pt x="143" y="215"/>
                </a:cubicBezTo>
                <a:cubicBezTo>
                  <a:pt x="178" y="173"/>
                  <a:pt x="178" y="173"/>
                  <a:pt x="178" y="173"/>
                </a:cubicBezTo>
                <a:cubicBezTo>
                  <a:pt x="181" y="169"/>
                  <a:pt x="189" y="168"/>
                  <a:pt x="193" y="172"/>
                </a:cubicBezTo>
                <a:cubicBezTo>
                  <a:pt x="197" y="176"/>
                  <a:pt x="198" y="182"/>
                  <a:pt x="194" y="186"/>
                </a:cubicBezTo>
                <a:close/>
                <a:moveTo>
                  <a:pt x="194" y="72"/>
                </a:moveTo>
                <a:cubicBezTo>
                  <a:pt x="182" y="62"/>
                  <a:pt x="182" y="62"/>
                  <a:pt x="182" y="62"/>
                </a:cubicBezTo>
                <a:cubicBezTo>
                  <a:pt x="98" y="62"/>
                  <a:pt x="98" y="62"/>
                  <a:pt x="98" y="62"/>
                </a:cubicBezTo>
                <a:cubicBezTo>
                  <a:pt x="92" y="62"/>
                  <a:pt x="88" y="66"/>
                  <a:pt x="88" y="72"/>
                </a:cubicBezTo>
                <a:cubicBezTo>
                  <a:pt x="88" y="250"/>
                  <a:pt x="88" y="250"/>
                  <a:pt x="88" y="250"/>
                </a:cubicBezTo>
                <a:cubicBezTo>
                  <a:pt x="88" y="255"/>
                  <a:pt x="92" y="260"/>
                  <a:pt x="98" y="260"/>
                </a:cubicBezTo>
                <a:cubicBezTo>
                  <a:pt x="225" y="260"/>
                  <a:pt x="225" y="260"/>
                  <a:pt x="225" y="260"/>
                </a:cubicBezTo>
                <a:cubicBezTo>
                  <a:pt x="231" y="260"/>
                  <a:pt x="236" y="255"/>
                  <a:pt x="236" y="250"/>
                </a:cubicBezTo>
                <a:cubicBezTo>
                  <a:pt x="236" y="114"/>
                  <a:pt x="236" y="114"/>
                  <a:pt x="236" y="114"/>
                </a:cubicBezTo>
                <a:cubicBezTo>
                  <a:pt x="225" y="104"/>
                  <a:pt x="225" y="104"/>
                  <a:pt x="225" y="104"/>
                </a:cubicBezTo>
                <a:lnTo>
                  <a:pt x="194" y="72"/>
                </a:lnTo>
                <a:close/>
                <a:moveTo>
                  <a:pt x="161" y="309"/>
                </a:moveTo>
                <a:cubicBezTo>
                  <a:pt x="80" y="309"/>
                  <a:pt x="13" y="243"/>
                  <a:pt x="13" y="161"/>
                </a:cubicBezTo>
                <a:cubicBezTo>
                  <a:pt x="13" y="79"/>
                  <a:pt x="80" y="12"/>
                  <a:pt x="161" y="12"/>
                </a:cubicBezTo>
                <a:cubicBezTo>
                  <a:pt x="244" y="12"/>
                  <a:pt x="310" y="79"/>
                  <a:pt x="310" y="161"/>
                </a:cubicBezTo>
                <a:cubicBezTo>
                  <a:pt x="310" y="243"/>
                  <a:pt x="244" y="309"/>
                  <a:pt x="161" y="309"/>
                </a:cubicBezTo>
                <a:close/>
                <a:moveTo>
                  <a:pt x="161" y="0"/>
                </a:moveTo>
                <a:cubicBezTo>
                  <a:pt x="72" y="0"/>
                  <a:pt x="0" y="72"/>
                  <a:pt x="0" y="161"/>
                </a:cubicBezTo>
                <a:cubicBezTo>
                  <a:pt x="0" y="250"/>
                  <a:pt x="72" y="322"/>
                  <a:pt x="161" y="322"/>
                </a:cubicBezTo>
                <a:cubicBezTo>
                  <a:pt x="251" y="322"/>
                  <a:pt x="323" y="250"/>
                  <a:pt x="323" y="161"/>
                </a:cubicBezTo>
                <a:cubicBezTo>
                  <a:pt x="323" y="72"/>
                  <a:pt x="251" y="0"/>
                  <a:pt x="161" y="0"/>
                </a:cubicBezTo>
                <a:close/>
              </a:path>
            </a:pathLst>
          </a:custGeom>
          <a:solidFill>
            <a:schemeClr val="accent4"/>
          </a:solidFill>
          <a:ln w="3175">
            <a:solidFill>
              <a:schemeClr val="accent4"/>
            </a:solidFill>
            <a:round/>
            <a:headEnd/>
            <a:tailEnd/>
          </a:ln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>
                    <a:tint val="75000"/>
                  </a:srgbClr>
                </a:solidFill>
                <a:latin typeface="Arial"/>
              </a:rPr>
              <a:pPr defTabSz="899010"/>
              <a:t>7</a:t>
            </a:fld>
            <a:endParaRPr lang="en-GB">
              <a:solidFill>
                <a:srgbClr val="000000">
                  <a:tint val="75000"/>
                </a:srgbClr>
              </a:solidFill>
              <a:latin typeface="Arial"/>
            </a:endParaRPr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7714772" y="3470068"/>
            <a:ext cx="55440" cy="237452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61" idx="0"/>
          </p:cNvCxnSpPr>
          <p:nvPr/>
        </p:nvCxnSpPr>
        <p:spPr>
          <a:xfrm>
            <a:off x="6096000" y="2227507"/>
            <a:ext cx="273007" cy="26069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108350" y="2154084"/>
            <a:ext cx="0" cy="158824"/>
          </a:xfrm>
          <a:prstGeom prst="line">
            <a:avLst/>
          </a:prstGeom>
          <a:ln w="666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7536668" y="4537325"/>
            <a:ext cx="108442" cy="204385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5025612" y="5190753"/>
            <a:ext cx="190588" cy="139542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 flipV="1">
            <a:off x="4478034" y="4367812"/>
            <a:ext cx="105890" cy="226800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4450259" y="3364377"/>
            <a:ext cx="71974" cy="215624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4931890" y="2546299"/>
            <a:ext cx="176868" cy="150389"/>
          </a:xfrm>
          <a:prstGeom prst="straightConnector1">
            <a:avLst/>
          </a:prstGeom>
          <a:ln w="666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ectangle 10"/>
          <p:cNvSpPr>
            <a:spLocks noChangeArrowheads="1"/>
          </p:cNvSpPr>
          <p:nvPr/>
        </p:nvSpPr>
        <p:spPr bwMode="auto">
          <a:xfrm>
            <a:off x="4819606" y="1901563"/>
            <a:ext cx="1879811" cy="162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algn="r" defTabSz="704608" eaLnBrk="0" hangingPunct="0">
              <a:spcAft>
                <a:spcPts val="176"/>
              </a:spcAft>
              <a:defRPr/>
            </a:pPr>
            <a:r>
              <a:rPr lang="en-GB" sz="1059" b="1" i="1" kern="0" dirty="0">
                <a:solidFill>
                  <a:srgbClr val="000000"/>
                </a:solidFill>
                <a:latin typeface="Georgia" pitchFamily="18" charset="0"/>
                <a:cs typeface="Arial" charset="0"/>
              </a:rPr>
              <a:t>START HERE</a:t>
            </a:r>
            <a:endParaRPr lang="en-GB" sz="1059" b="1" kern="0" dirty="0">
              <a:solidFill>
                <a:srgbClr val="000000"/>
              </a:solidFill>
              <a:latin typeface="Georgia" pitchFamily="18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659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id" hidden="1"/>
          <p:cNvGrpSpPr/>
          <p:nvPr>
            <p:custDataLst>
              <p:tags r:id="rId2"/>
            </p:custDataLst>
          </p:nvPr>
        </p:nvGrpSpPr>
        <p:grpSpPr>
          <a:xfrm>
            <a:off x="2126428" y="540572"/>
            <a:ext cx="7939144" cy="6043108"/>
            <a:chOff x="530352" y="612648"/>
            <a:chExt cx="8997696" cy="6848856"/>
          </a:xfrm>
        </p:grpSpPr>
        <p:grpSp>
          <p:nvGrpSpPr>
            <p:cNvPr id="7" name="Group 6" hidden="1"/>
            <p:cNvGrpSpPr/>
            <p:nvPr userDrawn="1"/>
          </p:nvGrpSpPr>
          <p:grpSpPr>
            <a:xfrm>
              <a:off x="530352" y="7159752"/>
              <a:ext cx="8997696" cy="301752"/>
              <a:chOff x="530352" y="7159752"/>
              <a:chExt cx="8997696" cy="301752"/>
            </a:xfrm>
          </p:grpSpPr>
          <p:sp>
            <p:nvSpPr>
              <p:cNvPr id="54" name="Footer block" hidden="1"/>
              <p:cNvSpPr>
                <a:spLocks noChangeArrowheads="1"/>
              </p:cNvSpPr>
              <p:nvPr/>
            </p:nvSpPr>
            <p:spPr bwMode="gray">
              <a:xfrm>
                <a:off x="6629400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5" name="Footer block" hidden="1"/>
              <p:cNvSpPr>
                <a:spLocks noChangeArrowheads="1"/>
              </p:cNvSpPr>
              <p:nvPr/>
            </p:nvSpPr>
            <p:spPr bwMode="gray">
              <a:xfrm>
                <a:off x="3584448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6" name="Footer block" hidden="1"/>
              <p:cNvSpPr>
                <a:spLocks noChangeArrowheads="1"/>
              </p:cNvSpPr>
              <p:nvPr/>
            </p:nvSpPr>
            <p:spPr bwMode="gray">
              <a:xfrm>
                <a:off x="530352" y="7159752"/>
                <a:ext cx="2898648" cy="301752"/>
              </a:xfrm>
              <a:prstGeom prst="rect">
                <a:avLst/>
              </a:prstGeom>
              <a:solidFill>
                <a:srgbClr val="CCFFFF">
                  <a:alpha val="25000"/>
                </a:srgbClr>
              </a:solidFill>
              <a:ln w="6350" cap="rnd">
                <a:solidFill>
                  <a:srgbClr val="CCFFFF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8" name="Group 7" hidden="1"/>
            <p:cNvGrpSpPr/>
            <p:nvPr userDrawn="1"/>
          </p:nvGrpSpPr>
          <p:grpSpPr>
            <a:xfrm>
              <a:off x="530352" y="1066800"/>
              <a:ext cx="8997696" cy="835152"/>
              <a:chOff x="530352" y="1066800"/>
              <a:chExt cx="8997696" cy="835152"/>
            </a:xfrm>
          </p:grpSpPr>
          <p:sp>
            <p:nvSpPr>
              <p:cNvPr id="52" name="Title block" hidden="1"/>
              <p:cNvSpPr>
                <a:spLocks noChangeArrowheads="1"/>
              </p:cNvSpPr>
              <p:nvPr userDrawn="1"/>
            </p:nvSpPr>
            <p:spPr bwMode="gray">
              <a:xfrm>
                <a:off x="5102352" y="1066800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3" name="Title block" hidden="1"/>
              <p:cNvSpPr>
                <a:spLocks noChangeArrowheads="1"/>
              </p:cNvSpPr>
              <p:nvPr/>
            </p:nvSpPr>
            <p:spPr bwMode="gray">
              <a:xfrm>
                <a:off x="530352" y="1069848"/>
                <a:ext cx="4425696" cy="832104"/>
              </a:xfrm>
              <a:prstGeom prst="rect">
                <a:avLst/>
              </a:prstGeom>
              <a:solidFill>
                <a:srgbClr val="FCC3D7">
                  <a:alpha val="25000"/>
                </a:srgbClr>
              </a:solidFill>
              <a:ln w="6350" cap="rnd">
                <a:solidFill>
                  <a:srgbClr val="FCC3D7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9" name="Header block" hidden="1"/>
            <p:cNvSpPr>
              <a:spLocks noChangeArrowheads="1"/>
            </p:cNvSpPr>
            <p:nvPr userDrawn="1"/>
          </p:nvSpPr>
          <p:spPr bwMode="gray">
            <a:xfrm>
              <a:off x="530352" y="612648"/>
              <a:ext cx="8988552" cy="228600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ctr" defTabSz="707409">
                <a:buSzPct val="90000"/>
                <a:defRPr/>
              </a:pPr>
              <a:endParaRPr lang="en-GB" sz="1235" dirty="0">
                <a:solidFill>
                  <a:srgbClr val="A32020"/>
                </a:solidFill>
                <a:latin typeface="Arial"/>
                <a:cs typeface="Arial" charset="0"/>
              </a:endParaRPr>
            </a:p>
          </p:txBody>
        </p:sp>
        <p:grpSp>
          <p:nvGrpSpPr>
            <p:cNvPr id="10" name="Group 600" hidden="1"/>
            <p:cNvGrpSpPr/>
            <p:nvPr userDrawn="1"/>
          </p:nvGrpSpPr>
          <p:grpSpPr>
            <a:xfrm>
              <a:off x="533400" y="6245352"/>
              <a:ext cx="8994648" cy="688848"/>
              <a:chOff x="533400" y="6013704"/>
              <a:chExt cx="8994648" cy="688848"/>
            </a:xfrm>
          </p:grpSpPr>
          <p:sp>
            <p:nvSpPr>
              <p:cNvPr id="46" name="Content block 6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7" name="Content block 6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60137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8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723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9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262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0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801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51" name="Content block 601" hidden="1"/>
              <p:cNvSpPr>
                <a:spLocks noChangeArrowheads="1"/>
              </p:cNvSpPr>
              <p:nvPr/>
            </p:nvSpPr>
            <p:spPr bwMode="gray">
              <a:xfrm>
                <a:off x="533400" y="60167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1" name="Group 500" hidden="1"/>
            <p:cNvGrpSpPr/>
            <p:nvPr userDrawn="1"/>
          </p:nvGrpSpPr>
          <p:grpSpPr>
            <a:xfrm>
              <a:off x="533400" y="5407152"/>
              <a:ext cx="8994648" cy="688848"/>
              <a:chOff x="533400" y="5026152"/>
              <a:chExt cx="8994648" cy="688848"/>
            </a:xfrm>
          </p:grpSpPr>
          <p:sp>
            <p:nvSpPr>
              <p:cNvPr id="40" name="Content block 5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1" name="Content block 5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50261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2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723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3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262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4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801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45" name="Content block 501" hidden="1"/>
              <p:cNvSpPr>
                <a:spLocks noChangeArrowheads="1"/>
              </p:cNvSpPr>
              <p:nvPr/>
            </p:nvSpPr>
            <p:spPr bwMode="gray">
              <a:xfrm>
                <a:off x="533400" y="50292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2" name="Group 400" hidden="1"/>
            <p:cNvGrpSpPr/>
            <p:nvPr userDrawn="1"/>
          </p:nvGrpSpPr>
          <p:grpSpPr>
            <a:xfrm>
              <a:off x="533400" y="4568952"/>
              <a:ext cx="8994648" cy="688848"/>
              <a:chOff x="533400" y="4038600"/>
              <a:chExt cx="8994648" cy="688848"/>
            </a:xfrm>
          </p:grpSpPr>
          <p:sp>
            <p:nvSpPr>
              <p:cNvPr id="34" name="Content block 4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5" name="Content block 4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40386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6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723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7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262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8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801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9" name="Content block 401" hidden="1"/>
              <p:cNvSpPr>
                <a:spLocks noChangeArrowheads="1"/>
              </p:cNvSpPr>
              <p:nvPr/>
            </p:nvSpPr>
            <p:spPr bwMode="gray">
              <a:xfrm>
                <a:off x="533400" y="40416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" name="Group 300" hidden="1"/>
            <p:cNvGrpSpPr/>
            <p:nvPr userDrawn="1"/>
          </p:nvGrpSpPr>
          <p:grpSpPr>
            <a:xfrm>
              <a:off x="533400" y="3730752"/>
              <a:ext cx="8994648" cy="688848"/>
              <a:chOff x="533400" y="3041904"/>
              <a:chExt cx="8994648" cy="688848"/>
            </a:xfrm>
          </p:grpSpPr>
          <p:sp>
            <p:nvSpPr>
              <p:cNvPr id="28" name="Content block 3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9" name="Content block 3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3041904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0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723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1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262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2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801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33" name="Content block 301" hidden="1"/>
              <p:cNvSpPr>
                <a:spLocks noChangeArrowheads="1"/>
              </p:cNvSpPr>
              <p:nvPr/>
            </p:nvSpPr>
            <p:spPr bwMode="gray">
              <a:xfrm>
                <a:off x="533400" y="30449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" name="Group 200" hidden="1"/>
            <p:cNvGrpSpPr/>
            <p:nvPr userDrawn="1"/>
          </p:nvGrpSpPr>
          <p:grpSpPr>
            <a:xfrm>
              <a:off x="533400" y="2892552"/>
              <a:ext cx="8994648" cy="688848"/>
              <a:chOff x="533400" y="1066800"/>
              <a:chExt cx="8994648" cy="688848"/>
            </a:xfrm>
          </p:grpSpPr>
          <p:sp>
            <p:nvSpPr>
              <p:cNvPr id="22" name="Content block 2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3" name="Content block 2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10668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4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723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5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262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6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801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7" name="Content block 201" hidden="1"/>
              <p:cNvSpPr>
                <a:spLocks noChangeArrowheads="1"/>
              </p:cNvSpPr>
              <p:nvPr/>
            </p:nvSpPr>
            <p:spPr bwMode="gray">
              <a:xfrm>
                <a:off x="533400" y="1069848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5" name="Group 100" hidden="1"/>
            <p:cNvGrpSpPr/>
            <p:nvPr userDrawn="1"/>
          </p:nvGrpSpPr>
          <p:grpSpPr>
            <a:xfrm>
              <a:off x="533400" y="2054352"/>
              <a:ext cx="8994648" cy="688848"/>
              <a:chOff x="533400" y="2054352"/>
              <a:chExt cx="8994648" cy="688848"/>
            </a:xfrm>
          </p:grpSpPr>
          <p:sp>
            <p:nvSpPr>
              <p:cNvPr id="16" name="Content block 106" hidden="1"/>
              <p:cNvSpPr>
                <a:spLocks noChangeArrowheads="1"/>
              </p:cNvSpPr>
              <p:nvPr userDrawn="1"/>
            </p:nvSpPr>
            <p:spPr bwMode="gray">
              <a:xfrm>
                <a:off x="8156448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7" name="Content block 105" hidden="1"/>
              <p:cNvSpPr>
                <a:spLocks noChangeArrowheads="1"/>
              </p:cNvSpPr>
              <p:nvPr userDrawn="1"/>
            </p:nvSpPr>
            <p:spPr bwMode="gray">
              <a:xfrm>
                <a:off x="6631840" y="2054352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8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723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9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262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0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801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21" name="Content block 101" hidden="1"/>
              <p:cNvSpPr>
                <a:spLocks noChangeArrowheads="1"/>
              </p:cNvSpPr>
              <p:nvPr/>
            </p:nvSpPr>
            <p:spPr bwMode="gray">
              <a:xfrm>
                <a:off x="533400" y="2057400"/>
                <a:ext cx="1371600" cy="6858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0" tIns="0" rIns="0" bIns="0" anchor="ctr"/>
              <a:lstStyle/>
              <a:p>
                <a:pPr algn="ctr" defTabSz="805466">
                  <a:defRPr/>
                </a:pPr>
                <a:endParaRPr lang="en-GB" sz="971" dirty="0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821" y="845592"/>
            <a:ext cx="7839635" cy="423168"/>
          </a:xfrm>
        </p:spPr>
        <p:txBody>
          <a:bodyPr/>
          <a:lstStyle/>
          <a:p>
            <a:r>
              <a:rPr lang="en-GB" dirty="0"/>
              <a:t>Bringing it all together –Best use of your property</a:t>
            </a:r>
          </a:p>
        </p:txBody>
      </p:sp>
      <p:sp>
        <p:nvSpPr>
          <p:cNvPr id="57" name="Section Header" hidden="1"/>
          <p:cNvSpPr txBox="1"/>
          <p:nvPr>
            <p:custDataLst>
              <p:tags r:id="rId3"/>
            </p:custDataLst>
          </p:nvPr>
        </p:nvSpPr>
        <p:spPr>
          <a:xfrm>
            <a:off x="2126428" y="621254"/>
            <a:ext cx="2677393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defTabSz="899010"/>
            <a:r>
              <a:rPr lang="en-GB" sz="794" noProof="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98133" y="1358923"/>
            <a:ext cx="6530323" cy="2451296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>
              <a:spcBef>
                <a:spcPts val="529"/>
              </a:spcBef>
            </a:pPr>
            <a:r>
              <a:rPr lang="en-GB" sz="1412" b="1" dirty="0">
                <a:solidFill>
                  <a:srgbClr val="000000"/>
                </a:solidFill>
                <a:latin typeface="Arial"/>
              </a:rPr>
              <a:t>Key considerations:</a:t>
            </a:r>
          </a:p>
          <a:p>
            <a:pPr marL="207320" lvl="1" defTabSz="899010">
              <a:spcBef>
                <a:spcPts val="529"/>
              </a:spcBef>
            </a:pPr>
            <a:r>
              <a:rPr lang="en-GB" sz="1412" i="1" dirty="0">
                <a:solidFill>
                  <a:srgbClr val="000000"/>
                </a:solidFill>
                <a:latin typeface="Arial"/>
              </a:rPr>
              <a:t>‘all decisions need to be guided by the one true compass, the LALCs vision.’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The property strategy / plan must be connected to the vision of your LALC;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Understand your properties, identify a number of options for your property then assess each of those options to determine which is the best option; and,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The best use of a single property may not be the best use of the property in the context of all your properties.</a:t>
            </a:r>
          </a:p>
        </p:txBody>
      </p:sp>
      <p:sp>
        <p:nvSpPr>
          <p:cNvPr id="66" name="Rectangle 65"/>
          <p:cNvSpPr/>
          <p:nvPr/>
        </p:nvSpPr>
        <p:spPr>
          <a:xfrm>
            <a:off x="3398133" y="4041843"/>
            <a:ext cx="6530324" cy="1990511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</a:ln>
        </p:spPr>
        <p:txBody>
          <a:bodyPr vert="horz" wrap="square" lIns="80682" tIns="40341" rIns="80682" bIns="40341" rtlCol="0" anchor="ctr">
            <a:noAutofit/>
          </a:bodyPr>
          <a:lstStyle/>
          <a:p>
            <a:pPr defTabSz="899010"/>
            <a:r>
              <a:rPr lang="en-GB" sz="1412" b="1" dirty="0">
                <a:solidFill>
                  <a:srgbClr val="000000"/>
                </a:solidFill>
                <a:latin typeface="Arial"/>
              </a:rPr>
              <a:t>Key contacts – who can I connect with to help me?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Property professionals/consultants who can help you with your property strategy and assist you in undertaking an assessment of options for your properties; and, </a:t>
            </a:r>
          </a:p>
          <a:p>
            <a:pPr marL="509895" lvl="1" indent="-302575" defTabSz="899010">
              <a:spcBef>
                <a:spcPts val="529"/>
              </a:spcBef>
              <a:buFont typeface="Arial" panose="020B0604020202020204" pitchFamily="34" charset="0"/>
              <a:buChar char="•"/>
            </a:pPr>
            <a:r>
              <a:rPr lang="en-GB" sz="1412" dirty="0">
                <a:solidFill>
                  <a:srgbClr val="000000"/>
                </a:solidFill>
                <a:latin typeface="Arial"/>
              </a:rPr>
              <a:t>The NSWALC.</a:t>
            </a:r>
          </a:p>
        </p:txBody>
      </p:sp>
      <p:sp>
        <p:nvSpPr>
          <p:cNvPr id="67" name="Freeform 29"/>
          <p:cNvSpPr>
            <a:spLocks noChangeAspect="1" noEditPoints="1"/>
          </p:cNvSpPr>
          <p:nvPr/>
        </p:nvSpPr>
        <p:spPr bwMode="auto">
          <a:xfrm>
            <a:off x="2210414" y="4670139"/>
            <a:ext cx="791875" cy="794118"/>
          </a:xfrm>
          <a:custGeom>
            <a:avLst/>
            <a:gdLst/>
            <a:ahLst/>
            <a:cxnLst>
              <a:cxn ang="0">
                <a:pos x="258" y="175"/>
              </a:cxn>
              <a:cxn ang="0">
                <a:pos x="233" y="116"/>
              </a:cxn>
              <a:cxn ang="0">
                <a:pos x="244" y="190"/>
              </a:cxn>
              <a:cxn ang="0">
                <a:pos x="237" y="202"/>
              </a:cxn>
              <a:cxn ang="0">
                <a:pos x="235" y="199"/>
              </a:cxn>
              <a:cxn ang="0">
                <a:pos x="183" y="171"/>
              </a:cxn>
              <a:cxn ang="0">
                <a:pos x="167" y="105"/>
              </a:cxn>
              <a:cxn ang="0">
                <a:pos x="170" y="96"/>
              </a:cxn>
              <a:cxn ang="0">
                <a:pos x="228" y="82"/>
              </a:cxn>
              <a:cxn ang="0">
                <a:pos x="246" y="96"/>
              </a:cxn>
              <a:cxn ang="0">
                <a:pos x="261" y="175"/>
              </a:cxn>
              <a:cxn ang="0">
                <a:pos x="196" y="232"/>
              </a:cxn>
              <a:cxn ang="0">
                <a:pos x="190" y="276"/>
              </a:cxn>
              <a:cxn ang="0">
                <a:pos x="107" y="276"/>
              </a:cxn>
              <a:cxn ang="0">
                <a:pos x="101" y="232"/>
              </a:cxn>
              <a:cxn ang="0">
                <a:pos x="67" y="253"/>
              </a:cxn>
              <a:cxn ang="0">
                <a:pos x="75" y="203"/>
              </a:cxn>
              <a:cxn ang="0">
                <a:pos x="130" y="183"/>
              </a:cxn>
              <a:cxn ang="0">
                <a:pos x="167" y="183"/>
              </a:cxn>
              <a:cxn ang="0">
                <a:pos x="223" y="203"/>
              </a:cxn>
              <a:cxn ang="0">
                <a:pos x="231" y="253"/>
              </a:cxn>
              <a:cxn ang="0">
                <a:pos x="62" y="203"/>
              </a:cxn>
              <a:cxn ang="0">
                <a:pos x="63" y="114"/>
              </a:cxn>
              <a:cxn ang="0">
                <a:pos x="48" y="165"/>
              </a:cxn>
              <a:cxn ang="0">
                <a:pos x="36" y="174"/>
              </a:cxn>
              <a:cxn ang="0">
                <a:pos x="39" y="95"/>
              </a:cxn>
              <a:cxn ang="0">
                <a:pos x="58" y="81"/>
              </a:cxn>
              <a:cxn ang="0">
                <a:pos x="89" y="103"/>
              </a:cxn>
              <a:cxn ang="0">
                <a:pos x="120" y="81"/>
              </a:cxn>
              <a:cxn ang="0">
                <a:pos x="139" y="95"/>
              </a:cxn>
              <a:cxn ang="0">
                <a:pos x="117" y="114"/>
              </a:cxn>
              <a:cxn ang="0">
                <a:pos x="116" y="115"/>
              </a:cxn>
              <a:cxn ang="0">
                <a:pos x="113" y="171"/>
              </a:cxn>
              <a:cxn ang="0">
                <a:pos x="63" y="199"/>
              </a:cxn>
              <a:cxn ang="0">
                <a:pos x="89" y="34"/>
              </a:cxn>
              <a:cxn ang="0">
                <a:pos x="89" y="74"/>
              </a:cxn>
              <a:cxn ang="0">
                <a:pos x="89" y="34"/>
              </a:cxn>
              <a:cxn ang="0">
                <a:pos x="180" y="144"/>
              </a:cxn>
              <a:cxn ang="0">
                <a:pos x="117" y="144"/>
              </a:cxn>
              <a:cxn ang="0">
                <a:pos x="209" y="34"/>
              </a:cxn>
              <a:cxn ang="0">
                <a:pos x="209" y="74"/>
              </a:cxn>
              <a:cxn ang="0">
                <a:pos x="209" y="34"/>
              </a:cxn>
              <a:cxn ang="0">
                <a:pos x="297" y="149"/>
              </a:cxn>
              <a:cxn ang="0">
                <a:pos x="0" y="149"/>
              </a:cxn>
            </a:cxnLst>
            <a:rect l="0" t="0" r="r" b="b"/>
            <a:pathLst>
              <a:path w="297" h="298">
                <a:moveTo>
                  <a:pt x="261" y="175"/>
                </a:moveTo>
                <a:cubicBezTo>
                  <a:pt x="260" y="175"/>
                  <a:pt x="259" y="175"/>
                  <a:pt x="258" y="175"/>
                </a:cubicBezTo>
                <a:cubicBezTo>
                  <a:pt x="254" y="175"/>
                  <a:pt x="250" y="173"/>
                  <a:pt x="249" y="168"/>
                </a:cubicBezTo>
                <a:cubicBezTo>
                  <a:pt x="233" y="116"/>
                  <a:pt x="233" y="116"/>
                  <a:pt x="233" y="116"/>
                </a:cubicBezTo>
                <a:cubicBezTo>
                  <a:pt x="225" y="116"/>
                  <a:pt x="225" y="116"/>
                  <a:pt x="225" y="116"/>
                </a:cubicBezTo>
                <a:cubicBezTo>
                  <a:pt x="244" y="190"/>
                  <a:pt x="244" y="190"/>
                  <a:pt x="244" y="190"/>
                </a:cubicBezTo>
                <a:cubicBezTo>
                  <a:pt x="245" y="191"/>
                  <a:pt x="245" y="192"/>
                  <a:pt x="245" y="194"/>
                </a:cubicBezTo>
                <a:cubicBezTo>
                  <a:pt x="245" y="198"/>
                  <a:pt x="241" y="202"/>
                  <a:pt x="237" y="202"/>
                </a:cubicBezTo>
                <a:cubicBezTo>
                  <a:pt x="236" y="202"/>
                  <a:pt x="236" y="202"/>
                  <a:pt x="236" y="202"/>
                </a:cubicBezTo>
                <a:cubicBezTo>
                  <a:pt x="235" y="201"/>
                  <a:pt x="235" y="200"/>
                  <a:pt x="235" y="199"/>
                </a:cubicBezTo>
                <a:cubicBezTo>
                  <a:pt x="230" y="182"/>
                  <a:pt x="213" y="171"/>
                  <a:pt x="194" y="171"/>
                </a:cubicBezTo>
                <a:cubicBezTo>
                  <a:pt x="183" y="171"/>
                  <a:pt x="183" y="171"/>
                  <a:pt x="183" y="171"/>
                </a:cubicBezTo>
                <a:cubicBezTo>
                  <a:pt x="189" y="163"/>
                  <a:pt x="192" y="154"/>
                  <a:pt x="192" y="144"/>
                </a:cubicBezTo>
                <a:cubicBezTo>
                  <a:pt x="192" y="127"/>
                  <a:pt x="182" y="112"/>
                  <a:pt x="167" y="105"/>
                </a:cubicBezTo>
                <a:cubicBezTo>
                  <a:pt x="170" y="96"/>
                  <a:pt x="170" y="96"/>
                  <a:pt x="170" y="96"/>
                </a:cubicBezTo>
                <a:cubicBezTo>
                  <a:pt x="170" y="96"/>
                  <a:pt x="170" y="96"/>
                  <a:pt x="170" y="96"/>
                </a:cubicBezTo>
                <a:cubicBezTo>
                  <a:pt x="173" y="87"/>
                  <a:pt x="180" y="82"/>
                  <a:pt x="188" y="82"/>
                </a:cubicBezTo>
                <a:cubicBezTo>
                  <a:pt x="228" y="82"/>
                  <a:pt x="228" y="82"/>
                  <a:pt x="228" y="82"/>
                </a:cubicBezTo>
                <a:cubicBezTo>
                  <a:pt x="236" y="82"/>
                  <a:pt x="243" y="87"/>
                  <a:pt x="246" y="96"/>
                </a:cubicBezTo>
                <a:cubicBezTo>
                  <a:pt x="246" y="96"/>
                  <a:pt x="246" y="96"/>
                  <a:pt x="246" y="96"/>
                </a:cubicBezTo>
                <a:cubicBezTo>
                  <a:pt x="267" y="163"/>
                  <a:pt x="267" y="163"/>
                  <a:pt x="267" y="163"/>
                </a:cubicBezTo>
                <a:cubicBezTo>
                  <a:pt x="268" y="168"/>
                  <a:pt x="265" y="173"/>
                  <a:pt x="261" y="175"/>
                </a:cubicBezTo>
                <a:close/>
                <a:moveTo>
                  <a:pt x="203" y="271"/>
                </a:moveTo>
                <a:cubicBezTo>
                  <a:pt x="196" y="232"/>
                  <a:pt x="196" y="232"/>
                  <a:pt x="196" y="232"/>
                </a:cubicBezTo>
                <a:cubicBezTo>
                  <a:pt x="188" y="232"/>
                  <a:pt x="188" y="232"/>
                  <a:pt x="188" y="232"/>
                </a:cubicBezTo>
                <a:cubicBezTo>
                  <a:pt x="190" y="276"/>
                  <a:pt x="190" y="276"/>
                  <a:pt x="190" y="276"/>
                </a:cubicBezTo>
                <a:cubicBezTo>
                  <a:pt x="177" y="280"/>
                  <a:pt x="163" y="282"/>
                  <a:pt x="148" y="282"/>
                </a:cubicBezTo>
                <a:cubicBezTo>
                  <a:pt x="134" y="282"/>
                  <a:pt x="120" y="280"/>
                  <a:pt x="107" y="276"/>
                </a:cubicBezTo>
                <a:cubicBezTo>
                  <a:pt x="109" y="232"/>
                  <a:pt x="109" y="232"/>
                  <a:pt x="109" y="232"/>
                </a:cubicBezTo>
                <a:cubicBezTo>
                  <a:pt x="101" y="232"/>
                  <a:pt x="101" y="232"/>
                  <a:pt x="101" y="232"/>
                </a:cubicBezTo>
                <a:cubicBezTo>
                  <a:pt x="94" y="271"/>
                  <a:pt x="94" y="271"/>
                  <a:pt x="94" y="271"/>
                </a:cubicBezTo>
                <a:cubicBezTo>
                  <a:pt x="84" y="265"/>
                  <a:pt x="75" y="260"/>
                  <a:pt x="67" y="253"/>
                </a:cubicBezTo>
                <a:cubicBezTo>
                  <a:pt x="75" y="205"/>
                  <a:pt x="75" y="205"/>
                  <a:pt x="75" y="205"/>
                </a:cubicBezTo>
                <a:cubicBezTo>
                  <a:pt x="75" y="204"/>
                  <a:pt x="75" y="203"/>
                  <a:pt x="75" y="203"/>
                </a:cubicBezTo>
                <a:cubicBezTo>
                  <a:pt x="79" y="191"/>
                  <a:pt x="90" y="183"/>
                  <a:pt x="103" y="183"/>
                </a:cubicBezTo>
                <a:cubicBezTo>
                  <a:pt x="130" y="183"/>
                  <a:pt x="130" y="183"/>
                  <a:pt x="130" y="183"/>
                </a:cubicBezTo>
                <a:cubicBezTo>
                  <a:pt x="149" y="216"/>
                  <a:pt x="149" y="216"/>
                  <a:pt x="149" y="216"/>
                </a:cubicBezTo>
                <a:cubicBezTo>
                  <a:pt x="167" y="183"/>
                  <a:pt x="167" y="183"/>
                  <a:pt x="167" y="183"/>
                </a:cubicBezTo>
                <a:cubicBezTo>
                  <a:pt x="194" y="183"/>
                  <a:pt x="194" y="183"/>
                  <a:pt x="194" y="183"/>
                </a:cubicBezTo>
                <a:cubicBezTo>
                  <a:pt x="208" y="183"/>
                  <a:pt x="219" y="191"/>
                  <a:pt x="223" y="203"/>
                </a:cubicBezTo>
                <a:cubicBezTo>
                  <a:pt x="223" y="203"/>
                  <a:pt x="223" y="204"/>
                  <a:pt x="223" y="205"/>
                </a:cubicBezTo>
                <a:cubicBezTo>
                  <a:pt x="231" y="253"/>
                  <a:pt x="231" y="253"/>
                  <a:pt x="231" y="253"/>
                </a:cubicBezTo>
                <a:cubicBezTo>
                  <a:pt x="223" y="260"/>
                  <a:pt x="213" y="265"/>
                  <a:pt x="203" y="271"/>
                </a:cubicBezTo>
                <a:close/>
                <a:moveTo>
                  <a:pt x="62" y="203"/>
                </a:moveTo>
                <a:cubicBezTo>
                  <a:pt x="61" y="208"/>
                  <a:pt x="61" y="208"/>
                  <a:pt x="61" y="208"/>
                </a:cubicBezTo>
                <a:cubicBezTo>
                  <a:pt x="63" y="114"/>
                  <a:pt x="63" y="114"/>
                  <a:pt x="63" y="114"/>
                </a:cubicBezTo>
                <a:cubicBezTo>
                  <a:pt x="57" y="114"/>
                  <a:pt x="57" y="114"/>
                  <a:pt x="57" y="114"/>
                </a:cubicBezTo>
                <a:cubicBezTo>
                  <a:pt x="48" y="165"/>
                  <a:pt x="48" y="165"/>
                  <a:pt x="48" y="165"/>
                </a:cubicBezTo>
                <a:cubicBezTo>
                  <a:pt x="47" y="170"/>
                  <a:pt x="43" y="174"/>
                  <a:pt x="38" y="174"/>
                </a:cubicBezTo>
                <a:cubicBezTo>
                  <a:pt x="38" y="174"/>
                  <a:pt x="37" y="174"/>
                  <a:pt x="36" y="174"/>
                </a:cubicBezTo>
                <a:cubicBezTo>
                  <a:pt x="31" y="173"/>
                  <a:pt x="27" y="167"/>
                  <a:pt x="28" y="162"/>
                </a:cubicBezTo>
                <a:cubicBezTo>
                  <a:pt x="39" y="95"/>
                  <a:pt x="39" y="95"/>
                  <a:pt x="39" y="95"/>
                </a:cubicBezTo>
                <a:cubicBezTo>
                  <a:pt x="39" y="94"/>
                  <a:pt x="39" y="94"/>
                  <a:pt x="39" y="94"/>
                </a:cubicBezTo>
                <a:cubicBezTo>
                  <a:pt x="42" y="86"/>
                  <a:pt x="50" y="81"/>
                  <a:pt x="58" y="81"/>
                </a:cubicBezTo>
                <a:cubicBezTo>
                  <a:pt x="76" y="81"/>
                  <a:pt x="76" y="81"/>
                  <a:pt x="76" y="81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102" y="81"/>
                  <a:pt x="102" y="81"/>
                  <a:pt x="102" y="81"/>
                </a:cubicBezTo>
                <a:cubicBezTo>
                  <a:pt x="120" y="81"/>
                  <a:pt x="120" y="81"/>
                  <a:pt x="120" y="81"/>
                </a:cubicBezTo>
                <a:cubicBezTo>
                  <a:pt x="129" y="81"/>
                  <a:pt x="136" y="86"/>
                  <a:pt x="139" y="94"/>
                </a:cubicBezTo>
                <a:cubicBezTo>
                  <a:pt x="139" y="95"/>
                  <a:pt x="139" y="95"/>
                  <a:pt x="139" y="95"/>
                </a:cubicBezTo>
                <a:cubicBezTo>
                  <a:pt x="140" y="101"/>
                  <a:pt x="140" y="101"/>
                  <a:pt x="140" y="101"/>
                </a:cubicBezTo>
                <a:cubicBezTo>
                  <a:pt x="131" y="103"/>
                  <a:pt x="123" y="107"/>
                  <a:pt x="117" y="114"/>
                </a:cubicBezTo>
                <a:cubicBezTo>
                  <a:pt x="116" y="114"/>
                  <a:pt x="116" y="114"/>
                  <a:pt x="116" y="114"/>
                </a:cubicBezTo>
                <a:cubicBezTo>
                  <a:pt x="116" y="115"/>
                  <a:pt x="116" y="115"/>
                  <a:pt x="116" y="115"/>
                </a:cubicBezTo>
                <a:cubicBezTo>
                  <a:pt x="109" y="122"/>
                  <a:pt x="105" y="133"/>
                  <a:pt x="105" y="144"/>
                </a:cubicBezTo>
                <a:cubicBezTo>
                  <a:pt x="105" y="154"/>
                  <a:pt x="108" y="163"/>
                  <a:pt x="113" y="171"/>
                </a:cubicBezTo>
                <a:cubicBezTo>
                  <a:pt x="103" y="171"/>
                  <a:pt x="103" y="171"/>
                  <a:pt x="103" y="171"/>
                </a:cubicBezTo>
                <a:cubicBezTo>
                  <a:pt x="85" y="171"/>
                  <a:pt x="68" y="182"/>
                  <a:pt x="63" y="199"/>
                </a:cubicBezTo>
                <a:cubicBezTo>
                  <a:pt x="63" y="200"/>
                  <a:pt x="62" y="201"/>
                  <a:pt x="62" y="203"/>
                </a:cubicBezTo>
                <a:close/>
                <a:moveTo>
                  <a:pt x="89" y="34"/>
                </a:moveTo>
                <a:cubicBezTo>
                  <a:pt x="100" y="34"/>
                  <a:pt x="109" y="43"/>
                  <a:pt x="109" y="54"/>
                </a:cubicBezTo>
                <a:cubicBezTo>
                  <a:pt x="109" y="65"/>
                  <a:pt x="100" y="74"/>
                  <a:pt x="89" y="74"/>
                </a:cubicBezTo>
                <a:cubicBezTo>
                  <a:pt x="78" y="74"/>
                  <a:pt x="69" y="65"/>
                  <a:pt x="69" y="54"/>
                </a:cubicBezTo>
                <a:cubicBezTo>
                  <a:pt x="69" y="43"/>
                  <a:pt x="78" y="34"/>
                  <a:pt x="89" y="34"/>
                </a:cubicBezTo>
                <a:close/>
                <a:moveTo>
                  <a:pt x="148" y="113"/>
                </a:moveTo>
                <a:cubicBezTo>
                  <a:pt x="166" y="113"/>
                  <a:pt x="180" y="127"/>
                  <a:pt x="180" y="144"/>
                </a:cubicBezTo>
                <a:cubicBezTo>
                  <a:pt x="180" y="161"/>
                  <a:pt x="166" y="175"/>
                  <a:pt x="148" y="175"/>
                </a:cubicBezTo>
                <a:cubicBezTo>
                  <a:pt x="131" y="175"/>
                  <a:pt x="117" y="161"/>
                  <a:pt x="117" y="144"/>
                </a:cubicBezTo>
                <a:cubicBezTo>
                  <a:pt x="117" y="127"/>
                  <a:pt x="131" y="113"/>
                  <a:pt x="148" y="113"/>
                </a:cubicBezTo>
                <a:close/>
                <a:moveTo>
                  <a:pt x="209" y="34"/>
                </a:moveTo>
                <a:cubicBezTo>
                  <a:pt x="220" y="34"/>
                  <a:pt x="228" y="43"/>
                  <a:pt x="228" y="54"/>
                </a:cubicBezTo>
                <a:cubicBezTo>
                  <a:pt x="228" y="65"/>
                  <a:pt x="220" y="74"/>
                  <a:pt x="209" y="74"/>
                </a:cubicBezTo>
                <a:cubicBezTo>
                  <a:pt x="197" y="74"/>
                  <a:pt x="188" y="65"/>
                  <a:pt x="188" y="54"/>
                </a:cubicBezTo>
                <a:cubicBezTo>
                  <a:pt x="188" y="43"/>
                  <a:pt x="197" y="34"/>
                  <a:pt x="209" y="34"/>
                </a:cubicBezTo>
                <a:close/>
                <a:moveTo>
                  <a:pt x="148" y="0"/>
                </a:moveTo>
                <a:cubicBezTo>
                  <a:pt x="231" y="0"/>
                  <a:pt x="297" y="68"/>
                  <a:pt x="297" y="149"/>
                </a:cubicBezTo>
                <a:cubicBezTo>
                  <a:pt x="297" y="231"/>
                  <a:pt x="231" y="298"/>
                  <a:pt x="148" y="298"/>
                </a:cubicBezTo>
                <a:cubicBezTo>
                  <a:pt x="67" y="298"/>
                  <a:pt x="0" y="231"/>
                  <a:pt x="0" y="149"/>
                </a:cubicBezTo>
                <a:cubicBezTo>
                  <a:pt x="0" y="68"/>
                  <a:pt x="67" y="0"/>
                  <a:pt x="148" y="0"/>
                </a:cubicBezTo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Freeform 32"/>
          <p:cNvSpPr>
            <a:spLocks noChangeAspect="1" noEditPoints="1"/>
          </p:cNvSpPr>
          <p:nvPr/>
        </p:nvSpPr>
        <p:spPr bwMode="auto">
          <a:xfrm>
            <a:off x="2210415" y="2286699"/>
            <a:ext cx="796190" cy="794118"/>
          </a:xfrm>
          <a:custGeom>
            <a:avLst/>
            <a:gdLst/>
            <a:ahLst/>
            <a:cxnLst>
              <a:cxn ang="0">
                <a:pos x="187" y="117"/>
              </a:cxn>
              <a:cxn ang="0">
                <a:pos x="187" y="79"/>
              </a:cxn>
              <a:cxn ang="0">
                <a:pos x="199" y="90"/>
              </a:cxn>
              <a:cxn ang="0">
                <a:pos x="199" y="105"/>
              </a:cxn>
              <a:cxn ang="0">
                <a:pos x="214" y="105"/>
              </a:cxn>
              <a:cxn ang="0">
                <a:pos x="225" y="117"/>
              </a:cxn>
              <a:cxn ang="0">
                <a:pos x="187" y="117"/>
              </a:cxn>
              <a:cxn ang="0">
                <a:pos x="194" y="186"/>
              </a:cxn>
              <a:cxn ang="0">
                <a:pos x="151" y="237"/>
              </a:cxn>
              <a:cxn ang="0">
                <a:pos x="143" y="241"/>
              </a:cxn>
              <a:cxn ang="0">
                <a:pos x="135" y="237"/>
              </a:cxn>
              <a:cxn ang="0">
                <a:pos x="109" y="206"/>
              </a:cxn>
              <a:cxn ang="0">
                <a:pos x="111" y="192"/>
              </a:cxn>
              <a:cxn ang="0">
                <a:pos x="125" y="193"/>
              </a:cxn>
              <a:cxn ang="0">
                <a:pos x="143" y="215"/>
              </a:cxn>
              <a:cxn ang="0">
                <a:pos x="178" y="173"/>
              </a:cxn>
              <a:cxn ang="0">
                <a:pos x="193" y="172"/>
              </a:cxn>
              <a:cxn ang="0">
                <a:pos x="194" y="186"/>
              </a:cxn>
              <a:cxn ang="0">
                <a:pos x="194" y="72"/>
              </a:cxn>
              <a:cxn ang="0">
                <a:pos x="182" y="62"/>
              </a:cxn>
              <a:cxn ang="0">
                <a:pos x="98" y="62"/>
              </a:cxn>
              <a:cxn ang="0">
                <a:pos x="88" y="72"/>
              </a:cxn>
              <a:cxn ang="0">
                <a:pos x="88" y="250"/>
              </a:cxn>
              <a:cxn ang="0">
                <a:pos x="98" y="260"/>
              </a:cxn>
              <a:cxn ang="0">
                <a:pos x="225" y="260"/>
              </a:cxn>
              <a:cxn ang="0">
                <a:pos x="236" y="250"/>
              </a:cxn>
              <a:cxn ang="0">
                <a:pos x="236" y="114"/>
              </a:cxn>
              <a:cxn ang="0">
                <a:pos x="225" y="104"/>
              </a:cxn>
              <a:cxn ang="0">
                <a:pos x="194" y="72"/>
              </a:cxn>
              <a:cxn ang="0">
                <a:pos x="161" y="0"/>
              </a:cxn>
              <a:cxn ang="0">
                <a:pos x="0" y="161"/>
              </a:cxn>
              <a:cxn ang="0">
                <a:pos x="161" y="322"/>
              </a:cxn>
              <a:cxn ang="0">
                <a:pos x="323" y="161"/>
              </a:cxn>
              <a:cxn ang="0">
                <a:pos x="161" y="0"/>
              </a:cxn>
            </a:cxnLst>
            <a:rect l="0" t="0" r="r" b="b"/>
            <a:pathLst>
              <a:path w="323" h="322">
                <a:moveTo>
                  <a:pt x="187" y="117"/>
                </a:moveTo>
                <a:cubicBezTo>
                  <a:pt x="187" y="79"/>
                  <a:pt x="187" y="79"/>
                  <a:pt x="187" y="79"/>
                </a:cubicBezTo>
                <a:cubicBezTo>
                  <a:pt x="199" y="90"/>
                  <a:pt x="199" y="90"/>
                  <a:pt x="199" y="90"/>
                </a:cubicBezTo>
                <a:cubicBezTo>
                  <a:pt x="199" y="105"/>
                  <a:pt x="199" y="105"/>
                  <a:pt x="199" y="105"/>
                </a:cubicBezTo>
                <a:cubicBezTo>
                  <a:pt x="214" y="105"/>
                  <a:pt x="214" y="105"/>
                  <a:pt x="214" y="105"/>
                </a:cubicBezTo>
                <a:cubicBezTo>
                  <a:pt x="225" y="117"/>
                  <a:pt x="225" y="117"/>
                  <a:pt x="225" y="117"/>
                </a:cubicBezTo>
                <a:lnTo>
                  <a:pt x="187" y="117"/>
                </a:lnTo>
                <a:close/>
                <a:moveTo>
                  <a:pt x="194" y="186"/>
                </a:moveTo>
                <a:cubicBezTo>
                  <a:pt x="151" y="237"/>
                  <a:pt x="151" y="237"/>
                  <a:pt x="151" y="237"/>
                </a:cubicBezTo>
                <a:cubicBezTo>
                  <a:pt x="149" y="240"/>
                  <a:pt x="146" y="241"/>
                  <a:pt x="143" y="241"/>
                </a:cubicBezTo>
                <a:cubicBezTo>
                  <a:pt x="140" y="241"/>
                  <a:pt x="137" y="240"/>
                  <a:pt x="135" y="237"/>
                </a:cubicBezTo>
                <a:cubicBezTo>
                  <a:pt x="109" y="206"/>
                  <a:pt x="109" y="206"/>
                  <a:pt x="109" y="206"/>
                </a:cubicBezTo>
                <a:cubicBezTo>
                  <a:pt x="106" y="202"/>
                  <a:pt x="106" y="195"/>
                  <a:pt x="111" y="192"/>
                </a:cubicBezTo>
                <a:cubicBezTo>
                  <a:pt x="115" y="188"/>
                  <a:pt x="121" y="189"/>
                  <a:pt x="125" y="193"/>
                </a:cubicBezTo>
                <a:cubicBezTo>
                  <a:pt x="143" y="215"/>
                  <a:pt x="143" y="215"/>
                  <a:pt x="143" y="215"/>
                </a:cubicBezTo>
                <a:cubicBezTo>
                  <a:pt x="178" y="173"/>
                  <a:pt x="178" y="173"/>
                  <a:pt x="178" y="173"/>
                </a:cubicBezTo>
                <a:cubicBezTo>
                  <a:pt x="181" y="169"/>
                  <a:pt x="189" y="168"/>
                  <a:pt x="193" y="172"/>
                </a:cubicBezTo>
                <a:cubicBezTo>
                  <a:pt x="197" y="176"/>
                  <a:pt x="198" y="182"/>
                  <a:pt x="194" y="186"/>
                </a:cubicBezTo>
                <a:close/>
                <a:moveTo>
                  <a:pt x="194" y="72"/>
                </a:moveTo>
                <a:cubicBezTo>
                  <a:pt x="182" y="62"/>
                  <a:pt x="182" y="62"/>
                  <a:pt x="182" y="62"/>
                </a:cubicBezTo>
                <a:cubicBezTo>
                  <a:pt x="98" y="62"/>
                  <a:pt x="98" y="62"/>
                  <a:pt x="98" y="62"/>
                </a:cubicBezTo>
                <a:cubicBezTo>
                  <a:pt x="92" y="62"/>
                  <a:pt x="88" y="66"/>
                  <a:pt x="88" y="72"/>
                </a:cubicBezTo>
                <a:cubicBezTo>
                  <a:pt x="88" y="250"/>
                  <a:pt x="88" y="250"/>
                  <a:pt x="88" y="250"/>
                </a:cubicBezTo>
                <a:cubicBezTo>
                  <a:pt x="88" y="255"/>
                  <a:pt x="92" y="260"/>
                  <a:pt x="98" y="260"/>
                </a:cubicBezTo>
                <a:cubicBezTo>
                  <a:pt x="225" y="260"/>
                  <a:pt x="225" y="260"/>
                  <a:pt x="225" y="260"/>
                </a:cubicBezTo>
                <a:cubicBezTo>
                  <a:pt x="231" y="260"/>
                  <a:pt x="236" y="255"/>
                  <a:pt x="236" y="250"/>
                </a:cubicBezTo>
                <a:cubicBezTo>
                  <a:pt x="236" y="114"/>
                  <a:pt x="236" y="114"/>
                  <a:pt x="236" y="114"/>
                </a:cubicBezTo>
                <a:cubicBezTo>
                  <a:pt x="225" y="104"/>
                  <a:pt x="225" y="104"/>
                  <a:pt x="225" y="104"/>
                </a:cubicBezTo>
                <a:lnTo>
                  <a:pt x="194" y="72"/>
                </a:lnTo>
                <a:close/>
                <a:moveTo>
                  <a:pt x="161" y="0"/>
                </a:moveTo>
                <a:cubicBezTo>
                  <a:pt x="72" y="0"/>
                  <a:pt x="0" y="72"/>
                  <a:pt x="0" y="161"/>
                </a:cubicBezTo>
                <a:cubicBezTo>
                  <a:pt x="0" y="250"/>
                  <a:pt x="72" y="322"/>
                  <a:pt x="161" y="322"/>
                </a:cubicBezTo>
                <a:cubicBezTo>
                  <a:pt x="251" y="322"/>
                  <a:pt x="323" y="250"/>
                  <a:pt x="323" y="161"/>
                </a:cubicBezTo>
                <a:cubicBezTo>
                  <a:pt x="323" y="72"/>
                  <a:pt x="251" y="0"/>
                  <a:pt x="161" y="0"/>
                </a:cubicBezTo>
                <a:close/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</p:spPr>
        <p:txBody>
          <a:bodyPr vert="horz" wrap="square" lIns="80682" tIns="40341" rIns="80682" bIns="40341" numCol="1" anchor="t" anchorCtr="0" compatLnSpc="1">
            <a:prstTxWarp prst="textNoShape">
              <a:avLst/>
            </a:prstTxWarp>
          </a:bodyPr>
          <a:lstStyle/>
          <a:p>
            <a:pPr defTabSz="899010"/>
            <a:endParaRPr lang="en-US" sz="97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899010"/>
            <a:fld id="{D58C9559-40F3-4F2A-A1D6-B62F3B8B5D06}" type="slidenum">
              <a:rPr lang="en-GB">
                <a:solidFill>
                  <a:srgbClr val="000000"/>
                </a:solidFill>
                <a:latin typeface="Arial"/>
              </a:rPr>
              <a:pPr defTabSz="899010"/>
              <a:t>8</a:t>
            </a:fld>
            <a:endParaRPr lang="en-GB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25961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MARTDIVIDERTYPE" val="Section"/>
  <p:tag name="SMARTDIVIDERTEXT" val="Section"/>
  <p:tag name="SMARTDIVIDERLEVEL" val="0"/>
  <p:tag name="SMARTDIVIDERTOCSTYLE" val="Section TOC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Smart Divider title}"/>
  <p:tag name="SMARTWRITE" val="{Smart Divider title}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dividertocplacehold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HORIZONTALTOCPLACEHOLDER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LIDETYPE" val="Divider"/>
  <p:tag name="SHOW EXECUTIVE SUMMARY" val="No"/>
  <p:tag name="SMARTDIVIDERTYPE" val="Section"/>
  <p:tag name="SMARTDIVIDERLEVEL" val="0"/>
  <p:tag name="SMARTDIVIDERTEXT" val="Section"/>
  <p:tag name="SMARTDIVIDERTOCSTYLE" val="Section TOC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BusinessUnitCoverText}"/>
  <p:tag name="SMARTREAD" val="{@BusinessUnitCoverText}"/>
  <p:tag name="SMARTOBJECT" val="Descriptor Large Title and Subtitle v.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READ" val="{@Confidentiality stamp}"/>
  <p:tag name="SMARTWRITE" val="{@Confidentiality stamp}"/>
  <p:tag name="SMARTOBJECT" val="Confidentiality stamp Default Cover v.3"/>
  <p:tag name="SMARTLINKEDSHAPEID" val="SideBar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ISVISIBLE" val="{@Show Draft stamp} = Yes"/>
  <p:tag name="SMARTREAD" val="{@Draft stamp}"/>
  <p:tag name="SMARTLINKEDSHAPEID" val="SideBar"/>
  <p:tag name="SMARTOBJECT" val="Draft stamp Default Cover v.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Cover Content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Report date}"/>
  <p:tag name="SMARTREAD" val="{@Report date}"/>
  <p:tag name="SMARTLINKEDSHAPEID" val="SideBar"/>
  <p:tag name="SMARTOBJECT" val="Report date Default Cover v.3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Title}"/>
  <p:tag name="SMARTREAD" val="{@Title}"/>
  <p:tag name="SMARTLINKEDSHAPEID" val="Titl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Subtitle}"/>
  <p:tag name="SMARTREAD" val="{@Subtitle}"/>
  <p:tag name="SMARTLINKEDSHAPEID" val="Titl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Front Cover Imag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DIVIDERTYPE" val="Section"/>
  <p:tag name="SMARTDIVIDERLEVEL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OBJECT" val="Grid"/>
  <p:tag name="SMARTISVISIBLE" val="{@GridOn}=Yes"/>
  <p:tag name="SMARTLOCKSHAPE" val="Yes"/>
  <p:tag name="SMARTGRID" val="Yes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OBJECT" val="Section Header v.2"/>
  <p:tag name="SMARTISVISIBLE" val="{$SmartDividernumber}!=-1"/>
  <p:tag name="SMARTWRITE" val="{$SmartDividernumber} {$Smart Divider title}"/>
</p:tagLst>
</file>

<file path=ppt/theme/theme1.xml><?xml version="1.0" encoding="utf-8"?>
<a:theme xmlns:a="http://schemas.openxmlformats.org/drawingml/2006/main" name="Presentation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Pw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6350">
          <a:solidFill>
            <a:schemeClr val="tx1"/>
          </a:solidFill>
        </a:ln>
      </a:spPr>
      <a:bodyPr vert="horz" wrap="square" lIns="91440" tIns="45720" rIns="91440" bIns="45720" rtlCol="0" anchor="ctr">
        <a:noAutofit/>
      </a:bodyPr>
      <a:lstStyle>
        <a:defPPr algn="ctr">
          <a:defRPr dirty="0" smtClean="0"/>
        </a:defPPr>
      </a:lstStyle>
    </a:spDef>
    <a:lnDef>
      <a:spPr>
        <a:ln w="12700">
          <a:solidFill>
            <a:srgbClr val="DC69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noProof="0" dirty="0" smtClean="0">
            <a:solidFill>
              <a:schemeClr val="tx1"/>
            </a:solidFill>
            <a:latin typeface="Georgia" pitchFamily="18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2 Generic Presentation.potx" id="{8605ADEF-27C1-4B22-AF4D-7E7C8AD9E446}" vid="{9B1852F7-5DA5-4154-946D-068805071B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291747C9996B41BFF90D55BA191901" ma:contentTypeVersion="13" ma:contentTypeDescription="Create a new document." ma:contentTypeScope="" ma:versionID="84b8a51c6af4d90fe7221247e798bad8">
  <xsd:schema xmlns:xsd="http://www.w3.org/2001/XMLSchema" xmlns:xs="http://www.w3.org/2001/XMLSchema" xmlns:p="http://schemas.microsoft.com/office/2006/metadata/properties" xmlns:ns2="105d461a-305d-4b72-9815-d3cc31b9783b" xmlns:ns3="920ec45e-032d-491c-b9d0-dd88a68b669f" targetNamespace="http://schemas.microsoft.com/office/2006/metadata/properties" ma:root="true" ma:fieldsID="2d184bf19798293aca95531d2adacb22" ns2:_="" ns3:_="">
    <xsd:import namespace="105d461a-305d-4b72-9815-d3cc31b9783b"/>
    <xsd:import namespace="920ec45e-032d-491c-b9d0-dd88a68b6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5d461a-305d-4b72-9815-d3cc31b97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368e452-4fa8-46de-abc3-05fbe67972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0ec45e-032d-491c-b9d0-dd88a68b669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a37a7f3-2d5e-4bf2-983b-b231976e9fdb}" ma:internalName="TaxCatchAll" ma:showField="CatchAllData" ma:web="920ec45e-032d-491c-b9d0-dd88a68b66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5d461a-305d-4b72-9815-d3cc31b9783b">
      <Terms xmlns="http://schemas.microsoft.com/office/infopath/2007/PartnerControls"/>
    </lcf76f155ced4ddcb4097134ff3c332f>
    <TaxCatchAll xmlns="920ec45e-032d-491c-b9d0-dd88a68b669f" xsi:nil="true"/>
  </documentManagement>
</p:properties>
</file>

<file path=customXml/itemProps1.xml><?xml version="1.0" encoding="utf-8"?>
<ds:datastoreItem xmlns:ds="http://schemas.openxmlformats.org/officeDocument/2006/customXml" ds:itemID="{973D4D2A-0DE9-41B0-B12C-7A1ACCB001AD}"/>
</file>

<file path=customXml/itemProps2.xml><?xml version="1.0" encoding="utf-8"?>
<ds:datastoreItem xmlns:ds="http://schemas.openxmlformats.org/officeDocument/2006/customXml" ds:itemID="{22FA9A3F-0348-42C5-9007-E5128367AF65}"/>
</file>

<file path=customXml/itemProps3.xml><?xml version="1.0" encoding="utf-8"?>
<ds:datastoreItem xmlns:ds="http://schemas.openxmlformats.org/officeDocument/2006/customXml" ds:itemID="{883CC823-09FD-4564-B331-84FAC992EFE0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1244</Words>
  <Application>Microsoft Office PowerPoint</Application>
  <PresentationFormat>Widescreen</PresentationFormat>
  <Paragraphs>139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Georgia</vt:lpstr>
      <vt:lpstr>Times New Roman</vt:lpstr>
      <vt:lpstr>Wingdings</vt:lpstr>
      <vt:lpstr>Presentation</vt:lpstr>
      <vt:lpstr>Property Development Training Material</vt:lpstr>
      <vt:lpstr>Topic 1: What is the best use of your property? This is also known as the highest and best use of your property</vt:lpstr>
      <vt:lpstr>This topic covers:</vt:lpstr>
      <vt:lpstr>Connect your LALC vision with your property strategy</vt:lpstr>
      <vt:lpstr>Knowing your properties</vt:lpstr>
      <vt:lpstr>Identifying the best options for property development</vt:lpstr>
      <vt:lpstr>How do you work out which option is best?</vt:lpstr>
      <vt:lpstr>Bringing it all together –Best use of your property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Property Development Training Material</dc:title>
  <dc:creator>Gary Gabbitas</dc:creator>
  <cp:lastModifiedBy>Gary Gabbitas</cp:lastModifiedBy>
  <cp:revision>1</cp:revision>
  <dcterms:created xsi:type="dcterms:W3CDTF">2018-04-08T22:27:51Z</dcterms:created>
  <dcterms:modified xsi:type="dcterms:W3CDTF">2018-04-08T22:28:56Z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0x0101003C291747C9996B41BFF90D55BA191901</vt:lpwstr>
  </property>
</Properties>
</file>