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6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41.xml" ContentType="application/vnd.openxmlformats-officedocument.presentationml.tags+xml"/>
  <Override PartName="/ppt/tags/tag31.xml" ContentType="application/vnd.openxmlformats-officedocument.presentationml.tags+xml"/>
  <Override PartName="/ppt/tags/tag30.xml" ContentType="application/vnd.openxmlformats-officedocument.presentationml.tags+xml"/>
  <Override PartName="/ppt/tags/tag29.xml" ContentType="application/vnd.openxmlformats-officedocument.presentationml.tags+xml"/>
  <Override PartName="/ppt/tags/tag28.xml" ContentType="application/vnd.openxmlformats-officedocument.presentationml.tags+xml"/>
  <Override PartName="/ppt/tags/tag27.xml" ContentType="application/vnd.openxmlformats-officedocument.presentationml.tags+xml"/>
  <Override PartName="/ppt/tags/tag26.xml" ContentType="application/vnd.openxmlformats-officedocument.presentationml.tags+xml"/>
  <Override PartName="/ppt/tags/tag25.xml" ContentType="application/vnd.openxmlformats-officedocument.presentationml.tags+xml"/>
  <Override PartName="/ppt/tags/tag24.xml" ContentType="application/vnd.openxmlformats-officedocument.presentationml.tags+xml"/>
  <Override PartName="/ppt/tags/tag23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32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3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33.xml" ContentType="application/vnd.openxmlformats-officedocument.presentationml.tags+xml"/>
  <Override PartName="/ppt/tags/tag22.xml" ContentType="application/vnd.openxmlformats-officedocument.presentationml.tags+xml"/>
  <Override PartName="/ppt/tags/tag21.xml" ContentType="application/vnd.openxmlformats-officedocument.presentationml.tags+xml"/>
  <Override PartName="/ppt/tags/tag20.xml" ContentType="application/vnd.openxmlformats-officedocument.presentationml.tags+xml"/>
  <Override PartName="/ppt/tags/tag8.xml" ContentType="application/vnd.openxmlformats-officedocument.presentationml.tags+xml"/>
  <Override PartName="/ppt/tags/tag7.xml" ContentType="application/vnd.openxmlformats-officedocument.presentationml.tags+xml"/>
  <Override PartName="/ppt/tags/tag6.xml" ContentType="application/vnd.openxmlformats-officedocument.presentationml.tags+xml"/>
  <Override PartName="/ppt/tags/tag5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ppt/tags/tag1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9.xml" ContentType="application/vnd.openxmlformats-officedocument.presentationml.tags+xml"/>
  <Override PartName="/ppt/tags/tag18.xml" ContentType="application/vnd.openxmlformats-officedocument.presentationml.tags+xml"/>
  <Override PartName="/ppt/tags/tag17.xml" ContentType="application/vnd.openxmlformats-officedocument.presentationml.tags+xml"/>
  <Override PartName="/ppt/tags/tag16.xml" ContentType="application/vnd.openxmlformats-officedocument.presentationml.tags+xml"/>
  <Override PartName="/ppt/tags/tag15.xml" ContentType="application/vnd.openxmlformats-officedocument.presentationml.tags+xml"/>
  <Override PartName="/ppt/tags/tag14.xml" ContentType="application/vnd.openxmlformats-officedocument.presentationml.tags+xml"/>
  <Override PartName="/ppt/tags/tag13.xml" ContentType="application/vnd.openxmlformats-officedocument.presentationml.tags+xml"/>
  <Override PartName="/ppt/tags/tag12.xml" ContentType="application/vnd.openxmlformats-officedocument.presentationml.tags+xml"/>
  <Override PartName="/ppt/tags/tag35.xml" ContentType="application/vnd.openxmlformats-officedocument.presentationml.tags+xml"/>
  <Override PartName="/ppt/tags/tag81.xml" ContentType="application/vnd.openxmlformats-officedocument.presentationml.tags+xml"/>
  <Override PartName="/ppt/tags/tag80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52.xml" ContentType="application/vnd.openxmlformats-officedocument.presentationml.tags+xml"/>
  <Override PartName="/ppt/tags/tag51.xml" ContentType="application/vnd.openxmlformats-officedocument.presentationml.tags+xml"/>
  <Override PartName="/ppt/tags/tag50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37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36.xml" ContentType="application/vnd.openxmlformats-officedocument.presentationml.tags+xml"/>
  <Override PartName="/ppt/tags/tag79.xml" ContentType="application/vnd.openxmlformats-officedocument.presentationml.tags+xml"/>
  <Override PartName="/ppt/tags/tag73.xml" ContentType="application/vnd.openxmlformats-officedocument.presentationml.tags+xml"/>
  <Override PartName="/ppt/tags/tag38.xml" ContentType="application/vnd.openxmlformats-officedocument.presentationml.tags+xml"/>
  <Override PartName="/ppt/tags/tag72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B6E98-B836-4C59-B7F0-A35EFC531D8E}" type="datetimeFigureOut">
              <a:rPr lang="en-AU" smtClean="0"/>
              <a:t>9/04/2018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F9D8F1-8A73-4803-8BB6-DF53B4CB16C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9254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2C06E8-48A6-4E03-8711-C45C0018F498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0710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804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5123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3222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9075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2740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tags" Target="../tags/tag63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3" Type="http://schemas.openxmlformats.org/officeDocument/2006/relationships/tags" Target="../tags/tag66.xml"/><Relationship Id="rId7" Type="http://schemas.openxmlformats.org/officeDocument/2006/relationships/tags" Target="../tags/tag70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9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3.xml"/><Relationship Id="rId4" Type="http://schemas.openxmlformats.org/officeDocument/2006/relationships/tags" Target="../tags/tag1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28.xml"/><Relationship Id="rId7" Type="http://schemas.openxmlformats.org/officeDocument/2006/relationships/tags" Target="../tags/tag32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6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2.xml"/><Relationship Id="rId1" Type="http://schemas.openxmlformats.org/officeDocument/2006/relationships/tags" Target="../tags/tag4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Logo with Panels"/>
          <p:cNvGrpSpPr/>
          <p:nvPr userDrawn="1"/>
        </p:nvGrpSpPr>
        <p:grpSpPr>
          <a:xfrm>
            <a:off x="1370144" y="0"/>
            <a:ext cx="10821856" cy="6457244"/>
            <a:chOff x="1130368" y="0"/>
            <a:chExt cx="8928031" cy="7318210"/>
          </a:xfrm>
        </p:grpSpPr>
        <p:grpSp>
          <p:nvGrpSpPr>
            <p:cNvPr id="4" name="Logo Shapes"/>
            <p:cNvGrpSpPr/>
            <p:nvPr userDrawn="1"/>
          </p:nvGrpSpPr>
          <p:grpSpPr>
            <a:xfrm>
              <a:off x="1904992" y="0"/>
              <a:ext cx="8153407" cy="6792223"/>
              <a:chOff x="1828800" y="-7143"/>
              <a:chExt cx="8153407" cy="6792223"/>
            </a:xfrm>
          </p:grpSpPr>
          <p:sp>
            <p:nvSpPr>
              <p:cNvPr id="23" name="Rectangle 1"/>
              <p:cNvSpPr>
                <a:spLocks noChangeArrowheads="1"/>
              </p:cNvSpPr>
              <p:nvPr/>
            </p:nvSpPr>
            <p:spPr bwMode="gray">
              <a:xfrm>
                <a:off x="1832930" y="4496096"/>
                <a:ext cx="8149277" cy="2288752"/>
              </a:xfrm>
              <a:prstGeom prst="rect">
                <a:avLst/>
              </a:prstGeom>
              <a:solidFill>
                <a:srgbClr val="F3BE2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68" name="Rectangle 2"/>
              <p:cNvSpPr>
                <a:spLocks noChangeArrowheads="1"/>
              </p:cNvSpPr>
              <p:nvPr userDrawn="1"/>
            </p:nvSpPr>
            <p:spPr bwMode="gray">
              <a:xfrm>
                <a:off x="1828800" y="3583783"/>
                <a:ext cx="7132320" cy="3201066"/>
              </a:xfrm>
              <a:prstGeom prst="rect">
                <a:avLst/>
              </a:prstGeom>
              <a:solidFill>
                <a:srgbClr val="F3BC8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0" name="Rectangle 3"/>
              <p:cNvSpPr>
                <a:spLocks noChangeArrowheads="1"/>
              </p:cNvSpPr>
              <p:nvPr userDrawn="1"/>
            </p:nvSpPr>
            <p:spPr bwMode="gray">
              <a:xfrm>
                <a:off x="1828800" y="4496096"/>
                <a:ext cx="7132320" cy="2288752"/>
              </a:xfrm>
              <a:prstGeom prst="rect">
                <a:avLst/>
              </a:prstGeom>
              <a:solidFill>
                <a:srgbClr val="E88C1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4" name="Rectangle 4"/>
              <p:cNvSpPr>
                <a:spLocks noChangeArrowheads="1"/>
              </p:cNvSpPr>
              <p:nvPr/>
            </p:nvSpPr>
            <p:spPr bwMode="gray">
              <a:xfrm>
                <a:off x="1828800" y="-7143"/>
                <a:ext cx="6248400" cy="6772722"/>
              </a:xfrm>
              <a:prstGeom prst="rect">
                <a:avLst/>
              </a:prstGeom>
              <a:solidFill>
                <a:srgbClr val="EE9C3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8" name="Rectangle 5"/>
              <p:cNvSpPr>
                <a:spLocks noChangeArrowheads="1"/>
              </p:cNvSpPr>
              <p:nvPr userDrawn="1"/>
            </p:nvSpPr>
            <p:spPr bwMode="gray">
              <a:xfrm>
                <a:off x="1828800" y="1057864"/>
                <a:ext cx="6492240" cy="5707715"/>
              </a:xfrm>
              <a:prstGeom prst="rect">
                <a:avLst/>
              </a:prstGeom>
              <a:solidFill>
                <a:srgbClr val="E669A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69" name="Rectangle 6"/>
              <p:cNvSpPr>
                <a:spLocks noChangeArrowheads="1"/>
              </p:cNvSpPr>
              <p:nvPr userDrawn="1"/>
            </p:nvSpPr>
            <p:spPr bwMode="gray">
              <a:xfrm>
                <a:off x="1828800" y="3583783"/>
                <a:ext cx="6492240" cy="3201066"/>
              </a:xfrm>
              <a:prstGeom prst="rect">
                <a:avLst/>
              </a:prstGeom>
              <a:solidFill>
                <a:srgbClr val="DB4D5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9" name="Rectangle 7"/>
              <p:cNvSpPr>
                <a:spLocks noChangeArrowheads="1"/>
              </p:cNvSpPr>
              <p:nvPr userDrawn="1"/>
            </p:nvSpPr>
            <p:spPr bwMode="gray">
              <a:xfrm>
                <a:off x="1828800" y="1057864"/>
                <a:ext cx="6248400" cy="5707715"/>
              </a:xfrm>
              <a:prstGeom prst="rect">
                <a:avLst/>
              </a:prstGeom>
              <a:solidFill>
                <a:srgbClr val="D7402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 userDrawn="1"/>
            </p:nvSpPr>
            <p:spPr bwMode="gray">
              <a:xfrm>
                <a:off x="1828800" y="4496096"/>
                <a:ext cx="6492240" cy="2288752"/>
              </a:xfrm>
              <a:prstGeom prst="rect">
                <a:avLst/>
              </a:prstGeom>
              <a:solidFill>
                <a:srgbClr val="D1390D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7" name="Rectangle 9"/>
              <p:cNvSpPr/>
              <p:nvPr userDrawn="1"/>
            </p:nvSpPr>
            <p:spPr bwMode="gray">
              <a:xfrm>
                <a:off x="1828800" y="3583783"/>
                <a:ext cx="6246019" cy="3201066"/>
              </a:xfrm>
              <a:prstGeom prst="rect">
                <a:avLst/>
              </a:prstGeom>
              <a:solidFill>
                <a:srgbClr val="CD2F0E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algn="l" defTabSz="899010" rtl="0" eaLnBrk="1" latinLnBrk="0" hangingPunct="1"/>
                <a:endParaRPr lang="en-GB" sz="1765" kern="12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0" name="Rectangle 10"/>
              <p:cNvSpPr>
                <a:spLocks noChangeArrowheads="1"/>
              </p:cNvSpPr>
              <p:nvPr userDrawn="1"/>
            </p:nvSpPr>
            <p:spPr bwMode="gray">
              <a:xfrm>
                <a:off x="1828800" y="4495801"/>
                <a:ext cx="6245352" cy="2288752"/>
              </a:xfrm>
              <a:prstGeom prst="rect">
                <a:avLst/>
              </a:prstGeom>
              <a:solidFill>
                <a:srgbClr val="C42303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71" name="Rectangle 11"/>
              <p:cNvSpPr>
                <a:spLocks noChangeArrowheads="1"/>
              </p:cNvSpPr>
              <p:nvPr userDrawn="1"/>
            </p:nvSpPr>
            <p:spPr bwMode="gray">
              <a:xfrm>
                <a:off x="1828800" y="4800832"/>
                <a:ext cx="2286000" cy="1984248"/>
              </a:xfrm>
              <a:prstGeom prst="rect">
                <a:avLst/>
              </a:prstGeom>
              <a:solidFill>
                <a:srgbClr val="9A170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</p:grpSp>
        <p:grpSp>
          <p:nvGrpSpPr>
            <p:cNvPr id="36" name="Logo"/>
            <p:cNvGrpSpPr/>
            <p:nvPr userDrawn="1"/>
          </p:nvGrpSpPr>
          <p:grpSpPr>
            <a:xfrm>
              <a:off x="1130368" y="6790556"/>
              <a:ext cx="905256" cy="527654"/>
              <a:chOff x="1130368" y="6790556"/>
              <a:chExt cx="905256" cy="527654"/>
            </a:xfrm>
          </p:grpSpPr>
          <p:sp>
            <p:nvSpPr>
              <p:cNvPr id="38" name="Rectangle 0"/>
              <p:cNvSpPr>
                <a:spLocks noChangeArrowheads="1"/>
              </p:cNvSpPr>
              <p:nvPr userDrawn="1"/>
            </p:nvSpPr>
            <p:spPr bwMode="black">
              <a:xfrm>
                <a:off x="1676368" y="6790556"/>
                <a:ext cx="228600" cy="57350"/>
              </a:xfrm>
              <a:prstGeom prst="rect">
                <a:avLst/>
              </a:prstGeom>
              <a:solidFill>
                <a:srgbClr val="A1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8068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588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9" name="Freeform 38"/>
              <p:cNvSpPr>
                <a:spLocks noEditPoints="1"/>
              </p:cNvSpPr>
              <p:nvPr userDrawn="1"/>
            </p:nvSpPr>
            <p:spPr bwMode="black">
              <a:xfrm>
                <a:off x="1130368" y="6976999"/>
                <a:ext cx="905256" cy="341211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8068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588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sp>
        <p:nvSpPr>
          <p:cNvPr id="48" name="Descriptor"/>
          <p:cNvSpPr>
            <a:spLocks noGrp="1"/>
          </p:cNvSpPr>
          <p:nvPr userDrawn="1">
            <p:custDataLst>
              <p:tags r:id="rId1"/>
            </p:custDataLst>
          </p:nvPr>
        </p:nvSpPr>
        <p:spPr bwMode="white">
          <a:xfrm>
            <a:off x="2496001" y="539732"/>
            <a:ext cx="65" cy="190052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75488" marR="0" indent="-227013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85800" marR="0" indent="-237744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11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7744" indent="-237744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75488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82625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11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lvl="0">
              <a:spcBef>
                <a:spcPct val="0"/>
              </a:spcBef>
              <a:defRPr/>
            </a:pPr>
            <a:endParaRPr lang="en-GB" sz="1235" b="0" i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port Title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 bwMode="white">
          <a:xfrm>
            <a:off x="2493113" y="1112680"/>
            <a:ext cx="7204364" cy="455766"/>
          </a:xfrm>
        </p:spPr>
        <p:txBody>
          <a:bodyPr vert="horz" lIns="0" tIns="0" rIns="0" bIns="64008" rtlCol="0" anchor="t" anchorCtr="0">
            <a:spAutoFit/>
          </a:bodyPr>
          <a:lstStyle>
            <a:lvl1pPr algn="l" defTabSz="89901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824" b="1" i="1" kern="1200" baseline="0" noProof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noProof="0" dirty="0"/>
              <a:t>Report Title</a:t>
            </a:r>
          </a:p>
        </p:txBody>
      </p:sp>
      <p:sp>
        <p:nvSpPr>
          <p:cNvPr id="41" name="Report Subtitle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 bwMode="white">
          <a:xfrm>
            <a:off x="2493113" y="1575166"/>
            <a:ext cx="7204364" cy="391057"/>
          </a:xfrm>
        </p:spPr>
        <p:txBody>
          <a:bodyPr tIns="0" bIns="0">
            <a:sp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2824" baseline="0">
                <a:solidFill>
                  <a:schemeClr val="bg1"/>
                </a:solidFill>
                <a:latin typeface="+mj-lt"/>
              </a:defRPr>
            </a:lvl1pPr>
            <a:lvl2pPr marL="449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9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8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8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7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97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46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96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Subtitle</a:t>
            </a:r>
          </a:p>
        </p:txBody>
      </p:sp>
      <p:cxnSp>
        <p:nvCxnSpPr>
          <p:cNvPr id="25" name="Frame Line"/>
          <p:cNvCxnSpPr/>
          <p:nvPr userDrawn="1"/>
        </p:nvCxnSpPr>
        <p:spPr>
          <a:xfrm flipV="1">
            <a:off x="461818" y="3171487"/>
            <a:ext cx="1662545" cy="127059"/>
          </a:xfrm>
          <a:prstGeom prst="bentConnector3">
            <a:avLst>
              <a:gd name="adj1" fmla="val -174"/>
            </a:avLst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Draft Stamp"/>
          <p:cNvSpPr txBox="1"/>
          <p:nvPr userDrawn="1">
            <p:custDataLst>
              <p:tags r:id="rId4"/>
            </p:custDataLst>
          </p:nvPr>
        </p:nvSpPr>
        <p:spPr bwMode="black">
          <a:xfrm>
            <a:off x="642851" y="3566160"/>
            <a:ext cx="1662545" cy="25794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121024" rtlCol="0" anchor="t" anchorCtr="0">
            <a:spAutoFit/>
          </a:bodyPr>
          <a:lstStyle/>
          <a:p>
            <a:pPr algn="l">
              <a:lnSpc>
                <a:spcPct val="100000"/>
              </a:lnSpc>
            </a:pPr>
            <a:endParaRPr lang="en-GB" sz="882" b="1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1" name="Confidentiality Stamp"/>
          <p:cNvSpPr>
            <a:spLocks noGrp="1"/>
          </p:cNvSpPr>
          <p:nvPr userDrawn="1">
            <p:custDataLst>
              <p:tags r:id="rId5"/>
            </p:custDataLst>
          </p:nvPr>
        </p:nvSpPr>
        <p:spPr>
          <a:xfrm>
            <a:off x="642850" y="3290824"/>
            <a:ext cx="1483636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75488" marR="0" indent="-227013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85800" marR="0" indent="-237744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11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7744" indent="-237744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75488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82625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11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lvl="0">
              <a:spcBef>
                <a:spcPct val="0"/>
              </a:spcBef>
              <a:defRPr/>
            </a:pPr>
            <a:endParaRPr lang="en-GB" sz="882" b="0" i="1" dirty="0">
              <a:solidFill>
                <a:schemeClr val="tx1"/>
              </a:solidFill>
            </a:endParaRPr>
          </a:p>
        </p:txBody>
      </p:sp>
      <p:sp>
        <p:nvSpPr>
          <p:cNvPr id="33" name="Report Date"/>
          <p:cNvSpPr txBox="1"/>
          <p:nvPr userDrawn="1">
            <p:custDataLst>
              <p:tags r:id="rId6"/>
            </p:custDataLst>
          </p:nvPr>
        </p:nvSpPr>
        <p:spPr bwMode="black">
          <a:xfrm>
            <a:off x="642851" y="3832412"/>
            <a:ext cx="1485207" cy="1357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endParaRPr lang="en-GB" sz="882" i="1" dirty="0">
              <a:latin typeface="Georgia" pitchFamily="18" charset="0"/>
            </a:endParaRPr>
          </a:p>
        </p:txBody>
      </p:sp>
      <p:sp>
        <p:nvSpPr>
          <p:cNvPr id="34" name="Cover image"/>
          <p:cNvSpPr txBox="1">
            <a:spLocks noChangeAspect="1"/>
          </p:cNvSpPr>
          <p:nvPr userDrawn="1">
            <p:custDataLst>
              <p:tags r:id="rId7"/>
            </p:custDataLst>
          </p:nvPr>
        </p:nvSpPr>
        <p:spPr>
          <a:xfrm>
            <a:off x="2308284" y="3167623"/>
            <a:ext cx="8145368" cy="2823882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noAutofit/>
          </a:bodyPr>
          <a:lstStyle/>
          <a:p>
            <a:pPr indent="-269703">
              <a:spcAft>
                <a:spcPts val="885"/>
              </a:spcAft>
            </a:pPr>
            <a:endParaRPr lang="en-GB" sz="194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042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Header 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HeaderTOCPlaceholder"/>
          <p:cNvSpPr txBox="1"/>
          <p:nvPr userDrawn="1">
            <p:custDataLst>
              <p:tags r:id="rId1"/>
            </p:custDataLst>
          </p:nvPr>
        </p:nvSpPr>
        <p:spPr>
          <a:xfrm>
            <a:off x="4341090" y="621255"/>
            <a:ext cx="7204364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8" name="Section Header"/>
          <p:cNvSpPr txBox="1"/>
          <p:nvPr userDrawn="1">
            <p:custDataLst>
              <p:tags r:id="rId2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6" name="Date/Filepath" hidden="1"/>
          <p:cNvSpPr txBox="1"/>
          <p:nvPr userDrawn="1">
            <p:custDataLst>
              <p:tags r:id="rId3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17" name="Slide Tags" hidden="1"/>
          <p:cNvSpPr txBox="1"/>
          <p:nvPr userDrawn="1">
            <p:custDataLst>
              <p:tags r:id="rId4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1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046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HeaderTOCPlaceholder"/>
          <p:cNvSpPr txBox="1"/>
          <p:nvPr userDrawn="1">
            <p:custDataLst>
              <p:tags r:id="rId1"/>
            </p:custDataLst>
          </p:nvPr>
        </p:nvSpPr>
        <p:spPr>
          <a:xfrm>
            <a:off x="4341090" y="621255"/>
            <a:ext cx="7204364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6" name="Date/Filepath" hidden="1"/>
          <p:cNvSpPr txBox="1"/>
          <p:nvPr userDrawn="1">
            <p:custDataLst>
              <p:tags r:id="rId2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17" name="Slide Tags" hidden="1"/>
          <p:cNvSpPr txBox="1"/>
          <p:nvPr userDrawn="1">
            <p:custDataLst>
              <p:tags r:id="rId3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15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278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ction Divider 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641455" y="886235"/>
            <a:ext cx="3504394" cy="1303525"/>
          </a:xfrm>
        </p:spPr>
        <p:txBody>
          <a:bodyPr wrap="square" tIns="0" bIns="0" anchor="t">
            <a:spAutoFit/>
          </a:bodyPr>
          <a:lstStyle>
            <a:lvl1pPr algn="l">
              <a:defRPr sz="2824" b="1" i="1" cap="none">
                <a:solidFill>
                  <a:schemeClr val="tx2"/>
                </a:solidFill>
              </a:defRPr>
            </a:lvl1pPr>
          </a:lstStyle>
          <a:p>
            <a:r>
              <a:rPr lang="en-GB" noProof="0" dirty="0"/>
              <a:t>Click to add Section Divider Title</a:t>
            </a:r>
          </a:p>
        </p:txBody>
      </p:sp>
      <p:sp>
        <p:nvSpPr>
          <p:cNvPr id="25" name="DividerTOCPlaceholder"/>
          <p:cNvSpPr txBox="1"/>
          <p:nvPr userDrawn="1">
            <p:custDataLst>
              <p:tags r:id="rId2"/>
            </p:custDataLst>
          </p:nvPr>
        </p:nvSpPr>
        <p:spPr>
          <a:xfrm>
            <a:off x="4350545" y="908471"/>
            <a:ext cx="7204364" cy="520994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endParaRPr lang="en-GB" sz="1588" noProof="1">
              <a:solidFill>
                <a:schemeClr val="tx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24" name="HeaderTOCPlaceholder"/>
          <p:cNvSpPr txBox="1"/>
          <p:nvPr userDrawn="1">
            <p:custDataLst>
              <p:tags r:id="rId3"/>
            </p:custDataLst>
          </p:nvPr>
        </p:nvSpPr>
        <p:spPr>
          <a:xfrm>
            <a:off x="4341090" y="621255"/>
            <a:ext cx="7204364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9" name="Section Header"/>
          <p:cNvSpPr txBox="1"/>
          <p:nvPr userDrawn="1">
            <p:custDataLst>
              <p:tags r:id="rId4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14" name="Date/Filepath" hidden="1"/>
          <p:cNvSpPr txBox="1"/>
          <p:nvPr userDrawn="1">
            <p:custDataLst>
              <p:tags r:id="rId5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11" name="Slide Tags" hidden="1"/>
          <p:cNvSpPr txBox="1"/>
          <p:nvPr userDrawn="1">
            <p:custDataLst>
              <p:tags r:id="rId6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0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7784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ppendix Divider 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642850" y="886235"/>
            <a:ext cx="3513514" cy="1303525"/>
          </a:xfrm>
        </p:spPr>
        <p:txBody>
          <a:bodyPr wrap="square" tIns="0" bIns="0" anchor="t">
            <a:spAutoFit/>
          </a:bodyPr>
          <a:lstStyle>
            <a:lvl1pPr algn="l">
              <a:defRPr sz="2824" b="1" i="1" cap="none" baseline="0">
                <a:latin typeface="+mj-lt"/>
              </a:defRPr>
            </a:lvl1pPr>
          </a:lstStyle>
          <a:p>
            <a:r>
              <a:rPr lang="en-GB" noProof="0" dirty="0"/>
              <a:t>Click to add Appendix Divider Title</a:t>
            </a:r>
          </a:p>
        </p:txBody>
      </p:sp>
      <p:sp>
        <p:nvSpPr>
          <p:cNvPr id="18" name="DividerTOCPlaceholder"/>
          <p:cNvSpPr txBox="1"/>
          <p:nvPr userDrawn="1">
            <p:custDataLst>
              <p:tags r:id="rId2"/>
            </p:custDataLst>
          </p:nvPr>
        </p:nvSpPr>
        <p:spPr>
          <a:xfrm>
            <a:off x="4350545" y="908470"/>
            <a:ext cx="7204364" cy="520941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endParaRPr lang="en-GB" sz="1588" noProof="1">
              <a:solidFill>
                <a:schemeClr val="tx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26" name="HeaderTOCPlaceholder"/>
          <p:cNvSpPr txBox="1"/>
          <p:nvPr userDrawn="1">
            <p:custDataLst>
              <p:tags r:id="rId3"/>
            </p:custDataLst>
          </p:nvPr>
        </p:nvSpPr>
        <p:spPr>
          <a:xfrm>
            <a:off x="4341090" y="621255"/>
            <a:ext cx="7204364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9" name="Section Header"/>
          <p:cNvSpPr txBox="1"/>
          <p:nvPr userDrawn="1">
            <p:custDataLst>
              <p:tags r:id="rId4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17" name="Date/Filepath" hidden="1"/>
          <p:cNvSpPr txBox="1"/>
          <p:nvPr userDrawn="1">
            <p:custDataLst>
              <p:tags r:id="rId5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16" name="Slide Tags" hidden="1"/>
          <p:cNvSpPr txBox="1"/>
          <p:nvPr userDrawn="1">
            <p:custDataLst>
              <p:tags r:id="rId6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8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220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Logo with Panels"/>
          <p:cNvGrpSpPr/>
          <p:nvPr userDrawn="1"/>
        </p:nvGrpSpPr>
        <p:grpSpPr>
          <a:xfrm>
            <a:off x="1370144" y="0"/>
            <a:ext cx="10821856" cy="6457244"/>
            <a:chOff x="1130368" y="0"/>
            <a:chExt cx="8928031" cy="7318210"/>
          </a:xfrm>
        </p:grpSpPr>
        <p:grpSp>
          <p:nvGrpSpPr>
            <p:cNvPr id="5" name="Logo Shapes"/>
            <p:cNvGrpSpPr/>
            <p:nvPr userDrawn="1"/>
          </p:nvGrpSpPr>
          <p:grpSpPr>
            <a:xfrm>
              <a:off x="1904992" y="0"/>
              <a:ext cx="8153407" cy="6792223"/>
              <a:chOff x="1828800" y="-7143"/>
              <a:chExt cx="8153407" cy="6792223"/>
            </a:xfrm>
          </p:grpSpPr>
          <p:sp>
            <p:nvSpPr>
              <p:cNvPr id="23" name="Rectangle 1"/>
              <p:cNvSpPr>
                <a:spLocks noChangeArrowheads="1"/>
              </p:cNvSpPr>
              <p:nvPr/>
            </p:nvSpPr>
            <p:spPr bwMode="gray">
              <a:xfrm>
                <a:off x="1832930" y="4496096"/>
                <a:ext cx="8149277" cy="2288752"/>
              </a:xfrm>
              <a:prstGeom prst="rect">
                <a:avLst/>
              </a:prstGeom>
              <a:solidFill>
                <a:srgbClr val="F3BE2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68" name="Rectangle 2"/>
              <p:cNvSpPr>
                <a:spLocks noChangeArrowheads="1"/>
              </p:cNvSpPr>
              <p:nvPr userDrawn="1"/>
            </p:nvSpPr>
            <p:spPr bwMode="gray">
              <a:xfrm>
                <a:off x="1828800" y="3583782"/>
                <a:ext cx="7132320" cy="3201066"/>
              </a:xfrm>
              <a:prstGeom prst="rect">
                <a:avLst/>
              </a:prstGeom>
              <a:solidFill>
                <a:srgbClr val="F3BC8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0" name="Rectangle 3"/>
              <p:cNvSpPr>
                <a:spLocks noChangeArrowheads="1"/>
              </p:cNvSpPr>
              <p:nvPr userDrawn="1"/>
            </p:nvSpPr>
            <p:spPr bwMode="gray">
              <a:xfrm>
                <a:off x="1828800" y="4496096"/>
                <a:ext cx="7132320" cy="2288752"/>
              </a:xfrm>
              <a:prstGeom prst="rect">
                <a:avLst/>
              </a:prstGeom>
              <a:solidFill>
                <a:srgbClr val="E88C1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4" name="Rectangle 4"/>
              <p:cNvSpPr>
                <a:spLocks noChangeArrowheads="1"/>
              </p:cNvSpPr>
              <p:nvPr/>
            </p:nvSpPr>
            <p:spPr bwMode="gray">
              <a:xfrm>
                <a:off x="1828800" y="-7143"/>
                <a:ext cx="6248400" cy="6772722"/>
              </a:xfrm>
              <a:prstGeom prst="rect">
                <a:avLst/>
              </a:prstGeom>
              <a:solidFill>
                <a:srgbClr val="EE9C3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8" name="Rectangle 5"/>
              <p:cNvSpPr>
                <a:spLocks noChangeArrowheads="1"/>
              </p:cNvSpPr>
              <p:nvPr userDrawn="1"/>
            </p:nvSpPr>
            <p:spPr bwMode="gray">
              <a:xfrm>
                <a:off x="1828800" y="1057382"/>
                <a:ext cx="6492240" cy="5708197"/>
              </a:xfrm>
              <a:prstGeom prst="rect">
                <a:avLst/>
              </a:prstGeom>
              <a:solidFill>
                <a:srgbClr val="E669A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69" name="Rectangle 6"/>
              <p:cNvSpPr>
                <a:spLocks noChangeArrowheads="1"/>
              </p:cNvSpPr>
              <p:nvPr userDrawn="1"/>
            </p:nvSpPr>
            <p:spPr bwMode="gray">
              <a:xfrm>
                <a:off x="1828800" y="3583782"/>
                <a:ext cx="6492240" cy="3201066"/>
              </a:xfrm>
              <a:prstGeom prst="rect">
                <a:avLst/>
              </a:prstGeom>
              <a:solidFill>
                <a:srgbClr val="DB4D5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9" name="Rectangle 7"/>
              <p:cNvSpPr>
                <a:spLocks noChangeArrowheads="1"/>
              </p:cNvSpPr>
              <p:nvPr userDrawn="1"/>
            </p:nvSpPr>
            <p:spPr bwMode="gray">
              <a:xfrm>
                <a:off x="1828800" y="1057382"/>
                <a:ext cx="6248400" cy="5708197"/>
              </a:xfrm>
              <a:prstGeom prst="rect">
                <a:avLst/>
              </a:prstGeom>
              <a:solidFill>
                <a:srgbClr val="D7402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 userDrawn="1"/>
            </p:nvSpPr>
            <p:spPr bwMode="gray">
              <a:xfrm>
                <a:off x="1828800" y="4496096"/>
                <a:ext cx="6492240" cy="2288752"/>
              </a:xfrm>
              <a:prstGeom prst="rect">
                <a:avLst/>
              </a:prstGeom>
              <a:solidFill>
                <a:srgbClr val="D1390D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7" name="Rectangle 9"/>
              <p:cNvSpPr/>
              <p:nvPr userDrawn="1"/>
            </p:nvSpPr>
            <p:spPr bwMode="gray">
              <a:xfrm>
                <a:off x="1828800" y="3583782"/>
                <a:ext cx="6246019" cy="3201066"/>
              </a:xfrm>
              <a:prstGeom prst="rect">
                <a:avLst/>
              </a:prstGeom>
              <a:solidFill>
                <a:srgbClr val="CD2F0E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algn="l" defTabSz="899010" rtl="0" eaLnBrk="1" latinLnBrk="0" hangingPunct="1"/>
                <a:endParaRPr lang="en-GB" sz="1765" kern="12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0" name="Rectangle 10"/>
              <p:cNvSpPr>
                <a:spLocks noChangeArrowheads="1"/>
              </p:cNvSpPr>
              <p:nvPr userDrawn="1"/>
            </p:nvSpPr>
            <p:spPr bwMode="gray">
              <a:xfrm>
                <a:off x="1828800" y="4495801"/>
                <a:ext cx="6245352" cy="2288752"/>
              </a:xfrm>
              <a:prstGeom prst="rect">
                <a:avLst/>
              </a:prstGeom>
              <a:solidFill>
                <a:srgbClr val="C42303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71" name="Rectangle 11"/>
              <p:cNvSpPr>
                <a:spLocks noChangeArrowheads="1"/>
              </p:cNvSpPr>
              <p:nvPr userDrawn="1"/>
            </p:nvSpPr>
            <p:spPr bwMode="gray">
              <a:xfrm>
                <a:off x="1828800" y="4800832"/>
                <a:ext cx="2286000" cy="1984248"/>
              </a:xfrm>
              <a:prstGeom prst="rect">
                <a:avLst/>
              </a:prstGeom>
              <a:solidFill>
                <a:srgbClr val="9A170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</p:grpSp>
        <p:grpSp>
          <p:nvGrpSpPr>
            <p:cNvPr id="6" name="Logo"/>
            <p:cNvGrpSpPr/>
            <p:nvPr userDrawn="1"/>
          </p:nvGrpSpPr>
          <p:grpSpPr>
            <a:xfrm>
              <a:off x="1130368" y="6790556"/>
              <a:ext cx="905256" cy="527654"/>
              <a:chOff x="1130368" y="6790556"/>
              <a:chExt cx="905256" cy="527654"/>
            </a:xfrm>
          </p:grpSpPr>
          <p:sp>
            <p:nvSpPr>
              <p:cNvPr id="38" name="Rectangle 0"/>
              <p:cNvSpPr>
                <a:spLocks noChangeArrowheads="1"/>
              </p:cNvSpPr>
              <p:nvPr userDrawn="1"/>
            </p:nvSpPr>
            <p:spPr bwMode="black">
              <a:xfrm>
                <a:off x="1676368" y="6790556"/>
                <a:ext cx="228600" cy="57350"/>
              </a:xfrm>
              <a:prstGeom prst="rect">
                <a:avLst/>
              </a:prstGeom>
              <a:solidFill>
                <a:srgbClr val="A1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8068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588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9" name="Freeform 38"/>
              <p:cNvSpPr>
                <a:spLocks noEditPoints="1"/>
              </p:cNvSpPr>
              <p:nvPr userDrawn="1"/>
            </p:nvSpPr>
            <p:spPr bwMode="black">
              <a:xfrm>
                <a:off x="1130368" y="6976999"/>
                <a:ext cx="905256" cy="341211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8068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588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sp>
        <p:nvSpPr>
          <p:cNvPr id="37" name="Descriptor"/>
          <p:cNvSpPr>
            <a:spLocks noGrp="1"/>
          </p:cNvSpPr>
          <p:nvPr userDrawn="1">
            <p:custDataLst>
              <p:tags r:id="rId1"/>
            </p:custDataLst>
          </p:nvPr>
        </p:nvSpPr>
        <p:spPr bwMode="white">
          <a:xfrm>
            <a:off x="2496001" y="539732"/>
            <a:ext cx="65" cy="190052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75488" marR="0" indent="-227013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85800" marR="0" indent="-237744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11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7744" indent="-237744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75488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82625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11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lvl="0">
              <a:spcBef>
                <a:spcPct val="0"/>
              </a:spcBef>
              <a:defRPr/>
            </a:pPr>
            <a:endParaRPr lang="en-GB" sz="1235" b="0" i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Frame Line"/>
          <p:cNvCxnSpPr/>
          <p:nvPr userDrawn="1"/>
        </p:nvCxnSpPr>
        <p:spPr>
          <a:xfrm flipV="1">
            <a:off x="461818" y="3170816"/>
            <a:ext cx="1662545" cy="127059"/>
          </a:xfrm>
          <a:prstGeom prst="bentConnector3">
            <a:avLst>
              <a:gd name="adj1" fmla="val -174"/>
            </a:avLst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fidentiality Stamp"/>
          <p:cNvSpPr>
            <a:spLocks noGrp="1"/>
          </p:cNvSpPr>
          <p:nvPr userDrawn="1">
            <p:custDataLst>
              <p:tags r:id="rId2"/>
            </p:custDataLst>
          </p:nvPr>
        </p:nvSpPr>
        <p:spPr>
          <a:xfrm>
            <a:off x="642850" y="3290824"/>
            <a:ext cx="1483636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75488" marR="0" indent="-227013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85800" marR="0" indent="-237744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11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7744" indent="-237744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75488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82625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11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lvl="0">
              <a:spcBef>
                <a:spcPct val="0"/>
              </a:spcBef>
              <a:defRPr/>
            </a:pPr>
            <a:endParaRPr lang="en-GB" sz="882" b="0" i="1" dirty="0">
              <a:solidFill>
                <a:schemeClr val="tx1"/>
              </a:solidFill>
            </a:endParaRPr>
          </a:p>
        </p:txBody>
      </p:sp>
      <p:sp>
        <p:nvSpPr>
          <p:cNvPr id="34" name="Draft Stamp"/>
          <p:cNvSpPr txBox="1"/>
          <p:nvPr userDrawn="1">
            <p:custDataLst>
              <p:tags r:id="rId3"/>
            </p:custDataLst>
          </p:nvPr>
        </p:nvSpPr>
        <p:spPr bwMode="black">
          <a:xfrm>
            <a:off x="642851" y="3566160"/>
            <a:ext cx="1662545" cy="25794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121024" rtlCol="0" anchor="t" anchorCtr="0">
            <a:spAutoFit/>
          </a:bodyPr>
          <a:lstStyle/>
          <a:p>
            <a:pPr algn="l">
              <a:lnSpc>
                <a:spcPct val="100000"/>
              </a:lnSpc>
            </a:pPr>
            <a:endParaRPr lang="en-GB" sz="882" b="1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0" name="Report Date"/>
          <p:cNvSpPr txBox="1"/>
          <p:nvPr userDrawn="1">
            <p:custDataLst>
              <p:tags r:id="rId4"/>
            </p:custDataLst>
          </p:nvPr>
        </p:nvSpPr>
        <p:spPr bwMode="black">
          <a:xfrm>
            <a:off x="642851" y="3832412"/>
            <a:ext cx="1485207" cy="1357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endParaRPr lang="en-GB" sz="882" i="1" dirty="0">
              <a:latin typeface="Georgia" pitchFamily="18" charset="0"/>
            </a:endParaRPr>
          </a:p>
        </p:txBody>
      </p:sp>
      <p:sp>
        <p:nvSpPr>
          <p:cNvPr id="35" name="Content Placeholder 34"/>
          <p:cNvSpPr>
            <a:spLocks noGrp="1"/>
          </p:cNvSpPr>
          <p:nvPr>
            <p:ph sz="quarter" idx="10" hasCustomPrompt="1"/>
            <p:custDataLst>
              <p:tags r:id="rId5"/>
            </p:custDataLst>
          </p:nvPr>
        </p:nvSpPr>
        <p:spPr>
          <a:xfrm>
            <a:off x="642851" y="4098664"/>
            <a:ext cx="1485207" cy="1145689"/>
          </a:xfrm>
        </p:spPr>
        <p:txBody>
          <a:bodyPr/>
          <a:lstStyle>
            <a:lvl1pPr>
              <a:defRPr sz="882" i="1"/>
            </a:lvl1pPr>
          </a:lstStyle>
          <a:p>
            <a:pPr lvl="0"/>
            <a:r>
              <a:rPr lang="en-GB" dirty="0"/>
              <a:t>Click to enter text</a:t>
            </a:r>
          </a:p>
        </p:txBody>
      </p:sp>
      <p:sp>
        <p:nvSpPr>
          <p:cNvPr id="36" name="Cover image"/>
          <p:cNvSpPr txBox="1">
            <a:spLocks noChangeAspect="1"/>
          </p:cNvSpPr>
          <p:nvPr userDrawn="1">
            <p:custDataLst>
              <p:tags r:id="rId6"/>
            </p:custDataLst>
          </p:nvPr>
        </p:nvSpPr>
        <p:spPr>
          <a:xfrm>
            <a:off x="2308284" y="3167623"/>
            <a:ext cx="8145368" cy="2823882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noAutofit/>
          </a:bodyPr>
          <a:lstStyle/>
          <a:p>
            <a:pPr indent="-269703">
              <a:spcAft>
                <a:spcPts val="885"/>
              </a:spcAft>
            </a:pPr>
            <a:endParaRPr lang="en-GB" sz="1941" dirty="0">
              <a:latin typeface="Georgia" pitchFamily="18" charset="0"/>
            </a:endParaRPr>
          </a:p>
        </p:txBody>
      </p:sp>
      <p:sp>
        <p:nvSpPr>
          <p:cNvPr id="41" name="Report Title"/>
          <p:cNvSpPr>
            <a:spLocks noGrp="1"/>
          </p:cNvSpPr>
          <p:nvPr>
            <p:ph type="ctrTitle" hasCustomPrompt="1"/>
            <p:custDataLst>
              <p:tags r:id="rId7"/>
            </p:custDataLst>
          </p:nvPr>
        </p:nvSpPr>
        <p:spPr bwMode="white">
          <a:xfrm>
            <a:off x="2493113" y="1112680"/>
            <a:ext cx="7204364" cy="455766"/>
          </a:xfrm>
        </p:spPr>
        <p:txBody>
          <a:bodyPr vert="horz" lIns="0" tIns="0" rIns="0" bIns="64008" rtlCol="0" anchor="t" anchorCtr="0">
            <a:spAutoFit/>
          </a:bodyPr>
          <a:lstStyle>
            <a:lvl1pPr algn="l" defTabSz="89901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824" b="1" i="1" kern="1200" baseline="0" noProof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noProof="0" dirty="0"/>
              <a:t>Report Title</a:t>
            </a:r>
          </a:p>
        </p:txBody>
      </p:sp>
      <p:sp>
        <p:nvSpPr>
          <p:cNvPr id="42" name="Report Subtitle"/>
          <p:cNvSpPr>
            <a:spLocks noGrp="1"/>
          </p:cNvSpPr>
          <p:nvPr>
            <p:ph type="subTitle" idx="1" hasCustomPrompt="1"/>
            <p:custDataLst>
              <p:tags r:id="rId8"/>
            </p:custDataLst>
          </p:nvPr>
        </p:nvSpPr>
        <p:spPr bwMode="white">
          <a:xfrm>
            <a:off x="2493113" y="1575166"/>
            <a:ext cx="7204364" cy="391057"/>
          </a:xfrm>
        </p:spPr>
        <p:txBody>
          <a:bodyPr tIns="0" bIns="0">
            <a:sp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2824" baseline="0">
                <a:solidFill>
                  <a:schemeClr val="bg1"/>
                </a:solidFill>
                <a:latin typeface="+mj-lt"/>
              </a:defRPr>
            </a:lvl1pPr>
            <a:lvl2pPr marL="449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9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8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8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7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97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46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96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840046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v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685800"/>
            <a:ext cx="10769600" cy="914400"/>
          </a:xfrm>
        </p:spPr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cxnSp>
        <p:nvCxnSpPr>
          <p:cNvPr id="10" name="Shape 9"/>
          <p:cNvCxnSpPr/>
          <p:nvPr/>
        </p:nvCxnSpPr>
        <p:spPr>
          <a:xfrm rot="5400000" flipH="1" flipV="1">
            <a:off x="5922400" y="-4804799"/>
            <a:ext cx="144000" cy="109728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4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ontent Placeholder 2"/>
          <p:cNvSpPr>
            <a:spLocks noGrp="1"/>
          </p:cNvSpPr>
          <p:nvPr>
            <p:ph sz="quarter" idx="24"/>
            <p:custDataLst>
              <p:tags r:id="rId1"/>
            </p:custDataLst>
          </p:nvPr>
        </p:nvSpPr>
        <p:spPr>
          <a:xfrm>
            <a:off x="642851" y="1815353"/>
            <a:ext cx="10906298" cy="4308438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5" name="HeaderTOCPlaceholder"/>
          <p:cNvSpPr txBox="1"/>
          <p:nvPr userDrawn="1">
            <p:custDataLst>
              <p:tags r:id="rId2"/>
            </p:custDataLst>
          </p:nvPr>
        </p:nvSpPr>
        <p:spPr>
          <a:xfrm>
            <a:off x="4341091" y="621255"/>
            <a:ext cx="7199290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8" name="Section Header"/>
          <p:cNvSpPr txBox="1"/>
          <p:nvPr userDrawn="1">
            <p:custDataLst>
              <p:tags r:id="rId3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21" name="Date/Filepath" hidden="1"/>
          <p:cNvSpPr txBox="1"/>
          <p:nvPr userDrawn="1">
            <p:custDataLst>
              <p:tags r:id="rId4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19" name="Slide Tags" hidden="1"/>
          <p:cNvSpPr txBox="1"/>
          <p:nvPr userDrawn="1">
            <p:custDataLst>
              <p:tags r:id="rId5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6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Insert banner statement here</a:t>
            </a:r>
          </a:p>
        </p:txBody>
      </p:sp>
      <p:cxnSp>
        <p:nvCxnSpPr>
          <p:cNvPr id="29" name="Straight Connector 28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072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ontent Placeholder 2"/>
          <p:cNvSpPr>
            <a:spLocks noGrp="1"/>
          </p:cNvSpPr>
          <p:nvPr>
            <p:ph sz="quarter" idx="24"/>
            <p:custDataLst>
              <p:tags r:id="rId1"/>
            </p:custDataLst>
          </p:nvPr>
        </p:nvSpPr>
        <p:spPr>
          <a:xfrm>
            <a:off x="642851" y="1815353"/>
            <a:ext cx="5364480" cy="4308438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36" name="Content Placeholder 3"/>
          <p:cNvSpPr>
            <a:spLocks noGrp="1"/>
          </p:cNvSpPr>
          <p:nvPr>
            <p:ph sz="quarter" idx="25"/>
            <p:custDataLst>
              <p:tags r:id="rId2"/>
            </p:custDataLst>
          </p:nvPr>
        </p:nvSpPr>
        <p:spPr>
          <a:xfrm>
            <a:off x="6184669" y="1815353"/>
            <a:ext cx="5364480" cy="4308438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5" name="HeaderTOCPlaceholder"/>
          <p:cNvSpPr txBox="1"/>
          <p:nvPr userDrawn="1">
            <p:custDataLst>
              <p:tags r:id="rId3"/>
            </p:custDataLst>
          </p:nvPr>
        </p:nvSpPr>
        <p:spPr>
          <a:xfrm>
            <a:off x="4341091" y="621255"/>
            <a:ext cx="7199290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2" name="Straight Connector 51"/>
          <p:cNvCxnSpPr/>
          <p:nvPr userDrawn="1"/>
        </p:nvCxnSpPr>
        <p:spPr>
          <a:xfrm>
            <a:off x="641455" y="1748118"/>
            <a:ext cx="10904727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ection Header"/>
          <p:cNvSpPr txBox="1"/>
          <p:nvPr userDrawn="1">
            <p:custDataLst>
              <p:tags r:id="rId4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21" name="Date/Filepath" hidden="1"/>
          <p:cNvSpPr txBox="1"/>
          <p:nvPr userDrawn="1">
            <p:custDataLst>
              <p:tags r:id="rId5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19" name="Slide Tags" hidden="1"/>
          <p:cNvSpPr txBox="1"/>
          <p:nvPr userDrawn="1">
            <p:custDataLst>
              <p:tags r:id="rId6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2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Insert banner statement here</a:t>
            </a:r>
            <a:endParaRPr lang="en-GB" dirty="0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69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Lar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ontent Placeholder 2"/>
          <p:cNvSpPr>
            <a:spLocks noGrp="1"/>
          </p:cNvSpPr>
          <p:nvPr>
            <p:ph sz="quarter" idx="24"/>
            <p:custDataLst>
              <p:tags r:id="rId1"/>
            </p:custDataLst>
          </p:nvPr>
        </p:nvSpPr>
        <p:spPr>
          <a:xfrm>
            <a:off x="642851" y="1815353"/>
            <a:ext cx="7219758" cy="4308438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36" name="Content Placeholder 3"/>
          <p:cNvSpPr>
            <a:spLocks noGrp="1"/>
          </p:cNvSpPr>
          <p:nvPr>
            <p:ph sz="quarter" idx="25"/>
            <p:custDataLst>
              <p:tags r:id="rId2"/>
            </p:custDataLst>
          </p:nvPr>
        </p:nvSpPr>
        <p:spPr>
          <a:xfrm>
            <a:off x="8035637" y="1815353"/>
            <a:ext cx="3506124" cy="4308438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5" name="HeaderTOCPlaceholder"/>
          <p:cNvSpPr txBox="1"/>
          <p:nvPr userDrawn="1">
            <p:custDataLst>
              <p:tags r:id="rId3"/>
            </p:custDataLst>
          </p:nvPr>
        </p:nvSpPr>
        <p:spPr>
          <a:xfrm>
            <a:off x="4341091" y="621255"/>
            <a:ext cx="7199290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2" name="Straight Connector 51"/>
          <p:cNvCxnSpPr/>
          <p:nvPr userDrawn="1"/>
        </p:nvCxnSpPr>
        <p:spPr>
          <a:xfrm>
            <a:off x="641455" y="1748118"/>
            <a:ext cx="10904727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ection Header"/>
          <p:cNvSpPr txBox="1"/>
          <p:nvPr userDrawn="1">
            <p:custDataLst>
              <p:tags r:id="rId4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21" name="Date/Filepath" hidden="1"/>
          <p:cNvSpPr txBox="1"/>
          <p:nvPr userDrawn="1">
            <p:custDataLst>
              <p:tags r:id="rId5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19" name="Slide Tags" hidden="1"/>
          <p:cNvSpPr txBox="1"/>
          <p:nvPr userDrawn="1">
            <p:custDataLst>
              <p:tags r:id="rId6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2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Insert banner statement here</a:t>
            </a:r>
            <a:endParaRPr lang="en-GB" dirty="0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93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w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ontent Placeholder 2"/>
          <p:cNvSpPr>
            <a:spLocks noGrp="1"/>
          </p:cNvSpPr>
          <p:nvPr>
            <p:ph sz="quarter" idx="24"/>
            <p:custDataLst>
              <p:tags r:id="rId1"/>
            </p:custDataLst>
          </p:nvPr>
        </p:nvSpPr>
        <p:spPr>
          <a:xfrm>
            <a:off x="642850" y="1815353"/>
            <a:ext cx="5360787" cy="2084294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36" name="Content Placeholder 3"/>
          <p:cNvSpPr>
            <a:spLocks noGrp="1"/>
          </p:cNvSpPr>
          <p:nvPr>
            <p:ph sz="quarter" idx="25"/>
            <p:custDataLst>
              <p:tags r:id="rId2"/>
            </p:custDataLst>
          </p:nvPr>
        </p:nvSpPr>
        <p:spPr>
          <a:xfrm>
            <a:off x="642850" y="4034118"/>
            <a:ext cx="5360787" cy="2081605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38" name="Content Placeholder 4"/>
          <p:cNvSpPr>
            <a:spLocks noGrp="1"/>
          </p:cNvSpPr>
          <p:nvPr>
            <p:ph sz="quarter" idx="26"/>
            <p:custDataLst>
              <p:tags r:id="rId3"/>
            </p:custDataLst>
          </p:nvPr>
        </p:nvSpPr>
        <p:spPr>
          <a:xfrm>
            <a:off x="6188364" y="1815353"/>
            <a:ext cx="5364480" cy="4308438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4" name="HeaderTOCPlaceholder"/>
          <p:cNvSpPr txBox="1"/>
          <p:nvPr userDrawn="1">
            <p:custDataLst>
              <p:tags r:id="rId4"/>
            </p:custDataLst>
          </p:nvPr>
        </p:nvSpPr>
        <p:spPr>
          <a:xfrm>
            <a:off x="4341091" y="621255"/>
            <a:ext cx="7199290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2" name="Straight Connector 51"/>
          <p:cNvCxnSpPr/>
          <p:nvPr userDrawn="1"/>
        </p:nvCxnSpPr>
        <p:spPr>
          <a:xfrm>
            <a:off x="650182" y="1748118"/>
            <a:ext cx="10904727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ection Header"/>
          <p:cNvSpPr txBox="1"/>
          <p:nvPr userDrawn="1">
            <p:custDataLst>
              <p:tags r:id="rId5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25" name="Date/Filepath" hidden="1"/>
          <p:cNvSpPr txBox="1"/>
          <p:nvPr userDrawn="1">
            <p:custDataLst>
              <p:tags r:id="rId6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20" name="Slide Tags" hidden="1"/>
          <p:cNvSpPr txBox="1"/>
          <p:nvPr userDrawn="1">
            <p:custDataLst>
              <p:tags r:id="rId7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2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20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Insert banner statement here</a:t>
            </a:r>
            <a:endParaRPr lang="en-GB" dirty="0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663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hree Larg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sz="quarter" idx="10"/>
          </p:nvPr>
        </p:nvSpPr>
        <p:spPr>
          <a:xfrm>
            <a:off x="642851" y="1815353"/>
            <a:ext cx="5364480" cy="2080588"/>
          </a:xfrm>
        </p:spPr>
        <p:txBody>
          <a:bodyPr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quarter" idx="11"/>
          </p:nvPr>
        </p:nvSpPr>
        <p:spPr>
          <a:xfrm>
            <a:off x="6184669" y="1815353"/>
            <a:ext cx="5364480" cy="2080588"/>
          </a:xfrm>
        </p:spPr>
        <p:txBody>
          <a:bodyPr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0" name="Content Placeholder 4"/>
          <p:cNvSpPr>
            <a:spLocks noGrp="1"/>
          </p:cNvSpPr>
          <p:nvPr>
            <p:ph sz="quarter" idx="12"/>
          </p:nvPr>
        </p:nvSpPr>
        <p:spPr>
          <a:xfrm>
            <a:off x="642851" y="4035134"/>
            <a:ext cx="10906298" cy="2080588"/>
          </a:xfrm>
        </p:spPr>
        <p:txBody>
          <a:bodyPr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6" name="HeaderTOCPlaceholder"/>
          <p:cNvSpPr txBox="1"/>
          <p:nvPr userDrawn="1">
            <p:custDataLst>
              <p:tags r:id="rId1"/>
            </p:custDataLst>
          </p:nvPr>
        </p:nvSpPr>
        <p:spPr>
          <a:xfrm>
            <a:off x="4341091" y="621255"/>
            <a:ext cx="7199290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3" name="Straight Connector 52"/>
          <p:cNvCxnSpPr/>
          <p:nvPr userDrawn="1"/>
        </p:nvCxnSpPr>
        <p:spPr>
          <a:xfrm>
            <a:off x="641455" y="1748118"/>
            <a:ext cx="10904727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ection Header"/>
          <p:cNvSpPr txBox="1"/>
          <p:nvPr userDrawn="1">
            <p:custDataLst>
              <p:tags r:id="rId2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22" name="Date/Filepath" hidden="1"/>
          <p:cNvSpPr txBox="1"/>
          <p:nvPr userDrawn="1">
            <p:custDataLst>
              <p:tags r:id="rId3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21" name="Slide Tags" hidden="1"/>
          <p:cNvSpPr txBox="1"/>
          <p:nvPr userDrawn="1">
            <p:custDataLst>
              <p:tags r:id="rId4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8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Insert banner statement here</a:t>
            </a:r>
            <a:endParaRPr lang="en-GB" dirty="0"/>
          </a:p>
        </p:txBody>
      </p:sp>
      <p:cxnSp>
        <p:nvCxnSpPr>
          <p:cNvPr id="33" name="Straight Connector 32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879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F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ontent Placeholder 2"/>
          <p:cNvSpPr>
            <a:spLocks noGrp="1"/>
          </p:cNvSpPr>
          <p:nvPr>
            <p:ph sz="quarter" idx="24"/>
          </p:nvPr>
        </p:nvSpPr>
        <p:spPr>
          <a:xfrm>
            <a:off x="642851" y="1815353"/>
            <a:ext cx="5364480" cy="2081605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36" name="Content Placeholder 3"/>
          <p:cNvSpPr>
            <a:spLocks noGrp="1"/>
          </p:cNvSpPr>
          <p:nvPr>
            <p:ph sz="quarter" idx="25"/>
          </p:nvPr>
        </p:nvSpPr>
        <p:spPr>
          <a:xfrm>
            <a:off x="6184669" y="1815353"/>
            <a:ext cx="5364480" cy="2081605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38" name="Content Placeholder 4"/>
          <p:cNvSpPr>
            <a:spLocks noGrp="1"/>
          </p:cNvSpPr>
          <p:nvPr>
            <p:ph sz="quarter" idx="26"/>
          </p:nvPr>
        </p:nvSpPr>
        <p:spPr>
          <a:xfrm>
            <a:off x="642851" y="4034118"/>
            <a:ext cx="5364480" cy="2081605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0" name="Content Placeholder 5"/>
          <p:cNvSpPr>
            <a:spLocks noGrp="1"/>
          </p:cNvSpPr>
          <p:nvPr>
            <p:ph sz="quarter" idx="27"/>
          </p:nvPr>
        </p:nvSpPr>
        <p:spPr>
          <a:xfrm>
            <a:off x="6184669" y="4034118"/>
            <a:ext cx="5364480" cy="2081605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1" name="HeaderTOCPlaceholder"/>
          <p:cNvSpPr txBox="1"/>
          <p:nvPr userDrawn="1">
            <p:custDataLst>
              <p:tags r:id="rId1"/>
            </p:custDataLst>
          </p:nvPr>
        </p:nvSpPr>
        <p:spPr>
          <a:xfrm>
            <a:off x="4341091" y="621255"/>
            <a:ext cx="7199290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641455" y="1748118"/>
            <a:ext cx="10904727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ection Header"/>
          <p:cNvSpPr txBox="1"/>
          <p:nvPr userDrawn="1">
            <p:custDataLst>
              <p:tags r:id="rId2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27" name="Date/Filepath" hidden="1"/>
          <p:cNvSpPr txBox="1"/>
          <p:nvPr userDrawn="1">
            <p:custDataLst>
              <p:tags r:id="rId3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21" name="Slide Tags" hidden="1"/>
          <p:cNvSpPr txBox="1"/>
          <p:nvPr userDrawn="1">
            <p:custDataLst>
              <p:tags r:id="rId4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3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itle 2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Insert banner statement here</a:t>
            </a:r>
            <a:endParaRPr lang="en-GB" dirty="0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338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/Filepath" hidden="1"/>
          <p:cNvSpPr txBox="1"/>
          <p:nvPr userDrawn="1">
            <p:custDataLst>
              <p:tags r:id="rId1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5" name="Slide Tags" hidden="1"/>
          <p:cNvSpPr txBox="1"/>
          <p:nvPr userDrawn="1">
            <p:custDataLst>
              <p:tags r:id="rId2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90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itle Only No Header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eaderTOCPlaceholder"/>
          <p:cNvSpPr txBox="1"/>
          <p:nvPr userDrawn="1">
            <p:custDataLst>
              <p:tags r:id="rId1"/>
            </p:custDataLst>
          </p:nvPr>
        </p:nvSpPr>
        <p:spPr>
          <a:xfrm>
            <a:off x="4341090" y="621255"/>
            <a:ext cx="7204364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41455" y="1748118"/>
            <a:ext cx="10904727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Tags" hidden="1"/>
          <p:cNvSpPr txBox="1"/>
          <p:nvPr userDrawn="1">
            <p:custDataLst>
              <p:tags r:id="rId2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13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Insert banner statement here</a:t>
            </a:r>
            <a:endParaRPr lang="en-GB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715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id" hidden="1"/>
          <p:cNvGrpSpPr/>
          <p:nvPr>
            <p:custDataLst>
              <p:tags r:id="rId17"/>
            </p:custDataLst>
          </p:nvPr>
        </p:nvGrpSpPr>
        <p:grpSpPr>
          <a:xfrm>
            <a:off x="642851" y="540572"/>
            <a:ext cx="10906298" cy="6043108"/>
            <a:chOff x="530352" y="612648"/>
            <a:chExt cx="8997696" cy="6848856"/>
          </a:xfrm>
        </p:grpSpPr>
        <p:grpSp>
          <p:nvGrpSpPr>
            <p:cNvPr id="108" name="Group 107" hidden="1"/>
            <p:cNvGrpSpPr/>
            <p:nvPr userDrawn="1"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43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44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55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</p:grpSp>
        <p:grpSp>
          <p:nvGrpSpPr>
            <p:cNvPr id="107" name="Group 106" hidden="1"/>
            <p:cNvGrpSpPr/>
            <p:nvPr userDrawn="1"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45" name="Title block" hidden="1"/>
              <p:cNvSpPr>
                <a:spLocks noChangeArrowheads="1"/>
              </p:cNvSpPr>
              <p:nvPr userDrawn="1"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56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</p:grpSp>
        <p:sp>
          <p:nvSpPr>
            <p:cNvPr id="57" name="Header block" hidden="1"/>
            <p:cNvSpPr>
              <a:spLocks noChangeArrowheads="1"/>
            </p:cNvSpPr>
            <p:nvPr userDrawn="1"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707409">
                <a:buSzPct val="90000"/>
                <a:defRPr/>
              </a:pPr>
              <a:endParaRPr lang="en-GB" sz="1235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06" name="Group 600" hidden="1"/>
            <p:cNvGrpSpPr/>
            <p:nvPr userDrawn="1"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50" name="Content block 6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51" name="Content block 6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9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9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9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9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</p:grpSp>
        <p:grpSp>
          <p:nvGrpSpPr>
            <p:cNvPr id="105" name="Group 500" hidden="1"/>
            <p:cNvGrpSpPr/>
            <p:nvPr userDrawn="1"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52" name="Content block 5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53" name="Content block 5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9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9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9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9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</p:grpSp>
        <p:grpSp>
          <p:nvGrpSpPr>
            <p:cNvPr id="104" name="Group 400" hidden="1"/>
            <p:cNvGrpSpPr/>
            <p:nvPr userDrawn="1"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54" name="Content block 4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64" name="Content block 4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8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8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8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8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</p:grpSp>
        <p:grpSp>
          <p:nvGrpSpPr>
            <p:cNvPr id="103" name="Group 300" hidden="1"/>
            <p:cNvGrpSpPr/>
            <p:nvPr userDrawn="1"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65" name="Content block 3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70" name="Content block 3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7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7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8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8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</p:grpSp>
        <p:grpSp>
          <p:nvGrpSpPr>
            <p:cNvPr id="101" name="Group 200" hidden="1"/>
            <p:cNvGrpSpPr/>
            <p:nvPr userDrawn="1"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77" name="Content block 2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82" name="Content block 2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66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67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68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69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</p:grpSp>
        <p:grpSp>
          <p:nvGrpSpPr>
            <p:cNvPr id="102" name="Group 100" hidden="1"/>
            <p:cNvGrpSpPr/>
            <p:nvPr userDrawn="1"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71" name="Content block 1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76" name="Content block 1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72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73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74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75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851" y="943983"/>
            <a:ext cx="10906298" cy="74227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/>
              <a:t>Insert banner statement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851" y="1815353"/>
            <a:ext cx="10906298" cy="430729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651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defTabSz="899010" rtl="0" eaLnBrk="1" latinLnBrk="0" hangingPunct="1">
        <a:spcBef>
          <a:spcPct val="0"/>
        </a:spcBef>
        <a:buNone/>
        <a:defRPr sz="2118" b="1" i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899320" rtl="0" eaLnBrk="1" fontAlgn="base" latinLnBrk="0" hangingPunct="1">
        <a:lnSpc>
          <a:spcPct val="100000"/>
        </a:lnSpc>
        <a:spcBef>
          <a:spcPts val="0"/>
        </a:spcBef>
        <a:spcAft>
          <a:spcPts val="529"/>
        </a:spcAft>
        <a:buClr>
          <a:srgbClr val="000000"/>
        </a:buClr>
        <a:buSzTx/>
        <a:buFont typeface="Wingdings" pitchFamily="2" charset="2"/>
        <a:buNone/>
        <a:tabLst/>
        <a:defRPr sz="1765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207320" marR="0" indent="-201717" algn="l" defTabSz="899320" rtl="0" eaLnBrk="1" fontAlgn="base" latinLnBrk="0" hangingPunct="1">
        <a:lnSpc>
          <a:spcPct val="100000"/>
        </a:lnSpc>
        <a:spcBef>
          <a:spcPts val="0"/>
        </a:spcBef>
        <a:spcAft>
          <a:spcPts val="529"/>
        </a:spcAft>
        <a:buClr>
          <a:srgbClr val="000000"/>
        </a:buClr>
        <a:buSzTx/>
        <a:buFont typeface="Times New Roman" pitchFamily="18" charset="0"/>
        <a:buChar char="•"/>
        <a:tabLst/>
        <a:defRPr sz="1765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412963" marR="0" indent="-203305" algn="l" defTabSz="899320" rtl="0" eaLnBrk="1" fontAlgn="base" latinLnBrk="0" hangingPunct="1">
        <a:lnSpc>
          <a:spcPct val="100000"/>
        </a:lnSpc>
        <a:spcBef>
          <a:spcPts val="0"/>
        </a:spcBef>
        <a:spcAft>
          <a:spcPts val="529"/>
        </a:spcAft>
        <a:buClr>
          <a:srgbClr val="000000"/>
        </a:buClr>
        <a:buSzTx/>
        <a:buFont typeface="Arial" pitchFamily="34" charset="0"/>
        <a:buChar char="-"/>
        <a:tabLst/>
        <a:defRPr sz="1765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613092" marR="0" indent="-203305" algn="l" defTabSz="899320" rtl="0" eaLnBrk="1" fontAlgn="base" latinLnBrk="0" hangingPunct="1">
        <a:lnSpc>
          <a:spcPct val="100000"/>
        </a:lnSpc>
        <a:spcBef>
          <a:spcPts val="0"/>
        </a:spcBef>
        <a:spcAft>
          <a:spcPts val="529"/>
        </a:spcAft>
        <a:buClr>
          <a:srgbClr val="000000"/>
        </a:buClr>
        <a:buSzTx/>
        <a:buFont typeface="Georgia" pitchFamily="18" charset="0"/>
        <a:buChar char="◦"/>
        <a:tabLst/>
        <a:defRPr sz="1765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806867" marR="0" indent="-201717" algn="l" defTabSz="899320" rtl="0" eaLnBrk="1" fontAlgn="base" latinLnBrk="0" hangingPunct="1">
        <a:lnSpc>
          <a:spcPct val="100000"/>
        </a:lnSpc>
        <a:spcBef>
          <a:spcPts val="0"/>
        </a:spcBef>
        <a:spcAft>
          <a:spcPts val="529"/>
        </a:spcAft>
        <a:buClr>
          <a:srgbClr val="000000"/>
        </a:buClr>
        <a:buSzTx/>
        <a:buFont typeface="Georgia" pitchFamily="18" charset="0"/>
        <a:buChar char="›"/>
        <a:tabLst/>
        <a:defRPr sz="1765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06482" indent="-203305" algn="l" defTabSz="89901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+mj-lt"/>
        <a:buAutoNum type="arabicPeriod"/>
        <a:defRPr lang="en-GB" sz="1765" kern="1200" baseline="0" noProof="0" dirty="0" smtClean="0">
          <a:solidFill>
            <a:schemeClr val="tx1"/>
          </a:solidFill>
          <a:latin typeface="Georgia" pitchFamily="18" charset="0"/>
          <a:ea typeface="+mn-ea"/>
          <a:cs typeface="+mn-cs"/>
        </a:defRPr>
      </a:lvl6pPr>
      <a:lvl7pPr marL="412963" indent="-201717" algn="l" defTabSz="89901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+mj-lt"/>
        <a:buAutoNum type="alphaLcPeriod"/>
        <a:defRPr lang="en-GB" sz="1765" kern="1200" baseline="0" noProof="0" dirty="0" smtClean="0">
          <a:solidFill>
            <a:schemeClr val="tx1"/>
          </a:solidFill>
          <a:latin typeface="Georgia" pitchFamily="18" charset="0"/>
          <a:ea typeface="+mn-ea"/>
          <a:cs typeface="+mn-cs"/>
        </a:defRPr>
      </a:lvl7pPr>
      <a:lvl8pPr marL="613092" indent="-201717" algn="l" defTabSz="89901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+mj-lt"/>
        <a:buAutoNum type="romanLcPeriod"/>
        <a:defRPr lang="en-GB" sz="1765" kern="1200" baseline="0" noProof="0" dirty="0" smtClean="0">
          <a:solidFill>
            <a:schemeClr val="tx1"/>
          </a:solidFill>
          <a:latin typeface="Georgia" pitchFamily="18" charset="0"/>
          <a:ea typeface="+mn-ea"/>
          <a:cs typeface="+mn-cs"/>
        </a:defRPr>
      </a:lvl8pPr>
      <a:lvl9pPr marL="0" indent="0" algn="l" defTabSz="899010" rtl="0" eaLnBrk="1" latinLnBrk="0" hangingPunct="1">
        <a:lnSpc>
          <a:spcPct val="100000"/>
        </a:lnSpc>
        <a:spcBef>
          <a:spcPts val="0"/>
        </a:spcBef>
        <a:spcAft>
          <a:spcPts val="529"/>
        </a:spcAft>
        <a:buFont typeface="Arial" pitchFamily="34" charset="0"/>
        <a:buNone/>
        <a:defRPr lang="en-GB" sz="1765" b="1" kern="1200" baseline="0" noProof="0" dirty="0" smtClean="0">
          <a:solidFill>
            <a:schemeClr val="tx2"/>
          </a:solidFill>
          <a:latin typeface="Georgia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1pPr>
      <a:lvl2pPr marL="449505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899010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3pPr>
      <a:lvl4pPr marL="1348516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798021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47527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697032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146538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596043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7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tags" Target="../tags/tag82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ounded Rectangle 109"/>
          <p:cNvSpPr/>
          <p:nvPr/>
        </p:nvSpPr>
        <p:spPr>
          <a:xfrm>
            <a:off x="2956721" y="3947022"/>
            <a:ext cx="2258880" cy="1487312"/>
          </a:xfrm>
          <a:prstGeom prst="roundRect">
            <a:avLst/>
          </a:prstGeom>
          <a:solidFill>
            <a:schemeClr val="tx2">
              <a:lumMod val="40000"/>
              <a:lumOff val="60000"/>
              <a:alpha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Grid" hidden="1"/>
          <p:cNvGrpSpPr/>
          <p:nvPr>
            <p:custDataLst>
              <p:tags r:id="rId1"/>
            </p:custDataLst>
          </p:nvPr>
        </p:nvGrpSpPr>
        <p:grpSpPr>
          <a:xfrm>
            <a:off x="2126428" y="540572"/>
            <a:ext cx="7939144" cy="6043108"/>
            <a:chOff x="530352" y="612648"/>
            <a:chExt cx="8997696" cy="6848856"/>
          </a:xfrm>
        </p:grpSpPr>
        <p:grpSp>
          <p:nvGrpSpPr>
            <p:cNvPr id="53" name="Group 52" hidden="1"/>
            <p:cNvGrpSpPr/>
            <p:nvPr userDrawn="1"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142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43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44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4" name="Group 53" hidden="1"/>
            <p:cNvGrpSpPr/>
            <p:nvPr userDrawn="1"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140" name="Title block" hidden="1"/>
              <p:cNvSpPr>
                <a:spLocks noChangeArrowheads="1"/>
              </p:cNvSpPr>
              <p:nvPr userDrawn="1"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41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55" name="Header block" hidden="1"/>
            <p:cNvSpPr>
              <a:spLocks noChangeArrowheads="1"/>
            </p:cNvSpPr>
            <p:nvPr userDrawn="1"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707409">
                <a:buSzPct val="90000"/>
                <a:defRPr/>
              </a:pPr>
              <a:endParaRPr lang="en-GB" sz="1235" dirty="0">
                <a:solidFill>
                  <a:srgbClr val="A32020"/>
                </a:solidFill>
                <a:latin typeface="Arial"/>
                <a:cs typeface="Arial" charset="0"/>
              </a:endParaRPr>
            </a:p>
          </p:txBody>
        </p:sp>
        <p:grpSp>
          <p:nvGrpSpPr>
            <p:cNvPr id="56" name="Group 600" hidden="1"/>
            <p:cNvGrpSpPr/>
            <p:nvPr userDrawn="1"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134" name="Content block 6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5" name="Content block 6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7" name="Group 500" hidden="1"/>
            <p:cNvGrpSpPr/>
            <p:nvPr userDrawn="1"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128" name="Content block 5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9" name="Content block 5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8" name="Group 400" hidden="1"/>
            <p:cNvGrpSpPr/>
            <p:nvPr userDrawn="1"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80" name="Content block 4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1" name="Content block 4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2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3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9" name="Group 300" hidden="1"/>
            <p:cNvGrpSpPr/>
            <p:nvPr userDrawn="1"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74" name="Content block 3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5" name="Content block 3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6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7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8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9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0" name="Group 200" hidden="1"/>
            <p:cNvGrpSpPr/>
            <p:nvPr userDrawn="1"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68" name="Content block 2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9" name="Content block 2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0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1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2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3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1" name="Group 100" hidden="1"/>
            <p:cNvGrpSpPr/>
            <p:nvPr userDrawn="1"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62" name="Content block 1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3" name="Content block 1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4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5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6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7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Topic 2: How do you know if you are getting the best value for your property?</a:t>
            </a:r>
            <a:endParaRPr lang="en-GB" b="0" i="0" dirty="0"/>
          </a:p>
        </p:txBody>
      </p:sp>
      <p:sp>
        <p:nvSpPr>
          <p:cNvPr id="95" name="Oval 94"/>
          <p:cNvSpPr/>
          <p:nvPr/>
        </p:nvSpPr>
        <p:spPr bwMode="ltGray">
          <a:xfrm>
            <a:off x="3573931" y="3201777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2</a:t>
            </a:r>
          </a:p>
        </p:txBody>
      </p:sp>
      <p:sp>
        <p:nvSpPr>
          <p:cNvPr id="98" name="Oval 97"/>
          <p:cNvSpPr/>
          <p:nvPr/>
        </p:nvSpPr>
        <p:spPr bwMode="ltGray">
          <a:xfrm>
            <a:off x="6527366" y="3201777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4</a:t>
            </a:r>
          </a:p>
        </p:txBody>
      </p:sp>
      <p:sp>
        <p:nvSpPr>
          <p:cNvPr id="101" name="Oval 100"/>
          <p:cNvSpPr/>
          <p:nvPr/>
        </p:nvSpPr>
        <p:spPr bwMode="ltGray">
          <a:xfrm>
            <a:off x="9480800" y="3201777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6</a:t>
            </a:r>
          </a:p>
        </p:txBody>
      </p:sp>
      <p:sp>
        <p:nvSpPr>
          <p:cNvPr id="106" name="TextBox 105"/>
          <p:cNvSpPr txBox="1">
            <a:spLocks/>
          </p:cNvSpPr>
          <p:nvPr/>
        </p:nvSpPr>
        <p:spPr>
          <a:xfrm>
            <a:off x="3292043" y="4074135"/>
            <a:ext cx="1588235" cy="11180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How do you know if you are getting the best value for your property?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2: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Understanding value</a:t>
            </a:r>
          </a:p>
        </p:txBody>
      </p:sp>
      <p:sp>
        <p:nvSpPr>
          <p:cNvPr id="107" name="TextBox 106"/>
          <p:cNvSpPr txBox="1">
            <a:spLocks/>
          </p:cNvSpPr>
          <p:nvPr/>
        </p:nvSpPr>
        <p:spPr>
          <a:xfrm>
            <a:off x="6091530" y="4074135"/>
            <a:ext cx="1588235" cy="11180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Who may you need to work with? How can you work together?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4: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Working with others</a:t>
            </a:r>
          </a:p>
        </p:txBody>
      </p:sp>
      <p:sp>
        <p:nvSpPr>
          <p:cNvPr id="108" name="TextBox 107"/>
          <p:cNvSpPr txBox="1">
            <a:spLocks/>
          </p:cNvSpPr>
          <p:nvPr/>
        </p:nvSpPr>
        <p:spPr>
          <a:xfrm>
            <a:off x="8751746" y="4074135"/>
            <a:ext cx="1588235" cy="11180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How do you get maximum benefit in the long term?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6: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Property and land management</a:t>
            </a:r>
          </a:p>
        </p:txBody>
      </p:sp>
      <p:sp>
        <p:nvSpPr>
          <p:cNvPr id="112" name="Oval 111"/>
          <p:cNvSpPr/>
          <p:nvPr/>
        </p:nvSpPr>
        <p:spPr bwMode="ltGray">
          <a:xfrm>
            <a:off x="5050648" y="3201777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3</a:t>
            </a:r>
          </a:p>
        </p:txBody>
      </p:sp>
      <p:sp>
        <p:nvSpPr>
          <p:cNvPr id="115" name="Oval 114"/>
          <p:cNvSpPr/>
          <p:nvPr/>
        </p:nvSpPr>
        <p:spPr bwMode="ltGray">
          <a:xfrm>
            <a:off x="8004083" y="3201777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5</a:t>
            </a:r>
          </a:p>
        </p:txBody>
      </p:sp>
      <p:sp>
        <p:nvSpPr>
          <p:cNvPr id="120" name="TextBox 119"/>
          <p:cNvSpPr txBox="1">
            <a:spLocks/>
          </p:cNvSpPr>
          <p:nvPr/>
        </p:nvSpPr>
        <p:spPr>
          <a:xfrm>
            <a:off x="7274757" y="2094734"/>
            <a:ext cx="1807457" cy="11180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What steps do you need to follow to develop your property?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5: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Property development process</a:t>
            </a:r>
          </a:p>
        </p:txBody>
      </p:sp>
      <p:sp>
        <p:nvSpPr>
          <p:cNvPr id="124" name="Oval 123"/>
          <p:cNvSpPr/>
          <p:nvPr/>
        </p:nvSpPr>
        <p:spPr bwMode="ltGray">
          <a:xfrm>
            <a:off x="2097214" y="3201777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1</a:t>
            </a:r>
          </a:p>
        </p:txBody>
      </p:sp>
      <p:sp>
        <p:nvSpPr>
          <p:cNvPr id="125" name="TextBox 124"/>
          <p:cNvSpPr txBox="1">
            <a:spLocks/>
          </p:cNvSpPr>
          <p:nvPr/>
        </p:nvSpPr>
        <p:spPr>
          <a:xfrm>
            <a:off x="2193665" y="2094734"/>
            <a:ext cx="1588235" cy="11180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What is the best use of your property?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1: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Highest and best use</a:t>
            </a:r>
          </a:p>
        </p:txBody>
      </p:sp>
      <p:sp>
        <p:nvSpPr>
          <p:cNvPr id="89" name="TextBox 88"/>
          <p:cNvSpPr txBox="1">
            <a:spLocks/>
          </p:cNvSpPr>
          <p:nvPr/>
        </p:nvSpPr>
        <p:spPr>
          <a:xfrm>
            <a:off x="5003175" y="2094734"/>
            <a:ext cx="1588235" cy="87371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Does the law allow you to do this? 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3: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Property law</a:t>
            </a:r>
          </a:p>
        </p:txBody>
      </p:sp>
      <p:sp>
        <p:nvSpPr>
          <p:cNvPr id="90" name="Right Arrow 89"/>
          <p:cNvSpPr/>
          <p:nvPr/>
        </p:nvSpPr>
        <p:spPr>
          <a:xfrm>
            <a:off x="2860293" y="3276799"/>
            <a:ext cx="618722" cy="48525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Right Arrow 90"/>
          <p:cNvSpPr/>
          <p:nvPr/>
        </p:nvSpPr>
        <p:spPr>
          <a:xfrm>
            <a:off x="8810267" y="3276799"/>
            <a:ext cx="618722" cy="48525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Right Arrow 91"/>
          <p:cNvSpPr/>
          <p:nvPr/>
        </p:nvSpPr>
        <p:spPr>
          <a:xfrm>
            <a:off x="7277315" y="3276799"/>
            <a:ext cx="618722" cy="48525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Right Arrow 92"/>
          <p:cNvSpPr/>
          <p:nvPr/>
        </p:nvSpPr>
        <p:spPr>
          <a:xfrm>
            <a:off x="4333234" y="3276799"/>
            <a:ext cx="618722" cy="48525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Right Arrow 93"/>
          <p:cNvSpPr/>
          <p:nvPr/>
        </p:nvSpPr>
        <p:spPr>
          <a:xfrm>
            <a:off x="5797293" y="3276799"/>
            <a:ext cx="618722" cy="48525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899010"/>
            <a:fld id="{D58C9559-40F3-4F2A-A1D6-B62F3B8B5D06}" type="slidenum">
              <a:rPr lang="en-GB">
                <a:solidFill>
                  <a:srgbClr val="000000"/>
                </a:solidFill>
                <a:latin typeface="Arial"/>
              </a:rPr>
              <a:pPr defTabSz="899010"/>
              <a:t>1</a:t>
            </a:fld>
            <a:endParaRPr lang="en-GB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6318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id" hidden="1"/>
          <p:cNvGrpSpPr/>
          <p:nvPr>
            <p:custDataLst>
              <p:tags r:id="rId2"/>
            </p:custDataLst>
          </p:nvPr>
        </p:nvGrpSpPr>
        <p:grpSpPr>
          <a:xfrm>
            <a:off x="2126428" y="540572"/>
            <a:ext cx="7939144" cy="6043108"/>
            <a:chOff x="530352" y="612648"/>
            <a:chExt cx="8997696" cy="6848856"/>
          </a:xfrm>
        </p:grpSpPr>
        <p:grpSp>
          <p:nvGrpSpPr>
            <p:cNvPr id="7" name="Group 6" hidden="1"/>
            <p:cNvGrpSpPr/>
            <p:nvPr userDrawn="1"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55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6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9" name="Group 8" hidden="1"/>
            <p:cNvGrpSpPr/>
            <p:nvPr userDrawn="1"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53" name="Title block" hidden="1"/>
              <p:cNvSpPr>
                <a:spLocks noChangeArrowheads="1"/>
              </p:cNvSpPr>
              <p:nvPr userDrawn="1"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4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0" name="Header block" hidden="1"/>
            <p:cNvSpPr>
              <a:spLocks noChangeArrowheads="1"/>
            </p:cNvSpPr>
            <p:nvPr userDrawn="1"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707409">
                <a:buSzPct val="90000"/>
                <a:defRPr/>
              </a:pPr>
              <a:endParaRPr lang="en-GB" sz="1235" dirty="0">
                <a:solidFill>
                  <a:srgbClr val="A32020"/>
                </a:solidFill>
                <a:latin typeface="Arial"/>
                <a:cs typeface="Arial" charset="0"/>
              </a:endParaRPr>
            </a:p>
          </p:txBody>
        </p:sp>
        <p:grpSp>
          <p:nvGrpSpPr>
            <p:cNvPr id="11" name="Group 600" hidden="1"/>
            <p:cNvGrpSpPr/>
            <p:nvPr userDrawn="1"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47" name="Content block 6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8" name="Content block 6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9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0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1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2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2" name="Group 500" hidden="1"/>
            <p:cNvGrpSpPr/>
            <p:nvPr userDrawn="1"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41" name="Content block 5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2" name="Content block 5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3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4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5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6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3" name="Group 400" hidden="1"/>
            <p:cNvGrpSpPr/>
            <p:nvPr userDrawn="1"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35" name="Content block 4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6" name="Content block 4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7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8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9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0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4" name="Group 300" hidden="1"/>
            <p:cNvGrpSpPr/>
            <p:nvPr userDrawn="1"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29" name="Content block 3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0" name="Content block 3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1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2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3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4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5" name="Group 200" hidden="1"/>
            <p:cNvGrpSpPr/>
            <p:nvPr userDrawn="1"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23" name="Content block 2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4" name="Content block 2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5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6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7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8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6" name="Group 100" hidden="1"/>
            <p:cNvGrpSpPr/>
            <p:nvPr userDrawn="1"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17" name="Content block 1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8" name="Content block 1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9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0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1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2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821" y="845592"/>
            <a:ext cx="7839635" cy="887506"/>
          </a:xfrm>
        </p:spPr>
        <p:txBody>
          <a:bodyPr/>
          <a:lstStyle/>
          <a:p>
            <a:r>
              <a:rPr lang="en-GB" dirty="0"/>
              <a:t>This topic covers:</a:t>
            </a:r>
          </a:p>
        </p:txBody>
      </p:sp>
      <p:sp>
        <p:nvSpPr>
          <p:cNvPr id="58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2126428" y="621254"/>
            <a:ext cx="2677393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defTabSz="899010"/>
            <a:r>
              <a:rPr lang="en-GB" sz="794" noProof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2090635" y="4584706"/>
            <a:ext cx="794118" cy="794118"/>
            <a:chOff x="2342233" y="3474401"/>
            <a:chExt cx="612000" cy="612000"/>
          </a:xfrm>
        </p:grpSpPr>
        <p:sp>
          <p:nvSpPr>
            <p:cNvPr id="61" name="Oval 60"/>
            <p:cNvSpPr/>
            <p:nvPr/>
          </p:nvSpPr>
          <p:spPr bwMode="ltGray">
            <a:xfrm>
              <a:off x="2342233" y="3474401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99010"/>
              <a:endParaRPr lang="en-GB" sz="971" dirty="0" err="1">
                <a:solidFill>
                  <a:srgbClr val="FFFFFF"/>
                </a:solidFill>
                <a:latin typeface="Georgia" pitchFamily="18" charset="0"/>
              </a:endParaRPr>
            </a:p>
          </p:txBody>
        </p:sp>
        <p:sp>
          <p:nvSpPr>
            <p:cNvPr id="62" name="Freeform 4897"/>
            <p:cNvSpPr>
              <a:spLocks noEditPoints="1"/>
            </p:cNvSpPr>
            <p:nvPr/>
          </p:nvSpPr>
          <p:spPr bwMode="auto">
            <a:xfrm>
              <a:off x="2502740" y="3554044"/>
              <a:ext cx="290986" cy="470427"/>
            </a:xfrm>
            <a:custGeom>
              <a:avLst/>
              <a:gdLst>
                <a:gd name="T0" fmla="*/ 94 w 240"/>
                <a:gd name="T1" fmla="*/ 388 h 388"/>
                <a:gd name="T2" fmla="*/ 86 w 240"/>
                <a:gd name="T3" fmla="*/ 378 h 388"/>
                <a:gd name="T4" fmla="*/ 96 w 240"/>
                <a:gd name="T5" fmla="*/ 368 h 388"/>
                <a:gd name="T6" fmla="*/ 150 w 240"/>
                <a:gd name="T7" fmla="*/ 372 h 388"/>
                <a:gd name="T8" fmla="*/ 152 w 240"/>
                <a:gd name="T9" fmla="*/ 382 h 388"/>
                <a:gd name="T10" fmla="*/ 144 w 240"/>
                <a:gd name="T11" fmla="*/ 388 h 388"/>
                <a:gd name="T12" fmla="*/ 164 w 240"/>
                <a:gd name="T13" fmla="*/ 340 h 388"/>
                <a:gd name="T14" fmla="*/ 84 w 240"/>
                <a:gd name="T15" fmla="*/ 336 h 388"/>
                <a:gd name="T16" fmla="*/ 74 w 240"/>
                <a:gd name="T17" fmla="*/ 346 h 388"/>
                <a:gd name="T18" fmla="*/ 80 w 240"/>
                <a:gd name="T19" fmla="*/ 356 h 388"/>
                <a:gd name="T20" fmla="*/ 160 w 240"/>
                <a:gd name="T21" fmla="*/ 356 h 388"/>
                <a:gd name="T22" fmla="*/ 166 w 240"/>
                <a:gd name="T23" fmla="*/ 346 h 388"/>
                <a:gd name="T24" fmla="*/ 178 w 240"/>
                <a:gd name="T25" fmla="*/ 268 h 388"/>
                <a:gd name="T26" fmla="*/ 198 w 240"/>
                <a:gd name="T27" fmla="*/ 218 h 388"/>
                <a:gd name="T28" fmla="*/ 230 w 240"/>
                <a:gd name="T29" fmla="*/ 168 h 388"/>
                <a:gd name="T30" fmla="*/ 240 w 240"/>
                <a:gd name="T31" fmla="*/ 122 h 388"/>
                <a:gd name="T32" fmla="*/ 224 w 240"/>
                <a:gd name="T33" fmla="*/ 58 h 388"/>
                <a:gd name="T34" fmla="*/ 184 w 240"/>
                <a:gd name="T35" fmla="*/ 16 h 388"/>
                <a:gd name="T36" fmla="*/ 134 w 240"/>
                <a:gd name="T37" fmla="*/ 0 h 388"/>
                <a:gd name="T38" fmla="*/ 92 w 240"/>
                <a:gd name="T39" fmla="*/ 2 h 388"/>
                <a:gd name="T40" fmla="*/ 46 w 240"/>
                <a:gd name="T41" fmla="*/ 22 h 388"/>
                <a:gd name="T42" fmla="*/ 8 w 240"/>
                <a:gd name="T43" fmla="*/ 78 h 388"/>
                <a:gd name="T44" fmla="*/ 0 w 240"/>
                <a:gd name="T45" fmla="*/ 136 h 388"/>
                <a:gd name="T46" fmla="*/ 20 w 240"/>
                <a:gd name="T47" fmla="*/ 184 h 388"/>
                <a:gd name="T48" fmla="*/ 48 w 240"/>
                <a:gd name="T49" fmla="*/ 228 h 388"/>
                <a:gd name="T50" fmla="*/ 64 w 240"/>
                <a:gd name="T51" fmla="*/ 286 h 388"/>
                <a:gd name="T52" fmla="*/ 70 w 240"/>
                <a:gd name="T53" fmla="*/ 318 h 388"/>
                <a:gd name="T54" fmla="*/ 160 w 240"/>
                <a:gd name="T55" fmla="*/ 322 h 388"/>
                <a:gd name="T56" fmla="*/ 176 w 240"/>
                <a:gd name="T57" fmla="*/ 306 h 388"/>
                <a:gd name="T58" fmla="*/ 46 w 240"/>
                <a:gd name="T59" fmla="*/ 168 h 388"/>
                <a:gd name="T60" fmla="*/ 32 w 240"/>
                <a:gd name="T61" fmla="*/ 122 h 388"/>
                <a:gd name="T62" fmla="*/ 60 w 240"/>
                <a:gd name="T63" fmla="*/ 52 h 388"/>
                <a:gd name="T64" fmla="*/ 120 w 240"/>
                <a:gd name="T65" fmla="*/ 32 h 388"/>
                <a:gd name="T66" fmla="*/ 166 w 240"/>
                <a:gd name="T67" fmla="*/ 42 h 388"/>
                <a:gd name="T68" fmla="*/ 206 w 240"/>
                <a:gd name="T69" fmla="*/ 98 h 388"/>
                <a:gd name="T70" fmla="*/ 202 w 240"/>
                <a:gd name="T71" fmla="*/ 154 h 388"/>
                <a:gd name="T72" fmla="*/ 172 w 240"/>
                <a:gd name="T73" fmla="*/ 198 h 388"/>
                <a:gd name="T74" fmla="*/ 146 w 240"/>
                <a:gd name="T75" fmla="*/ 270 h 388"/>
                <a:gd name="T76" fmla="*/ 94 w 240"/>
                <a:gd name="T77" fmla="*/ 270 h 388"/>
                <a:gd name="T78" fmla="*/ 68 w 240"/>
                <a:gd name="T79" fmla="*/ 198 h 388"/>
                <a:gd name="T80" fmla="*/ 74 w 240"/>
                <a:gd name="T81" fmla="*/ 118 h 388"/>
                <a:gd name="T82" fmla="*/ 88 w 240"/>
                <a:gd name="T83" fmla="*/ 84 h 388"/>
                <a:gd name="T84" fmla="*/ 116 w 240"/>
                <a:gd name="T85" fmla="*/ 74 h 388"/>
                <a:gd name="T86" fmla="*/ 126 w 240"/>
                <a:gd name="T87" fmla="*/ 68 h 388"/>
                <a:gd name="T88" fmla="*/ 124 w 240"/>
                <a:gd name="T89" fmla="*/ 58 h 388"/>
                <a:gd name="T90" fmla="*/ 106 w 240"/>
                <a:gd name="T91" fmla="*/ 56 h 388"/>
                <a:gd name="T92" fmla="*/ 66 w 240"/>
                <a:gd name="T93" fmla="*/ 80 h 388"/>
                <a:gd name="T94" fmla="*/ 54 w 240"/>
                <a:gd name="T95" fmla="*/ 118 h 388"/>
                <a:gd name="T96" fmla="*/ 64 w 240"/>
                <a:gd name="T97" fmla="*/ 128 h 388"/>
                <a:gd name="T98" fmla="*/ 74 w 240"/>
                <a:gd name="T99" fmla="*/ 122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40" h="388">
                  <a:moveTo>
                    <a:pt x="144" y="388"/>
                  </a:moveTo>
                  <a:lnTo>
                    <a:pt x="96" y="388"/>
                  </a:lnTo>
                  <a:lnTo>
                    <a:pt x="96" y="388"/>
                  </a:lnTo>
                  <a:lnTo>
                    <a:pt x="94" y="388"/>
                  </a:lnTo>
                  <a:lnTo>
                    <a:pt x="90" y="386"/>
                  </a:lnTo>
                  <a:lnTo>
                    <a:pt x="88" y="382"/>
                  </a:lnTo>
                  <a:lnTo>
                    <a:pt x="86" y="378"/>
                  </a:lnTo>
                  <a:lnTo>
                    <a:pt x="86" y="378"/>
                  </a:lnTo>
                  <a:lnTo>
                    <a:pt x="88" y="374"/>
                  </a:lnTo>
                  <a:lnTo>
                    <a:pt x="90" y="372"/>
                  </a:lnTo>
                  <a:lnTo>
                    <a:pt x="94" y="370"/>
                  </a:lnTo>
                  <a:lnTo>
                    <a:pt x="96" y="368"/>
                  </a:lnTo>
                  <a:lnTo>
                    <a:pt x="144" y="368"/>
                  </a:lnTo>
                  <a:lnTo>
                    <a:pt x="144" y="368"/>
                  </a:lnTo>
                  <a:lnTo>
                    <a:pt x="146" y="370"/>
                  </a:lnTo>
                  <a:lnTo>
                    <a:pt x="150" y="372"/>
                  </a:lnTo>
                  <a:lnTo>
                    <a:pt x="152" y="374"/>
                  </a:lnTo>
                  <a:lnTo>
                    <a:pt x="154" y="378"/>
                  </a:lnTo>
                  <a:lnTo>
                    <a:pt x="154" y="378"/>
                  </a:lnTo>
                  <a:lnTo>
                    <a:pt x="152" y="382"/>
                  </a:lnTo>
                  <a:lnTo>
                    <a:pt x="150" y="386"/>
                  </a:lnTo>
                  <a:lnTo>
                    <a:pt x="146" y="388"/>
                  </a:lnTo>
                  <a:lnTo>
                    <a:pt x="144" y="388"/>
                  </a:lnTo>
                  <a:lnTo>
                    <a:pt x="144" y="388"/>
                  </a:lnTo>
                  <a:close/>
                  <a:moveTo>
                    <a:pt x="166" y="346"/>
                  </a:moveTo>
                  <a:lnTo>
                    <a:pt x="166" y="346"/>
                  </a:lnTo>
                  <a:lnTo>
                    <a:pt x="166" y="344"/>
                  </a:lnTo>
                  <a:lnTo>
                    <a:pt x="164" y="340"/>
                  </a:lnTo>
                  <a:lnTo>
                    <a:pt x="160" y="338"/>
                  </a:lnTo>
                  <a:lnTo>
                    <a:pt x="156" y="336"/>
                  </a:lnTo>
                  <a:lnTo>
                    <a:pt x="84" y="336"/>
                  </a:lnTo>
                  <a:lnTo>
                    <a:pt x="84" y="336"/>
                  </a:lnTo>
                  <a:lnTo>
                    <a:pt x="80" y="338"/>
                  </a:lnTo>
                  <a:lnTo>
                    <a:pt x="76" y="340"/>
                  </a:lnTo>
                  <a:lnTo>
                    <a:pt x="74" y="344"/>
                  </a:lnTo>
                  <a:lnTo>
                    <a:pt x="74" y="346"/>
                  </a:lnTo>
                  <a:lnTo>
                    <a:pt x="74" y="346"/>
                  </a:lnTo>
                  <a:lnTo>
                    <a:pt x="74" y="350"/>
                  </a:lnTo>
                  <a:lnTo>
                    <a:pt x="76" y="354"/>
                  </a:lnTo>
                  <a:lnTo>
                    <a:pt x="80" y="356"/>
                  </a:lnTo>
                  <a:lnTo>
                    <a:pt x="84" y="356"/>
                  </a:lnTo>
                  <a:lnTo>
                    <a:pt x="156" y="356"/>
                  </a:lnTo>
                  <a:lnTo>
                    <a:pt x="156" y="356"/>
                  </a:lnTo>
                  <a:lnTo>
                    <a:pt x="160" y="356"/>
                  </a:lnTo>
                  <a:lnTo>
                    <a:pt x="164" y="354"/>
                  </a:lnTo>
                  <a:lnTo>
                    <a:pt x="166" y="350"/>
                  </a:lnTo>
                  <a:lnTo>
                    <a:pt x="166" y="346"/>
                  </a:lnTo>
                  <a:lnTo>
                    <a:pt x="166" y="346"/>
                  </a:lnTo>
                  <a:close/>
                  <a:moveTo>
                    <a:pt x="176" y="306"/>
                  </a:moveTo>
                  <a:lnTo>
                    <a:pt x="176" y="306"/>
                  </a:lnTo>
                  <a:lnTo>
                    <a:pt x="176" y="286"/>
                  </a:lnTo>
                  <a:lnTo>
                    <a:pt x="178" y="268"/>
                  </a:lnTo>
                  <a:lnTo>
                    <a:pt x="182" y="252"/>
                  </a:lnTo>
                  <a:lnTo>
                    <a:pt x="186" y="240"/>
                  </a:lnTo>
                  <a:lnTo>
                    <a:pt x="192" y="228"/>
                  </a:lnTo>
                  <a:lnTo>
                    <a:pt x="198" y="218"/>
                  </a:lnTo>
                  <a:lnTo>
                    <a:pt x="210" y="200"/>
                  </a:lnTo>
                  <a:lnTo>
                    <a:pt x="210" y="200"/>
                  </a:lnTo>
                  <a:lnTo>
                    <a:pt x="220" y="184"/>
                  </a:lnTo>
                  <a:lnTo>
                    <a:pt x="230" y="168"/>
                  </a:lnTo>
                  <a:lnTo>
                    <a:pt x="234" y="158"/>
                  </a:lnTo>
                  <a:lnTo>
                    <a:pt x="238" y="148"/>
                  </a:lnTo>
                  <a:lnTo>
                    <a:pt x="240" y="136"/>
                  </a:lnTo>
                  <a:lnTo>
                    <a:pt x="240" y="122"/>
                  </a:lnTo>
                  <a:lnTo>
                    <a:pt x="240" y="122"/>
                  </a:lnTo>
                  <a:lnTo>
                    <a:pt x="238" y="100"/>
                  </a:lnTo>
                  <a:lnTo>
                    <a:pt x="232" y="78"/>
                  </a:lnTo>
                  <a:lnTo>
                    <a:pt x="224" y="58"/>
                  </a:lnTo>
                  <a:lnTo>
                    <a:pt x="210" y="38"/>
                  </a:lnTo>
                  <a:lnTo>
                    <a:pt x="202" y="30"/>
                  </a:lnTo>
                  <a:lnTo>
                    <a:pt x="194" y="22"/>
                  </a:lnTo>
                  <a:lnTo>
                    <a:pt x="184" y="16"/>
                  </a:lnTo>
                  <a:lnTo>
                    <a:pt x="174" y="10"/>
                  </a:lnTo>
                  <a:lnTo>
                    <a:pt x="162" y="6"/>
                  </a:lnTo>
                  <a:lnTo>
                    <a:pt x="148" y="2"/>
                  </a:lnTo>
                  <a:lnTo>
                    <a:pt x="134" y="0"/>
                  </a:lnTo>
                  <a:lnTo>
                    <a:pt x="120" y="0"/>
                  </a:lnTo>
                  <a:lnTo>
                    <a:pt x="120" y="0"/>
                  </a:lnTo>
                  <a:lnTo>
                    <a:pt x="106" y="0"/>
                  </a:lnTo>
                  <a:lnTo>
                    <a:pt x="92" y="2"/>
                  </a:lnTo>
                  <a:lnTo>
                    <a:pt x="78" y="6"/>
                  </a:lnTo>
                  <a:lnTo>
                    <a:pt x="66" y="10"/>
                  </a:lnTo>
                  <a:lnTo>
                    <a:pt x="56" y="16"/>
                  </a:lnTo>
                  <a:lnTo>
                    <a:pt x="46" y="22"/>
                  </a:lnTo>
                  <a:lnTo>
                    <a:pt x="38" y="30"/>
                  </a:lnTo>
                  <a:lnTo>
                    <a:pt x="30" y="38"/>
                  </a:lnTo>
                  <a:lnTo>
                    <a:pt x="16" y="58"/>
                  </a:lnTo>
                  <a:lnTo>
                    <a:pt x="8" y="78"/>
                  </a:lnTo>
                  <a:lnTo>
                    <a:pt x="2" y="10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0" y="136"/>
                  </a:lnTo>
                  <a:lnTo>
                    <a:pt x="2" y="148"/>
                  </a:lnTo>
                  <a:lnTo>
                    <a:pt x="6" y="158"/>
                  </a:lnTo>
                  <a:lnTo>
                    <a:pt x="10" y="168"/>
                  </a:lnTo>
                  <a:lnTo>
                    <a:pt x="20" y="184"/>
                  </a:lnTo>
                  <a:lnTo>
                    <a:pt x="30" y="200"/>
                  </a:lnTo>
                  <a:lnTo>
                    <a:pt x="30" y="200"/>
                  </a:lnTo>
                  <a:lnTo>
                    <a:pt x="42" y="218"/>
                  </a:lnTo>
                  <a:lnTo>
                    <a:pt x="48" y="228"/>
                  </a:lnTo>
                  <a:lnTo>
                    <a:pt x="54" y="240"/>
                  </a:lnTo>
                  <a:lnTo>
                    <a:pt x="58" y="252"/>
                  </a:lnTo>
                  <a:lnTo>
                    <a:pt x="62" y="268"/>
                  </a:lnTo>
                  <a:lnTo>
                    <a:pt x="64" y="286"/>
                  </a:lnTo>
                  <a:lnTo>
                    <a:pt x="64" y="306"/>
                  </a:lnTo>
                  <a:lnTo>
                    <a:pt x="64" y="306"/>
                  </a:lnTo>
                  <a:lnTo>
                    <a:pt x="66" y="312"/>
                  </a:lnTo>
                  <a:lnTo>
                    <a:pt x="70" y="318"/>
                  </a:lnTo>
                  <a:lnTo>
                    <a:pt x="74" y="322"/>
                  </a:lnTo>
                  <a:lnTo>
                    <a:pt x="80" y="322"/>
                  </a:lnTo>
                  <a:lnTo>
                    <a:pt x="160" y="322"/>
                  </a:lnTo>
                  <a:lnTo>
                    <a:pt x="160" y="322"/>
                  </a:lnTo>
                  <a:lnTo>
                    <a:pt x="166" y="322"/>
                  </a:lnTo>
                  <a:lnTo>
                    <a:pt x="170" y="318"/>
                  </a:lnTo>
                  <a:lnTo>
                    <a:pt x="174" y="312"/>
                  </a:lnTo>
                  <a:lnTo>
                    <a:pt x="176" y="306"/>
                  </a:lnTo>
                  <a:lnTo>
                    <a:pt x="176" y="306"/>
                  </a:lnTo>
                  <a:close/>
                  <a:moveTo>
                    <a:pt x="56" y="180"/>
                  </a:moveTo>
                  <a:lnTo>
                    <a:pt x="56" y="180"/>
                  </a:lnTo>
                  <a:lnTo>
                    <a:pt x="46" y="168"/>
                  </a:lnTo>
                  <a:lnTo>
                    <a:pt x="38" y="154"/>
                  </a:lnTo>
                  <a:lnTo>
                    <a:pt x="34" y="140"/>
                  </a:lnTo>
                  <a:lnTo>
                    <a:pt x="32" y="122"/>
                  </a:lnTo>
                  <a:lnTo>
                    <a:pt x="32" y="122"/>
                  </a:lnTo>
                  <a:lnTo>
                    <a:pt x="34" y="98"/>
                  </a:lnTo>
                  <a:lnTo>
                    <a:pt x="40" y="80"/>
                  </a:lnTo>
                  <a:lnTo>
                    <a:pt x="50" y="64"/>
                  </a:lnTo>
                  <a:lnTo>
                    <a:pt x="60" y="52"/>
                  </a:lnTo>
                  <a:lnTo>
                    <a:pt x="74" y="42"/>
                  </a:lnTo>
                  <a:lnTo>
                    <a:pt x="90" y="36"/>
                  </a:lnTo>
                  <a:lnTo>
                    <a:pt x="104" y="32"/>
                  </a:lnTo>
                  <a:lnTo>
                    <a:pt x="120" y="32"/>
                  </a:lnTo>
                  <a:lnTo>
                    <a:pt x="120" y="32"/>
                  </a:lnTo>
                  <a:lnTo>
                    <a:pt x="136" y="32"/>
                  </a:lnTo>
                  <a:lnTo>
                    <a:pt x="150" y="36"/>
                  </a:lnTo>
                  <a:lnTo>
                    <a:pt x="166" y="42"/>
                  </a:lnTo>
                  <a:lnTo>
                    <a:pt x="180" y="52"/>
                  </a:lnTo>
                  <a:lnTo>
                    <a:pt x="190" y="64"/>
                  </a:lnTo>
                  <a:lnTo>
                    <a:pt x="200" y="80"/>
                  </a:lnTo>
                  <a:lnTo>
                    <a:pt x="206" y="98"/>
                  </a:lnTo>
                  <a:lnTo>
                    <a:pt x="208" y="122"/>
                  </a:lnTo>
                  <a:lnTo>
                    <a:pt x="208" y="122"/>
                  </a:lnTo>
                  <a:lnTo>
                    <a:pt x="206" y="140"/>
                  </a:lnTo>
                  <a:lnTo>
                    <a:pt x="202" y="154"/>
                  </a:lnTo>
                  <a:lnTo>
                    <a:pt x="194" y="168"/>
                  </a:lnTo>
                  <a:lnTo>
                    <a:pt x="184" y="180"/>
                  </a:lnTo>
                  <a:lnTo>
                    <a:pt x="184" y="180"/>
                  </a:lnTo>
                  <a:lnTo>
                    <a:pt x="172" y="198"/>
                  </a:lnTo>
                  <a:lnTo>
                    <a:pt x="158" y="222"/>
                  </a:lnTo>
                  <a:lnTo>
                    <a:pt x="154" y="236"/>
                  </a:lnTo>
                  <a:lnTo>
                    <a:pt x="148" y="252"/>
                  </a:lnTo>
                  <a:lnTo>
                    <a:pt x="146" y="270"/>
                  </a:lnTo>
                  <a:lnTo>
                    <a:pt x="144" y="290"/>
                  </a:lnTo>
                  <a:lnTo>
                    <a:pt x="96" y="290"/>
                  </a:lnTo>
                  <a:lnTo>
                    <a:pt x="96" y="290"/>
                  </a:lnTo>
                  <a:lnTo>
                    <a:pt x="94" y="270"/>
                  </a:lnTo>
                  <a:lnTo>
                    <a:pt x="92" y="252"/>
                  </a:lnTo>
                  <a:lnTo>
                    <a:pt x="86" y="236"/>
                  </a:lnTo>
                  <a:lnTo>
                    <a:pt x="82" y="222"/>
                  </a:lnTo>
                  <a:lnTo>
                    <a:pt x="68" y="198"/>
                  </a:lnTo>
                  <a:lnTo>
                    <a:pt x="56" y="180"/>
                  </a:lnTo>
                  <a:lnTo>
                    <a:pt x="56" y="180"/>
                  </a:lnTo>
                  <a:close/>
                  <a:moveTo>
                    <a:pt x="74" y="118"/>
                  </a:moveTo>
                  <a:lnTo>
                    <a:pt x="74" y="118"/>
                  </a:lnTo>
                  <a:lnTo>
                    <a:pt x="76" y="108"/>
                  </a:lnTo>
                  <a:lnTo>
                    <a:pt x="78" y="98"/>
                  </a:lnTo>
                  <a:lnTo>
                    <a:pt x="82" y="90"/>
                  </a:lnTo>
                  <a:lnTo>
                    <a:pt x="88" y="84"/>
                  </a:lnTo>
                  <a:lnTo>
                    <a:pt x="94" y="80"/>
                  </a:lnTo>
                  <a:lnTo>
                    <a:pt x="102" y="78"/>
                  </a:lnTo>
                  <a:lnTo>
                    <a:pt x="110" y="76"/>
                  </a:lnTo>
                  <a:lnTo>
                    <a:pt x="116" y="74"/>
                  </a:lnTo>
                  <a:lnTo>
                    <a:pt x="116" y="74"/>
                  </a:lnTo>
                  <a:lnTo>
                    <a:pt x="120" y="74"/>
                  </a:lnTo>
                  <a:lnTo>
                    <a:pt x="124" y="72"/>
                  </a:lnTo>
                  <a:lnTo>
                    <a:pt x="126" y="68"/>
                  </a:lnTo>
                  <a:lnTo>
                    <a:pt x="126" y="64"/>
                  </a:lnTo>
                  <a:lnTo>
                    <a:pt x="126" y="64"/>
                  </a:lnTo>
                  <a:lnTo>
                    <a:pt x="126" y="62"/>
                  </a:lnTo>
                  <a:lnTo>
                    <a:pt x="124" y="58"/>
                  </a:lnTo>
                  <a:lnTo>
                    <a:pt x="120" y="56"/>
                  </a:lnTo>
                  <a:lnTo>
                    <a:pt x="116" y="54"/>
                  </a:lnTo>
                  <a:lnTo>
                    <a:pt x="116" y="54"/>
                  </a:lnTo>
                  <a:lnTo>
                    <a:pt x="106" y="56"/>
                  </a:lnTo>
                  <a:lnTo>
                    <a:pt x="94" y="58"/>
                  </a:lnTo>
                  <a:lnTo>
                    <a:pt x="84" y="64"/>
                  </a:lnTo>
                  <a:lnTo>
                    <a:pt x="74" y="70"/>
                  </a:lnTo>
                  <a:lnTo>
                    <a:pt x="66" y="80"/>
                  </a:lnTo>
                  <a:lnTo>
                    <a:pt x="60" y="90"/>
                  </a:lnTo>
                  <a:lnTo>
                    <a:pt x="56" y="104"/>
                  </a:lnTo>
                  <a:lnTo>
                    <a:pt x="54" y="118"/>
                  </a:lnTo>
                  <a:lnTo>
                    <a:pt x="54" y="118"/>
                  </a:lnTo>
                  <a:lnTo>
                    <a:pt x="56" y="122"/>
                  </a:lnTo>
                  <a:lnTo>
                    <a:pt x="58" y="126"/>
                  </a:lnTo>
                  <a:lnTo>
                    <a:pt x="60" y="128"/>
                  </a:lnTo>
                  <a:lnTo>
                    <a:pt x="64" y="128"/>
                  </a:lnTo>
                  <a:lnTo>
                    <a:pt x="64" y="128"/>
                  </a:lnTo>
                  <a:lnTo>
                    <a:pt x="68" y="128"/>
                  </a:lnTo>
                  <a:lnTo>
                    <a:pt x="72" y="126"/>
                  </a:lnTo>
                  <a:lnTo>
                    <a:pt x="74" y="122"/>
                  </a:lnTo>
                  <a:lnTo>
                    <a:pt x="74" y="118"/>
                  </a:lnTo>
                  <a:lnTo>
                    <a:pt x="74" y="1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971" dirty="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3097041" y="4034118"/>
            <a:ext cx="6099501" cy="2084294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defTabSz="899010">
              <a:spcBef>
                <a:spcPts val="529"/>
              </a:spcBef>
            </a:pPr>
            <a:r>
              <a:rPr lang="en-GB" sz="1412" b="1" dirty="0">
                <a:solidFill>
                  <a:srgbClr val="000000"/>
                </a:solidFill>
                <a:latin typeface="Arial"/>
              </a:rPr>
              <a:t>Outcomes</a:t>
            </a:r>
          </a:p>
          <a:p>
            <a:pPr defTabSz="899010">
              <a:spcBef>
                <a:spcPts val="529"/>
              </a:spcBef>
            </a:pPr>
            <a:endParaRPr lang="en-GB" sz="1412" b="1" dirty="0">
              <a:solidFill>
                <a:srgbClr val="000000"/>
              </a:solidFill>
              <a:latin typeface="Arial"/>
            </a:endParaRPr>
          </a:p>
          <a:p>
            <a:pPr defTabSz="899010">
              <a:spcBef>
                <a:spcPts val="529"/>
              </a:spcBef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At the end of this topic, you will be able to answer the following:</a:t>
            </a:r>
          </a:p>
          <a:p>
            <a:pPr marL="459466" lvl="1" indent="-252146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How do I measure success for a property development project?</a:t>
            </a:r>
          </a:p>
          <a:p>
            <a:pPr marL="459466" lvl="1" indent="-252146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How do I determine if this is a good offer for my community?</a:t>
            </a:r>
          </a:p>
          <a:p>
            <a:pPr marL="459466" lvl="1" indent="-252146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How is a property development valued? And what impacts value? 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097041" y="1377051"/>
            <a:ext cx="6099501" cy="2369631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defTabSz="899010"/>
            <a:r>
              <a:rPr lang="en-GB" sz="1412" b="1" dirty="0">
                <a:solidFill>
                  <a:srgbClr val="000000"/>
                </a:solidFill>
                <a:latin typeface="Arial"/>
              </a:rPr>
              <a:t>Objectives</a:t>
            </a:r>
          </a:p>
          <a:p>
            <a:pPr defTabSz="899010"/>
            <a:endParaRPr lang="en-GB" sz="1412" b="1" dirty="0">
              <a:solidFill>
                <a:srgbClr val="000000"/>
              </a:solidFill>
              <a:latin typeface="Arial"/>
            </a:endParaRPr>
          </a:p>
          <a:p>
            <a:pPr marL="459466" lvl="1" indent="-252146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To investigate what “good value” or a “good offer” looks like for your community;</a:t>
            </a:r>
          </a:p>
          <a:p>
            <a:pPr marL="459466" lvl="1" indent="-252146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To identify how value is created through property development; and, </a:t>
            </a:r>
          </a:p>
          <a:p>
            <a:pPr marL="459466" lvl="1" indent="-252146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To identify how value is measured in property development.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2088820" y="2023412"/>
            <a:ext cx="794118" cy="794118"/>
            <a:chOff x="7867755" y="3474401"/>
            <a:chExt cx="612000" cy="612000"/>
          </a:xfrm>
        </p:grpSpPr>
        <p:sp>
          <p:nvSpPr>
            <p:cNvPr id="65" name="Oval 64"/>
            <p:cNvSpPr/>
            <p:nvPr/>
          </p:nvSpPr>
          <p:spPr bwMode="ltGray">
            <a:xfrm>
              <a:off x="7867755" y="3474401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99010"/>
              <a:endParaRPr lang="en-GB" sz="971" dirty="0" err="1">
                <a:solidFill>
                  <a:srgbClr val="FFFFFF"/>
                </a:solidFill>
                <a:latin typeface="Georgia" pitchFamily="18" charset="0"/>
              </a:endParaRPr>
            </a:p>
          </p:txBody>
        </p:sp>
        <p:sp>
          <p:nvSpPr>
            <p:cNvPr id="66" name="Freeform 4846"/>
            <p:cNvSpPr>
              <a:spLocks noEditPoints="1"/>
            </p:cNvSpPr>
            <p:nvPr/>
          </p:nvSpPr>
          <p:spPr bwMode="auto">
            <a:xfrm>
              <a:off x="7936974" y="3599197"/>
              <a:ext cx="472787" cy="389928"/>
            </a:xfrm>
            <a:custGeom>
              <a:avLst/>
              <a:gdLst>
                <a:gd name="T0" fmla="*/ 234 w 388"/>
                <a:gd name="T1" fmla="*/ 108 h 320"/>
                <a:gd name="T2" fmla="*/ 206 w 388"/>
                <a:gd name="T3" fmla="*/ 22 h 320"/>
                <a:gd name="T4" fmla="*/ 150 w 388"/>
                <a:gd name="T5" fmla="*/ 24 h 320"/>
                <a:gd name="T6" fmla="*/ 110 w 388"/>
                <a:gd name="T7" fmla="*/ 24 h 320"/>
                <a:gd name="T8" fmla="*/ 24 w 388"/>
                <a:gd name="T9" fmla="*/ 52 h 320"/>
                <a:gd name="T10" fmla="*/ 26 w 388"/>
                <a:gd name="T11" fmla="*/ 108 h 320"/>
                <a:gd name="T12" fmla="*/ 26 w 388"/>
                <a:gd name="T13" fmla="*/ 148 h 320"/>
                <a:gd name="T14" fmla="*/ 52 w 388"/>
                <a:gd name="T15" fmla="*/ 234 h 320"/>
                <a:gd name="T16" fmla="*/ 110 w 388"/>
                <a:gd name="T17" fmla="*/ 232 h 320"/>
                <a:gd name="T18" fmla="*/ 150 w 388"/>
                <a:gd name="T19" fmla="*/ 232 h 320"/>
                <a:gd name="T20" fmla="*/ 236 w 388"/>
                <a:gd name="T21" fmla="*/ 206 h 320"/>
                <a:gd name="T22" fmla="*/ 234 w 388"/>
                <a:gd name="T23" fmla="*/ 148 h 320"/>
                <a:gd name="T24" fmla="*/ 114 w 388"/>
                <a:gd name="T25" fmla="*/ 208 h 320"/>
                <a:gd name="T26" fmla="*/ 62 w 388"/>
                <a:gd name="T27" fmla="*/ 174 h 320"/>
                <a:gd name="T28" fmla="*/ 48 w 388"/>
                <a:gd name="T29" fmla="*/ 128 h 320"/>
                <a:gd name="T30" fmla="*/ 72 w 388"/>
                <a:gd name="T31" fmla="*/ 70 h 320"/>
                <a:gd name="T32" fmla="*/ 130 w 388"/>
                <a:gd name="T33" fmla="*/ 46 h 320"/>
                <a:gd name="T34" fmla="*/ 176 w 388"/>
                <a:gd name="T35" fmla="*/ 60 h 320"/>
                <a:gd name="T36" fmla="*/ 210 w 388"/>
                <a:gd name="T37" fmla="*/ 112 h 320"/>
                <a:gd name="T38" fmla="*/ 206 w 388"/>
                <a:gd name="T39" fmla="*/ 160 h 320"/>
                <a:gd name="T40" fmla="*/ 162 w 388"/>
                <a:gd name="T41" fmla="*/ 204 h 320"/>
                <a:gd name="T42" fmla="*/ 130 w 388"/>
                <a:gd name="T43" fmla="*/ 66 h 320"/>
                <a:gd name="T44" fmla="*/ 94 w 388"/>
                <a:gd name="T45" fmla="*/ 76 h 320"/>
                <a:gd name="T46" fmla="*/ 68 w 388"/>
                <a:gd name="T47" fmla="*/ 116 h 320"/>
                <a:gd name="T48" fmla="*/ 72 w 388"/>
                <a:gd name="T49" fmla="*/ 152 h 320"/>
                <a:gd name="T50" fmla="*/ 106 w 388"/>
                <a:gd name="T51" fmla="*/ 186 h 320"/>
                <a:gd name="T52" fmla="*/ 142 w 388"/>
                <a:gd name="T53" fmla="*/ 190 h 320"/>
                <a:gd name="T54" fmla="*/ 182 w 388"/>
                <a:gd name="T55" fmla="*/ 162 h 320"/>
                <a:gd name="T56" fmla="*/ 192 w 388"/>
                <a:gd name="T57" fmla="*/ 128 h 320"/>
                <a:gd name="T58" fmla="*/ 174 w 388"/>
                <a:gd name="T59" fmla="*/ 84 h 320"/>
                <a:gd name="T60" fmla="*/ 130 w 388"/>
                <a:gd name="T61" fmla="*/ 66 h 320"/>
                <a:gd name="T62" fmla="*/ 120 w 388"/>
                <a:gd name="T63" fmla="*/ 152 h 320"/>
                <a:gd name="T64" fmla="*/ 102 w 388"/>
                <a:gd name="T65" fmla="*/ 128 h 320"/>
                <a:gd name="T66" fmla="*/ 130 w 388"/>
                <a:gd name="T67" fmla="*/ 102 h 320"/>
                <a:gd name="T68" fmla="*/ 154 w 388"/>
                <a:gd name="T69" fmla="*/ 118 h 320"/>
                <a:gd name="T70" fmla="*/ 148 w 388"/>
                <a:gd name="T71" fmla="*/ 148 h 320"/>
                <a:gd name="T72" fmla="*/ 370 w 388"/>
                <a:gd name="T73" fmla="*/ 248 h 320"/>
                <a:gd name="T74" fmla="*/ 364 w 388"/>
                <a:gd name="T75" fmla="*/ 214 h 320"/>
                <a:gd name="T76" fmla="*/ 320 w 388"/>
                <a:gd name="T77" fmla="*/ 162 h 320"/>
                <a:gd name="T78" fmla="*/ 286 w 388"/>
                <a:gd name="T79" fmla="*/ 186 h 320"/>
                <a:gd name="T80" fmla="*/ 260 w 388"/>
                <a:gd name="T81" fmla="*/ 208 h 320"/>
                <a:gd name="T82" fmla="*/ 236 w 388"/>
                <a:gd name="T83" fmla="*/ 272 h 320"/>
                <a:gd name="T84" fmla="*/ 274 w 388"/>
                <a:gd name="T85" fmla="*/ 290 h 320"/>
                <a:gd name="T86" fmla="*/ 306 w 388"/>
                <a:gd name="T87" fmla="*/ 302 h 320"/>
                <a:gd name="T88" fmla="*/ 372 w 388"/>
                <a:gd name="T89" fmla="*/ 290 h 320"/>
                <a:gd name="T90" fmla="*/ 370 w 388"/>
                <a:gd name="T91" fmla="*/ 248 h 320"/>
                <a:gd name="T92" fmla="*/ 310 w 388"/>
                <a:gd name="T93" fmla="*/ 266 h 320"/>
                <a:gd name="T94" fmla="*/ 288 w 388"/>
                <a:gd name="T95" fmla="*/ 252 h 320"/>
                <a:gd name="T96" fmla="*/ 300 w 388"/>
                <a:gd name="T97" fmla="*/ 220 h 320"/>
                <a:gd name="T98" fmla="*/ 326 w 388"/>
                <a:gd name="T99" fmla="*/ 224 h 320"/>
                <a:gd name="T100" fmla="*/ 332 w 388"/>
                <a:gd name="T101" fmla="*/ 25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88" h="320">
                  <a:moveTo>
                    <a:pt x="258" y="148"/>
                  </a:moveTo>
                  <a:lnTo>
                    <a:pt x="258" y="108"/>
                  </a:lnTo>
                  <a:lnTo>
                    <a:pt x="234" y="108"/>
                  </a:lnTo>
                  <a:lnTo>
                    <a:pt x="234" y="108"/>
                  </a:lnTo>
                  <a:lnTo>
                    <a:pt x="226" y="88"/>
                  </a:lnTo>
                  <a:lnTo>
                    <a:pt x="216" y="70"/>
                  </a:lnTo>
                  <a:lnTo>
                    <a:pt x="236" y="52"/>
                  </a:lnTo>
                  <a:lnTo>
                    <a:pt x="206" y="22"/>
                  </a:lnTo>
                  <a:lnTo>
                    <a:pt x="188" y="40"/>
                  </a:lnTo>
                  <a:lnTo>
                    <a:pt x="188" y="40"/>
                  </a:lnTo>
                  <a:lnTo>
                    <a:pt x="170" y="30"/>
                  </a:lnTo>
                  <a:lnTo>
                    <a:pt x="150" y="24"/>
                  </a:lnTo>
                  <a:lnTo>
                    <a:pt x="150" y="0"/>
                  </a:lnTo>
                  <a:lnTo>
                    <a:pt x="110" y="0"/>
                  </a:lnTo>
                  <a:lnTo>
                    <a:pt x="110" y="24"/>
                  </a:lnTo>
                  <a:lnTo>
                    <a:pt x="110" y="24"/>
                  </a:lnTo>
                  <a:lnTo>
                    <a:pt x="90" y="30"/>
                  </a:lnTo>
                  <a:lnTo>
                    <a:pt x="70" y="40"/>
                  </a:lnTo>
                  <a:lnTo>
                    <a:pt x="52" y="22"/>
                  </a:lnTo>
                  <a:lnTo>
                    <a:pt x="24" y="52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32" y="88"/>
                  </a:lnTo>
                  <a:lnTo>
                    <a:pt x="26" y="108"/>
                  </a:lnTo>
                  <a:lnTo>
                    <a:pt x="0" y="108"/>
                  </a:lnTo>
                  <a:lnTo>
                    <a:pt x="0" y="148"/>
                  </a:lnTo>
                  <a:lnTo>
                    <a:pt x="26" y="148"/>
                  </a:lnTo>
                  <a:lnTo>
                    <a:pt x="26" y="148"/>
                  </a:lnTo>
                  <a:lnTo>
                    <a:pt x="32" y="168"/>
                  </a:lnTo>
                  <a:lnTo>
                    <a:pt x="42" y="188"/>
                  </a:lnTo>
                  <a:lnTo>
                    <a:pt x="24" y="206"/>
                  </a:lnTo>
                  <a:lnTo>
                    <a:pt x="52" y="234"/>
                  </a:lnTo>
                  <a:lnTo>
                    <a:pt x="70" y="216"/>
                  </a:lnTo>
                  <a:lnTo>
                    <a:pt x="70" y="216"/>
                  </a:lnTo>
                  <a:lnTo>
                    <a:pt x="90" y="226"/>
                  </a:lnTo>
                  <a:lnTo>
                    <a:pt x="110" y="232"/>
                  </a:lnTo>
                  <a:lnTo>
                    <a:pt x="110" y="258"/>
                  </a:lnTo>
                  <a:lnTo>
                    <a:pt x="150" y="258"/>
                  </a:lnTo>
                  <a:lnTo>
                    <a:pt x="150" y="232"/>
                  </a:lnTo>
                  <a:lnTo>
                    <a:pt x="150" y="232"/>
                  </a:lnTo>
                  <a:lnTo>
                    <a:pt x="170" y="226"/>
                  </a:lnTo>
                  <a:lnTo>
                    <a:pt x="188" y="216"/>
                  </a:lnTo>
                  <a:lnTo>
                    <a:pt x="206" y="234"/>
                  </a:lnTo>
                  <a:lnTo>
                    <a:pt x="236" y="206"/>
                  </a:lnTo>
                  <a:lnTo>
                    <a:pt x="216" y="188"/>
                  </a:lnTo>
                  <a:lnTo>
                    <a:pt x="216" y="188"/>
                  </a:lnTo>
                  <a:lnTo>
                    <a:pt x="226" y="168"/>
                  </a:lnTo>
                  <a:lnTo>
                    <a:pt x="234" y="148"/>
                  </a:lnTo>
                  <a:lnTo>
                    <a:pt x="258" y="148"/>
                  </a:lnTo>
                  <a:close/>
                  <a:moveTo>
                    <a:pt x="130" y="210"/>
                  </a:moveTo>
                  <a:lnTo>
                    <a:pt x="130" y="210"/>
                  </a:lnTo>
                  <a:lnTo>
                    <a:pt x="114" y="208"/>
                  </a:lnTo>
                  <a:lnTo>
                    <a:pt x="98" y="204"/>
                  </a:lnTo>
                  <a:lnTo>
                    <a:pt x="84" y="196"/>
                  </a:lnTo>
                  <a:lnTo>
                    <a:pt x="72" y="186"/>
                  </a:lnTo>
                  <a:lnTo>
                    <a:pt x="62" y="174"/>
                  </a:lnTo>
                  <a:lnTo>
                    <a:pt x="54" y="160"/>
                  </a:lnTo>
                  <a:lnTo>
                    <a:pt x="50" y="144"/>
                  </a:lnTo>
                  <a:lnTo>
                    <a:pt x="48" y="128"/>
                  </a:lnTo>
                  <a:lnTo>
                    <a:pt x="48" y="128"/>
                  </a:lnTo>
                  <a:lnTo>
                    <a:pt x="50" y="112"/>
                  </a:lnTo>
                  <a:lnTo>
                    <a:pt x="54" y="96"/>
                  </a:lnTo>
                  <a:lnTo>
                    <a:pt x="62" y="82"/>
                  </a:lnTo>
                  <a:lnTo>
                    <a:pt x="72" y="70"/>
                  </a:lnTo>
                  <a:lnTo>
                    <a:pt x="84" y="60"/>
                  </a:lnTo>
                  <a:lnTo>
                    <a:pt x="98" y="52"/>
                  </a:lnTo>
                  <a:lnTo>
                    <a:pt x="114" y="48"/>
                  </a:lnTo>
                  <a:lnTo>
                    <a:pt x="130" y="46"/>
                  </a:lnTo>
                  <a:lnTo>
                    <a:pt x="130" y="46"/>
                  </a:lnTo>
                  <a:lnTo>
                    <a:pt x="146" y="48"/>
                  </a:lnTo>
                  <a:lnTo>
                    <a:pt x="162" y="52"/>
                  </a:lnTo>
                  <a:lnTo>
                    <a:pt x="176" y="60"/>
                  </a:lnTo>
                  <a:lnTo>
                    <a:pt x="188" y="70"/>
                  </a:lnTo>
                  <a:lnTo>
                    <a:pt x="198" y="82"/>
                  </a:lnTo>
                  <a:lnTo>
                    <a:pt x="206" y="96"/>
                  </a:lnTo>
                  <a:lnTo>
                    <a:pt x="210" y="112"/>
                  </a:lnTo>
                  <a:lnTo>
                    <a:pt x="212" y="128"/>
                  </a:lnTo>
                  <a:lnTo>
                    <a:pt x="212" y="128"/>
                  </a:lnTo>
                  <a:lnTo>
                    <a:pt x="210" y="144"/>
                  </a:lnTo>
                  <a:lnTo>
                    <a:pt x="206" y="160"/>
                  </a:lnTo>
                  <a:lnTo>
                    <a:pt x="198" y="174"/>
                  </a:lnTo>
                  <a:lnTo>
                    <a:pt x="188" y="186"/>
                  </a:lnTo>
                  <a:lnTo>
                    <a:pt x="176" y="196"/>
                  </a:lnTo>
                  <a:lnTo>
                    <a:pt x="162" y="204"/>
                  </a:lnTo>
                  <a:lnTo>
                    <a:pt x="146" y="208"/>
                  </a:lnTo>
                  <a:lnTo>
                    <a:pt x="130" y="210"/>
                  </a:lnTo>
                  <a:lnTo>
                    <a:pt x="130" y="210"/>
                  </a:lnTo>
                  <a:close/>
                  <a:moveTo>
                    <a:pt x="130" y="66"/>
                  </a:moveTo>
                  <a:lnTo>
                    <a:pt x="130" y="66"/>
                  </a:lnTo>
                  <a:lnTo>
                    <a:pt x="118" y="68"/>
                  </a:lnTo>
                  <a:lnTo>
                    <a:pt x="106" y="70"/>
                  </a:lnTo>
                  <a:lnTo>
                    <a:pt x="94" y="76"/>
                  </a:lnTo>
                  <a:lnTo>
                    <a:pt x="86" y="84"/>
                  </a:lnTo>
                  <a:lnTo>
                    <a:pt x="78" y="94"/>
                  </a:lnTo>
                  <a:lnTo>
                    <a:pt x="72" y="104"/>
                  </a:lnTo>
                  <a:lnTo>
                    <a:pt x="68" y="116"/>
                  </a:lnTo>
                  <a:lnTo>
                    <a:pt x="68" y="128"/>
                  </a:lnTo>
                  <a:lnTo>
                    <a:pt x="68" y="128"/>
                  </a:lnTo>
                  <a:lnTo>
                    <a:pt x="68" y="140"/>
                  </a:lnTo>
                  <a:lnTo>
                    <a:pt x="72" y="152"/>
                  </a:lnTo>
                  <a:lnTo>
                    <a:pt x="78" y="162"/>
                  </a:lnTo>
                  <a:lnTo>
                    <a:pt x="86" y="172"/>
                  </a:lnTo>
                  <a:lnTo>
                    <a:pt x="94" y="180"/>
                  </a:lnTo>
                  <a:lnTo>
                    <a:pt x="106" y="186"/>
                  </a:lnTo>
                  <a:lnTo>
                    <a:pt x="118" y="190"/>
                  </a:lnTo>
                  <a:lnTo>
                    <a:pt x="130" y="190"/>
                  </a:lnTo>
                  <a:lnTo>
                    <a:pt x="130" y="190"/>
                  </a:lnTo>
                  <a:lnTo>
                    <a:pt x="142" y="190"/>
                  </a:lnTo>
                  <a:lnTo>
                    <a:pt x="154" y="186"/>
                  </a:lnTo>
                  <a:lnTo>
                    <a:pt x="164" y="180"/>
                  </a:lnTo>
                  <a:lnTo>
                    <a:pt x="174" y="172"/>
                  </a:lnTo>
                  <a:lnTo>
                    <a:pt x="182" y="162"/>
                  </a:lnTo>
                  <a:lnTo>
                    <a:pt x="188" y="152"/>
                  </a:lnTo>
                  <a:lnTo>
                    <a:pt x="190" y="140"/>
                  </a:lnTo>
                  <a:lnTo>
                    <a:pt x="192" y="128"/>
                  </a:lnTo>
                  <a:lnTo>
                    <a:pt x="192" y="128"/>
                  </a:lnTo>
                  <a:lnTo>
                    <a:pt x="190" y="116"/>
                  </a:lnTo>
                  <a:lnTo>
                    <a:pt x="188" y="104"/>
                  </a:lnTo>
                  <a:lnTo>
                    <a:pt x="182" y="94"/>
                  </a:lnTo>
                  <a:lnTo>
                    <a:pt x="174" y="84"/>
                  </a:lnTo>
                  <a:lnTo>
                    <a:pt x="164" y="76"/>
                  </a:lnTo>
                  <a:lnTo>
                    <a:pt x="154" y="70"/>
                  </a:lnTo>
                  <a:lnTo>
                    <a:pt x="142" y="68"/>
                  </a:lnTo>
                  <a:lnTo>
                    <a:pt x="130" y="66"/>
                  </a:lnTo>
                  <a:lnTo>
                    <a:pt x="130" y="66"/>
                  </a:lnTo>
                  <a:close/>
                  <a:moveTo>
                    <a:pt x="130" y="156"/>
                  </a:moveTo>
                  <a:lnTo>
                    <a:pt x="130" y="156"/>
                  </a:lnTo>
                  <a:lnTo>
                    <a:pt x="120" y="152"/>
                  </a:lnTo>
                  <a:lnTo>
                    <a:pt x="110" y="148"/>
                  </a:lnTo>
                  <a:lnTo>
                    <a:pt x="104" y="138"/>
                  </a:lnTo>
                  <a:lnTo>
                    <a:pt x="102" y="128"/>
                  </a:lnTo>
                  <a:lnTo>
                    <a:pt x="102" y="128"/>
                  </a:lnTo>
                  <a:lnTo>
                    <a:pt x="104" y="118"/>
                  </a:lnTo>
                  <a:lnTo>
                    <a:pt x="110" y="110"/>
                  </a:lnTo>
                  <a:lnTo>
                    <a:pt x="120" y="104"/>
                  </a:lnTo>
                  <a:lnTo>
                    <a:pt x="130" y="102"/>
                  </a:lnTo>
                  <a:lnTo>
                    <a:pt x="130" y="102"/>
                  </a:lnTo>
                  <a:lnTo>
                    <a:pt x="140" y="104"/>
                  </a:lnTo>
                  <a:lnTo>
                    <a:pt x="148" y="110"/>
                  </a:lnTo>
                  <a:lnTo>
                    <a:pt x="154" y="118"/>
                  </a:lnTo>
                  <a:lnTo>
                    <a:pt x="156" y="128"/>
                  </a:lnTo>
                  <a:lnTo>
                    <a:pt x="156" y="128"/>
                  </a:lnTo>
                  <a:lnTo>
                    <a:pt x="154" y="138"/>
                  </a:lnTo>
                  <a:lnTo>
                    <a:pt x="148" y="148"/>
                  </a:lnTo>
                  <a:lnTo>
                    <a:pt x="140" y="152"/>
                  </a:lnTo>
                  <a:lnTo>
                    <a:pt x="130" y="156"/>
                  </a:lnTo>
                  <a:lnTo>
                    <a:pt x="130" y="156"/>
                  </a:lnTo>
                  <a:close/>
                  <a:moveTo>
                    <a:pt x="370" y="248"/>
                  </a:moveTo>
                  <a:lnTo>
                    <a:pt x="388" y="244"/>
                  </a:lnTo>
                  <a:lnTo>
                    <a:pt x="382" y="212"/>
                  </a:lnTo>
                  <a:lnTo>
                    <a:pt x="364" y="214"/>
                  </a:lnTo>
                  <a:lnTo>
                    <a:pt x="364" y="214"/>
                  </a:lnTo>
                  <a:lnTo>
                    <a:pt x="356" y="202"/>
                  </a:lnTo>
                  <a:lnTo>
                    <a:pt x="346" y="192"/>
                  </a:lnTo>
                  <a:lnTo>
                    <a:pt x="352" y="174"/>
                  </a:lnTo>
                  <a:lnTo>
                    <a:pt x="320" y="162"/>
                  </a:lnTo>
                  <a:lnTo>
                    <a:pt x="314" y="180"/>
                  </a:lnTo>
                  <a:lnTo>
                    <a:pt x="314" y="180"/>
                  </a:lnTo>
                  <a:lnTo>
                    <a:pt x="300" y="182"/>
                  </a:lnTo>
                  <a:lnTo>
                    <a:pt x="286" y="186"/>
                  </a:lnTo>
                  <a:lnTo>
                    <a:pt x="272" y="172"/>
                  </a:lnTo>
                  <a:lnTo>
                    <a:pt x="246" y="194"/>
                  </a:lnTo>
                  <a:lnTo>
                    <a:pt x="260" y="208"/>
                  </a:lnTo>
                  <a:lnTo>
                    <a:pt x="260" y="208"/>
                  </a:lnTo>
                  <a:lnTo>
                    <a:pt x="252" y="220"/>
                  </a:lnTo>
                  <a:lnTo>
                    <a:pt x="250" y="234"/>
                  </a:lnTo>
                  <a:lnTo>
                    <a:pt x="230" y="238"/>
                  </a:lnTo>
                  <a:lnTo>
                    <a:pt x="236" y="272"/>
                  </a:lnTo>
                  <a:lnTo>
                    <a:pt x="256" y="268"/>
                  </a:lnTo>
                  <a:lnTo>
                    <a:pt x="256" y="268"/>
                  </a:lnTo>
                  <a:lnTo>
                    <a:pt x="264" y="280"/>
                  </a:lnTo>
                  <a:lnTo>
                    <a:pt x="274" y="290"/>
                  </a:lnTo>
                  <a:lnTo>
                    <a:pt x="268" y="308"/>
                  </a:lnTo>
                  <a:lnTo>
                    <a:pt x="300" y="320"/>
                  </a:lnTo>
                  <a:lnTo>
                    <a:pt x="306" y="302"/>
                  </a:lnTo>
                  <a:lnTo>
                    <a:pt x="306" y="302"/>
                  </a:lnTo>
                  <a:lnTo>
                    <a:pt x="320" y="302"/>
                  </a:lnTo>
                  <a:lnTo>
                    <a:pt x="334" y="298"/>
                  </a:lnTo>
                  <a:lnTo>
                    <a:pt x="346" y="312"/>
                  </a:lnTo>
                  <a:lnTo>
                    <a:pt x="372" y="290"/>
                  </a:lnTo>
                  <a:lnTo>
                    <a:pt x="360" y="276"/>
                  </a:lnTo>
                  <a:lnTo>
                    <a:pt x="360" y="276"/>
                  </a:lnTo>
                  <a:lnTo>
                    <a:pt x="366" y="262"/>
                  </a:lnTo>
                  <a:lnTo>
                    <a:pt x="370" y="248"/>
                  </a:lnTo>
                  <a:lnTo>
                    <a:pt x="370" y="248"/>
                  </a:lnTo>
                  <a:close/>
                  <a:moveTo>
                    <a:pt x="320" y="264"/>
                  </a:moveTo>
                  <a:lnTo>
                    <a:pt x="320" y="264"/>
                  </a:lnTo>
                  <a:lnTo>
                    <a:pt x="310" y="266"/>
                  </a:lnTo>
                  <a:lnTo>
                    <a:pt x="302" y="264"/>
                  </a:lnTo>
                  <a:lnTo>
                    <a:pt x="294" y="260"/>
                  </a:lnTo>
                  <a:lnTo>
                    <a:pt x="288" y="252"/>
                  </a:lnTo>
                  <a:lnTo>
                    <a:pt x="288" y="252"/>
                  </a:lnTo>
                  <a:lnTo>
                    <a:pt x="286" y="242"/>
                  </a:lnTo>
                  <a:lnTo>
                    <a:pt x="288" y="234"/>
                  </a:lnTo>
                  <a:lnTo>
                    <a:pt x="292" y="226"/>
                  </a:lnTo>
                  <a:lnTo>
                    <a:pt x="300" y="220"/>
                  </a:lnTo>
                  <a:lnTo>
                    <a:pt x="300" y="220"/>
                  </a:lnTo>
                  <a:lnTo>
                    <a:pt x="308" y="218"/>
                  </a:lnTo>
                  <a:lnTo>
                    <a:pt x="318" y="220"/>
                  </a:lnTo>
                  <a:lnTo>
                    <a:pt x="326" y="224"/>
                  </a:lnTo>
                  <a:lnTo>
                    <a:pt x="332" y="232"/>
                  </a:lnTo>
                  <a:lnTo>
                    <a:pt x="332" y="232"/>
                  </a:lnTo>
                  <a:lnTo>
                    <a:pt x="334" y="240"/>
                  </a:lnTo>
                  <a:lnTo>
                    <a:pt x="332" y="250"/>
                  </a:lnTo>
                  <a:lnTo>
                    <a:pt x="328" y="258"/>
                  </a:lnTo>
                  <a:lnTo>
                    <a:pt x="320" y="264"/>
                  </a:lnTo>
                  <a:lnTo>
                    <a:pt x="320" y="26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971" dirty="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899010"/>
            <a:fld id="{D58C9559-40F3-4F2A-A1D6-B62F3B8B5D06}" type="slidenum">
              <a:rPr lang="en-GB">
                <a:solidFill>
                  <a:srgbClr val="000000"/>
                </a:solidFill>
                <a:latin typeface="Arial"/>
              </a:rPr>
              <a:pPr defTabSz="899010"/>
              <a:t>2</a:t>
            </a:fld>
            <a:endParaRPr lang="en-GB" dirty="0">
              <a:solidFill>
                <a:srgbClr val="000000"/>
              </a:solidFill>
              <a:latin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5620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id" hidden="1"/>
          <p:cNvGrpSpPr/>
          <p:nvPr>
            <p:custDataLst>
              <p:tags r:id="rId2"/>
            </p:custDataLst>
          </p:nvPr>
        </p:nvGrpSpPr>
        <p:grpSpPr>
          <a:xfrm>
            <a:off x="2126428" y="540572"/>
            <a:ext cx="7939144" cy="6043108"/>
            <a:chOff x="530352" y="612648"/>
            <a:chExt cx="8997696" cy="6848856"/>
          </a:xfrm>
        </p:grpSpPr>
        <p:grpSp>
          <p:nvGrpSpPr>
            <p:cNvPr id="7" name="Group 6" hidden="1"/>
            <p:cNvGrpSpPr/>
            <p:nvPr userDrawn="1"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55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6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9" name="Group 8" hidden="1"/>
            <p:cNvGrpSpPr/>
            <p:nvPr userDrawn="1"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53" name="Title block" hidden="1"/>
              <p:cNvSpPr>
                <a:spLocks noChangeArrowheads="1"/>
              </p:cNvSpPr>
              <p:nvPr userDrawn="1"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4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0" name="Header block" hidden="1"/>
            <p:cNvSpPr>
              <a:spLocks noChangeArrowheads="1"/>
            </p:cNvSpPr>
            <p:nvPr userDrawn="1"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707409">
                <a:buSzPct val="90000"/>
                <a:defRPr/>
              </a:pPr>
              <a:endParaRPr lang="en-GB" sz="1235" dirty="0">
                <a:solidFill>
                  <a:srgbClr val="A32020"/>
                </a:solidFill>
                <a:latin typeface="Arial"/>
                <a:cs typeface="Arial" charset="0"/>
              </a:endParaRPr>
            </a:p>
          </p:txBody>
        </p:sp>
        <p:grpSp>
          <p:nvGrpSpPr>
            <p:cNvPr id="11" name="Group 600" hidden="1"/>
            <p:cNvGrpSpPr/>
            <p:nvPr userDrawn="1"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47" name="Content block 6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8" name="Content block 6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9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0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1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2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2" name="Group 500" hidden="1"/>
            <p:cNvGrpSpPr/>
            <p:nvPr userDrawn="1"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41" name="Content block 5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2" name="Content block 5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3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4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5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6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3" name="Group 400" hidden="1"/>
            <p:cNvGrpSpPr/>
            <p:nvPr userDrawn="1"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35" name="Content block 4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6" name="Content block 4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7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8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9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0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4" name="Group 300" hidden="1"/>
            <p:cNvGrpSpPr/>
            <p:nvPr userDrawn="1"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29" name="Content block 3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0" name="Content block 3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1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2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3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4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5" name="Group 200" hidden="1"/>
            <p:cNvGrpSpPr/>
            <p:nvPr userDrawn="1"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23" name="Content block 2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4" name="Content block 2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5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6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7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8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6" name="Group 100" hidden="1"/>
            <p:cNvGrpSpPr/>
            <p:nvPr userDrawn="1"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17" name="Content block 1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8" name="Content block 1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9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0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1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2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821" y="845593"/>
            <a:ext cx="7839635" cy="698505"/>
          </a:xfrm>
        </p:spPr>
        <p:txBody>
          <a:bodyPr/>
          <a:lstStyle/>
          <a:p>
            <a:r>
              <a:rPr lang="en-GB" dirty="0"/>
              <a:t>What does good value look like for this project and for my community?</a:t>
            </a:r>
          </a:p>
        </p:txBody>
      </p:sp>
      <p:sp>
        <p:nvSpPr>
          <p:cNvPr id="58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2126428" y="621254"/>
            <a:ext cx="2677393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defTabSz="899010"/>
            <a:r>
              <a:rPr lang="en-GB" sz="794" noProof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5732503" y="4741970"/>
            <a:ext cx="4097647" cy="482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99010">
              <a:spcBef>
                <a:spcPts val="529"/>
              </a:spcBef>
            </a:pPr>
            <a:r>
              <a:rPr lang="en-GB" sz="1059" b="1" dirty="0">
                <a:solidFill>
                  <a:srgbClr val="FFFFFF"/>
                </a:solidFill>
                <a:latin typeface="Arial"/>
              </a:rPr>
              <a:t>Financial </a:t>
            </a:r>
          </a:p>
          <a:p>
            <a:pPr defTabSz="899010">
              <a:spcBef>
                <a:spcPts val="529"/>
              </a:spcBef>
            </a:pPr>
            <a:r>
              <a:rPr lang="en-GB" sz="1059" dirty="0">
                <a:solidFill>
                  <a:srgbClr val="FFFFFF"/>
                </a:solidFill>
                <a:latin typeface="Arial"/>
              </a:rPr>
              <a:t>e.g. creation of an income for my community</a:t>
            </a:r>
          </a:p>
        </p:txBody>
      </p:sp>
      <p:sp>
        <p:nvSpPr>
          <p:cNvPr id="66" name="Content Placeholder 92"/>
          <p:cNvSpPr txBox="1">
            <a:spLocks/>
          </p:cNvSpPr>
          <p:nvPr/>
        </p:nvSpPr>
        <p:spPr>
          <a:xfrm>
            <a:off x="2129118" y="1653175"/>
            <a:ext cx="7851023" cy="5735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680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948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4000" indent="-2304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680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948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20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defTabSz="899320">
              <a:spcAft>
                <a:spcPts val="529"/>
              </a:spcAft>
            </a:pPr>
            <a:r>
              <a:rPr lang="en-GB" sz="1412" dirty="0">
                <a:solidFill>
                  <a:srgbClr val="000000"/>
                </a:solidFill>
              </a:rPr>
              <a:t>When considering an offer someone has made to you, or thinking about what you want to get out of a property development project, you will need to decide what a successful property development project looks like for your community.</a:t>
            </a:r>
          </a:p>
        </p:txBody>
      </p:sp>
      <p:sp>
        <p:nvSpPr>
          <p:cNvPr id="67" name="Content Placeholder 92"/>
          <p:cNvSpPr txBox="1">
            <a:spLocks/>
          </p:cNvSpPr>
          <p:nvPr/>
        </p:nvSpPr>
        <p:spPr>
          <a:xfrm>
            <a:off x="2088822" y="5628262"/>
            <a:ext cx="7976750" cy="5735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680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948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4000" indent="-2304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680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948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20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defTabSz="899320">
              <a:spcAft>
                <a:spcPts val="529"/>
              </a:spcAft>
            </a:pPr>
            <a:r>
              <a:rPr lang="en-GB" sz="1412" dirty="0">
                <a:solidFill>
                  <a:srgbClr val="000000"/>
                </a:solidFill>
              </a:rPr>
              <a:t>How success is defined might be different for a group of properties, for individual properties and between LALCs. The focus of the remaining of this topic will be focussed on financial value.</a:t>
            </a:r>
          </a:p>
        </p:txBody>
      </p:sp>
      <p:grpSp>
        <p:nvGrpSpPr>
          <p:cNvPr id="68" name="Group 67"/>
          <p:cNvGrpSpPr/>
          <p:nvPr/>
        </p:nvGrpSpPr>
        <p:grpSpPr>
          <a:xfrm rot="10800000">
            <a:off x="4148991" y="2441315"/>
            <a:ext cx="5009029" cy="2865904"/>
            <a:chOff x="4778375" y="2557463"/>
            <a:chExt cx="5676900" cy="3248025"/>
          </a:xfrm>
        </p:grpSpPr>
        <p:sp>
          <p:nvSpPr>
            <p:cNvPr id="70" name="Freeform 13"/>
            <p:cNvSpPr>
              <a:spLocks/>
            </p:cNvSpPr>
            <p:nvPr/>
          </p:nvSpPr>
          <p:spPr bwMode="auto">
            <a:xfrm>
              <a:off x="4778375" y="4227513"/>
              <a:ext cx="5676900" cy="1577975"/>
            </a:xfrm>
            <a:custGeom>
              <a:avLst/>
              <a:gdLst>
                <a:gd name="T0" fmla="*/ 3576 w 3576"/>
                <a:gd name="T1" fmla="*/ 0 h 994"/>
                <a:gd name="T2" fmla="*/ 2560 w 3576"/>
                <a:gd name="T3" fmla="*/ 0 h 994"/>
                <a:gd name="T4" fmla="*/ 2482 w 3576"/>
                <a:gd name="T5" fmla="*/ 8 h 994"/>
                <a:gd name="T6" fmla="*/ 2420 w 3576"/>
                <a:gd name="T7" fmla="*/ 32 h 994"/>
                <a:gd name="T8" fmla="*/ 2374 w 3576"/>
                <a:gd name="T9" fmla="*/ 68 h 994"/>
                <a:gd name="T10" fmla="*/ 2344 w 3576"/>
                <a:gd name="T11" fmla="*/ 114 h 994"/>
                <a:gd name="T12" fmla="*/ 2336 w 3576"/>
                <a:gd name="T13" fmla="*/ 134 h 994"/>
                <a:gd name="T14" fmla="*/ 2324 w 3576"/>
                <a:gd name="T15" fmla="*/ 154 h 994"/>
                <a:gd name="T16" fmla="*/ 2300 w 3576"/>
                <a:gd name="T17" fmla="*/ 192 h 994"/>
                <a:gd name="T18" fmla="*/ 2270 w 3576"/>
                <a:gd name="T19" fmla="*/ 224 h 994"/>
                <a:gd name="T20" fmla="*/ 2236 w 3576"/>
                <a:gd name="T21" fmla="*/ 254 h 994"/>
                <a:gd name="T22" fmla="*/ 2198 w 3576"/>
                <a:gd name="T23" fmla="*/ 278 h 994"/>
                <a:gd name="T24" fmla="*/ 2156 w 3576"/>
                <a:gd name="T25" fmla="*/ 298 h 994"/>
                <a:gd name="T26" fmla="*/ 2112 w 3576"/>
                <a:gd name="T27" fmla="*/ 312 h 994"/>
                <a:gd name="T28" fmla="*/ 2066 w 3576"/>
                <a:gd name="T29" fmla="*/ 318 h 994"/>
                <a:gd name="T30" fmla="*/ 326 w 3576"/>
                <a:gd name="T31" fmla="*/ 320 h 994"/>
                <a:gd name="T32" fmla="*/ 324 w 3576"/>
                <a:gd name="T33" fmla="*/ 320 h 994"/>
                <a:gd name="T34" fmla="*/ 258 w 3576"/>
                <a:gd name="T35" fmla="*/ 326 h 994"/>
                <a:gd name="T36" fmla="*/ 198 w 3576"/>
                <a:gd name="T37" fmla="*/ 344 h 994"/>
                <a:gd name="T38" fmla="*/ 144 w 3576"/>
                <a:gd name="T39" fmla="*/ 374 h 994"/>
                <a:gd name="T40" fmla="*/ 96 w 3576"/>
                <a:gd name="T41" fmla="*/ 414 h 994"/>
                <a:gd name="T42" fmla="*/ 56 w 3576"/>
                <a:gd name="T43" fmla="*/ 462 h 994"/>
                <a:gd name="T44" fmla="*/ 26 w 3576"/>
                <a:gd name="T45" fmla="*/ 518 h 994"/>
                <a:gd name="T46" fmla="*/ 6 w 3576"/>
                <a:gd name="T47" fmla="*/ 578 h 994"/>
                <a:gd name="T48" fmla="*/ 0 w 3576"/>
                <a:gd name="T49" fmla="*/ 644 h 994"/>
                <a:gd name="T50" fmla="*/ 0 w 3576"/>
                <a:gd name="T51" fmla="*/ 670 h 994"/>
                <a:gd name="T52" fmla="*/ 6 w 3576"/>
                <a:gd name="T53" fmla="*/ 736 h 994"/>
                <a:gd name="T54" fmla="*/ 26 w 3576"/>
                <a:gd name="T55" fmla="*/ 796 h 994"/>
                <a:gd name="T56" fmla="*/ 56 w 3576"/>
                <a:gd name="T57" fmla="*/ 852 h 994"/>
                <a:gd name="T58" fmla="*/ 96 w 3576"/>
                <a:gd name="T59" fmla="*/ 900 h 994"/>
                <a:gd name="T60" fmla="*/ 144 w 3576"/>
                <a:gd name="T61" fmla="*/ 938 h 994"/>
                <a:gd name="T62" fmla="*/ 198 w 3576"/>
                <a:gd name="T63" fmla="*/ 968 h 994"/>
                <a:gd name="T64" fmla="*/ 258 w 3576"/>
                <a:gd name="T65" fmla="*/ 988 h 994"/>
                <a:gd name="T66" fmla="*/ 324 w 3576"/>
                <a:gd name="T67" fmla="*/ 994 h 994"/>
                <a:gd name="T68" fmla="*/ 2050 w 3576"/>
                <a:gd name="T69" fmla="*/ 994 h 994"/>
                <a:gd name="T70" fmla="*/ 2116 w 3576"/>
                <a:gd name="T71" fmla="*/ 988 h 994"/>
                <a:gd name="T72" fmla="*/ 2176 w 3576"/>
                <a:gd name="T73" fmla="*/ 968 h 994"/>
                <a:gd name="T74" fmla="*/ 2232 w 3576"/>
                <a:gd name="T75" fmla="*/ 938 h 994"/>
                <a:gd name="T76" fmla="*/ 2280 w 3576"/>
                <a:gd name="T77" fmla="*/ 900 h 994"/>
                <a:gd name="T78" fmla="*/ 2318 w 3576"/>
                <a:gd name="T79" fmla="*/ 852 h 994"/>
                <a:gd name="T80" fmla="*/ 2348 w 3576"/>
                <a:gd name="T81" fmla="*/ 796 h 994"/>
                <a:gd name="T82" fmla="*/ 2368 w 3576"/>
                <a:gd name="T83" fmla="*/ 736 h 994"/>
                <a:gd name="T84" fmla="*/ 2374 w 3576"/>
                <a:gd name="T85" fmla="*/ 670 h 994"/>
                <a:gd name="T86" fmla="*/ 2374 w 3576"/>
                <a:gd name="T87" fmla="*/ 220 h 994"/>
                <a:gd name="T88" fmla="*/ 2378 w 3576"/>
                <a:gd name="T89" fmla="*/ 186 h 994"/>
                <a:gd name="T90" fmla="*/ 2386 w 3576"/>
                <a:gd name="T91" fmla="*/ 156 h 994"/>
                <a:gd name="T92" fmla="*/ 2402 w 3576"/>
                <a:gd name="T93" fmla="*/ 128 h 994"/>
                <a:gd name="T94" fmla="*/ 2422 w 3576"/>
                <a:gd name="T95" fmla="*/ 104 h 994"/>
                <a:gd name="T96" fmla="*/ 2446 w 3576"/>
                <a:gd name="T97" fmla="*/ 84 h 994"/>
                <a:gd name="T98" fmla="*/ 2474 w 3576"/>
                <a:gd name="T99" fmla="*/ 70 h 994"/>
                <a:gd name="T100" fmla="*/ 2504 w 3576"/>
                <a:gd name="T101" fmla="*/ 60 h 994"/>
                <a:gd name="T102" fmla="*/ 2536 w 3576"/>
                <a:gd name="T103" fmla="*/ 58 h 994"/>
                <a:gd name="T104" fmla="*/ 3576 w 3576"/>
                <a:gd name="T105" fmla="*/ 58 h 9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576" h="994">
                  <a:moveTo>
                    <a:pt x="3576" y="0"/>
                  </a:moveTo>
                  <a:lnTo>
                    <a:pt x="3576" y="0"/>
                  </a:lnTo>
                  <a:lnTo>
                    <a:pt x="2560" y="0"/>
                  </a:lnTo>
                  <a:lnTo>
                    <a:pt x="2560" y="0"/>
                  </a:lnTo>
                  <a:lnTo>
                    <a:pt x="2520" y="2"/>
                  </a:lnTo>
                  <a:lnTo>
                    <a:pt x="2482" y="8"/>
                  </a:lnTo>
                  <a:lnTo>
                    <a:pt x="2450" y="18"/>
                  </a:lnTo>
                  <a:lnTo>
                    <a:pt x="2420" y="32"/>
                  </a:lnTo>
                  <a:lnTo>
                    <a:pt x="2396" y="48"/>
                  </a:lnTo>
                  <a:lnTo>
                    <a:pt x="2374" y="68"/>
                  </a:lnTo>
                  <a:lnTo>
                    <a:pt x="2358" y="90"/>
                  </a:lnTo>
                  <a:lnTo>
                    <a:pt x="2344" y="114"/>
                  </a:lnTo>
                  <a:lnTo>
                    <a:pt x="2344" y="114"/>
                  </a:lnTo>
                  <a:lnTo>
                    <a:pt x="2336" y="134"/>
                  </a:lnTo>
                  <a:lnTo>
                    <a:pt x="2336" y="134"/>
                  </a:lnTo>
                  <a:lnTo>
                    <a:pt x="2324" y="154"/>
                  </a:lnTo>
                  <a:lnTo>
                    <a:pt x="2312" y="172"/>
                  </a:lnTo>
                  <a:lnTo>
                    <a:pt x="2300" y="192"/>
                  </a:lnTo>
                  <a:lnTo>
                    <a:pt x="2286" y="208"/>
                  </a:lnTo>
                  <a:lnTo>
                    <a:pt x="2270" y="224"/>
                  </a:lnTo>
                  <a:lnTo>
                    <a:pt x="2254" y="240"/>
                  </a:lnTo>
                  <a:lnTo>
                    <a:pt x="2236" y="254"/>
                  </a:lnTo>
                  <a:lnTo>
                    <a:pt x="2218" y="268"/>
                  </a:lnTo>
                  <a:lnTo>
                    <a:pt x="2198" y="278"/>
                  </a:lnTo>
                  <a:lnTo>
                    <a:pt x="2178" y="290"/>
                  </a:lnTo>
                  <a:lnTo>
                    <a:pt x="2156" y="298"/>
                  </a:lnTo>
                  <a:lnTo>
                    <a:pt x="2136" y="306"/>
                  </a:lnTo>
                  <a:lnTo>
                    <a:pt x="2112" y="312"/>
                  </a:lnTo>
                  <a:lnTo>
                    <a:pt x="2090" y="316"/>
                  </a:lnTo>
                  <a:lnTo>
                    <a:pt x="2066" y="318"/>
                  </a:lnTo>
                  <a:lnTo>
                    <a:pt x="2042" y="320"/>
                  </a:lnTo>
                  <a:lnTo>
                    <a:pt x="326" y="320"/>
                  </a:lnTo>
                  <a:lnTo>
                    <a:pt x="324" y="320"/>
                  </a:lnTo>
                  <a:lnTo>
                    <a:pt x="324" y="320"/>
                  </a:lnTo>
                  <a:lnTo>
                    <a:pt x="292" y="320"/>
                  </a:lnTo>
                  <a:lnTo>
                    <a:pt x="258" y="326"/>
                  </a:lnTo>
                  <a:lnTo>
                    <a:pt x="228" y="334"/>
                  </a:lnTo>
                  <a:lnTo>
                    <a:pt x="198" y="344"/>
                  </a:lnTo>
                  <a:lnTo>
                    <a:pt x="170" y="358"/>
                  </a:lnTo>
                  <a:lnTo>
                    <a:pt x="144" y="374"/>
                  </a:lnTo>
                  <a:lnTo>
                    <a:pt x="118" y="394"/>
                  </a:lnTo>
                  <a:lnTo>
                    <a:pt x="96" y="414"/>
                  </a:lnTo>
                  <a:lnTo>
                    <a:pt x="74" y="438"/>
                  </a:lnTo>
                  <a:lnTo>
                    <a:pt x="56" y="462"/>
                  </a:lnTo>
                  <a:lnTo>
                    <a:pt x="40" y="488"/>
                  </a:lnTo>
                  <a:lnTo>
                    <a:pt x="26" y="518"/>
                  </a:lnTo>
                  <a:lnTo>
                    <a:pt x="14" y="546"/>
                  </a:lnTo>
                  <a:lnTo>
                    <a:pt x="6" y="578"/>
                  </a:lnTo>
                  <a:lnTo>
                    <a:pt x="2" y="610"/>
                  </a:lnTo>
                  <a:lnTo>
                    <a:pt x="0" y="644"/>
                  </a:lnTo>
                  <a:lnTo>
                    <a:pt x="0" y="670"/>
                  </a:lnTo>
                  <a:lnTo>
                    <a:pt x="0" y="670"/>
                  </a:lnTo>
                  <a:lnTo>
                    <a:pt x="2" y="704"/>
                  </a:lnTo>
                  <a:lnTo>
                    <a:pt x="6" y="736"/>
                  </a:lnTo>
                  <a:lnTo>
                    <a:pt x="14" y="766"/>
                  </a:lnTo>
                  <a:lnTo>
                    <a:pt x="26" y="796"/>
                  </a:lnTo>
                  <a:lnTo>
                    <a:pt x="40" y="824"/>
                  </a:lnTo>
                  <a:lnTo>
                    <a:pt x="56" y="852"/>
                  </a:lnTo>
                  <a:lnTo>
                    <a:pt x="74" y="876"/>
                  </a:lnTo>
                  <a:lnTo>
                    <a:pt x="96" y="900"/>
                  </a:lnTo>
                  <a:lnTo>
                    <a:pt x="118" y="920"/>
                  </a:lnTo>
                  <a:lnTo>
                    <a:pt x="144" y="938"/>
                  </a:lnTo>
                  <a:lnTo>
                    <a:pt x="170" y="956"/>
                  </a:lnTo>
                  <a:lnTo>
                    <a:pt x="198" y="968"/>
                  </a:lnTo>
                  <a:lnTo>
                    <a:pt x="228" y="980"/>
                  </a:lnTo>
                  <a:lnTo>
                    <a:pt x="258" y="988"/>
                  </a:lnTo>
                  <a:lnTo>
                    <a:pt x="292" y="992"/>
                  </a:lnTo>
                  <a:lnTo>
                    <a:pt x="324" y="994"/>
                  </a:lnTo>
                  <a:lnTo>
                    <a:pt x="2050" y="994"/>
                  </a:lnTo>
                  <a:lnTo>
                    <a:pt x="2050" y="994"/>
                  </a:lnTo>
                  <a:lnTo>
                    <a:pt x="2084" y="992"/>
                  </a:lnTo>
                  <a:lnTo>
                    <a:pt x="2116" y="988"/>
                  </a:lnTo>
                  <a:lnTo>
                    <a:pt x="2146" y="980"/>
                  </a:lnTo>
                  <a:lnTo>
                    <a:pt x="2176" y="968"/>
                  </a:lnTo>
                  <a:lnTo>
                    <a:pt x="2204" y="956"/>
                  </a:lnTo>
                  <a:lnTo>
                    <a:pt x="2232" y="938"/>
                  </a:lnTo>
                  <a:lnTo>
                    <a:pt x="2256" y="920"/>
                  </a:lnTo>
                  <a:lnTo>
                    <a:pt x="2280" y="900"/>
                  </a:lnTo>
                  <a:lnTo>
                    <a:pt x="2300" y="876"/>
                  </a:lnTo>
                  <a:lnTo>
                    <a:pt x="2318" y="852"/>
                  </a:lnTo>
                  <a:lnTo>
                    <a:pt x="2334" y="824"/>
                  </a:lnTo>
                  <a:lnTo>
                    <a:pt x="2348" y="796"/>
                  </a:lnTo>
                  <a:lnTo>
                    <a:pt x="2360" y="766"/>
                  </a:lnTo>
                  <a:lnTo>
                    <a:pt x="2368" y="736"/>
                  </a:lnTo>
                  <a:lnTo>
                    <a:pt x="2372" y="704"/>
                  </a:lnTo>
                  <a:lnTo>
                    <a:pt x="2374" y="670"/>
                  </a:lnTo>
                  <a:lnTo>
                    <a:pt x="2374" y="220"/>
                  </a:lnTo>
                  <a:lnTo>
                    <a:pt x="2374" y="220"/>
                  </a:lnTo>
                  <a:lnTo>
                    <a:pt x="2374" y="202"/>
                  </a:lnTo>
                  <a:lnTo>
                    <a:pt x="2378" y="186"/>
                  </a:lnTo>
                  <a:lnTo>
                    <a:pt x="2382" y="172"/>
                  </a:lnTo>
                  <a:lnTo>
                    <a:pt x="2386" y="156"/>
                  </a:lnTo>
                  <a:lnTo>
                    <a:pt x="2394" y="142"/>
                  </a:lnTo>
                  <a:lnTo>
                    <a:pt x="2402" y="128"/>
                  </a:lnTo>
                  <a:lnTo>
                    <a:pt x="2412" y="116"/>
                  </a:lnTo>
                  <a:lnTo>
                    <a:pt x="2422" y="104"/>
                  </a:lnTo>
                  <a:lnTo>
                    <a:pt x="2434" y="94"/>
                  </a:lnTo>
                  <a:lnTo>
                    <a:pt x="2446" y="84"/>
                  </a:lnTo>
                  <a:lnTo>
                    <a:pt x="2458" y="76"/>
                  </a:lnTo>
                  <a:lnTo>
                    <a:pt x="2474" y="70"/>
                  </a:lnTo>
                  <a:lnTo>
                    <a:pt x="2488" y="64"/>
                  </a:lnTo>
                  <a:lnTo>
                    <a:pt x="2504" y="60"/>
                  </a:lnTo>
                  <a:lnTo>
                    <a:pt x="2520" y="58"/>
                  </a:lnTo>
                  <a:lnTo>
                    <a:pt x="2536" y="58"/>
                  </a:lnTo>
                  <a:lnTo>
                    <a:pt x="2536" y="58"/>
                  </a:lnTo>
                  <a:lnTo>
                    <a:pt x="3576" y="58"/>
                  </a:lnTo>
                  <a:lnTo>
                    <a:pt x="3576" y="0"/>
                  </a:lnTo>
                  <a:close/>
                </a:path>
              </a:pathLst>
            </a:custGeom>
            <a:solidFill>
              <a:srgbClr val="F36E2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r>
                <a:rPr lang="en-GB" sz="971" dirty="0">
                  <a:solidFill>
                    <a:srgbClr val="000000"/>
                  </a:solidFill>
                  <a:latin typeface="Arial"/>
                </a:rPr>
                <a:t>Property</a:t>
              </a:r>
            </a:p>
          </p:txBody>
        </p:sp>
        <p:sp>
          <p:nvSpPr>
            <p:cNvPr id="71" name="Freeform 21"/>
            <p:cNvSpPr>
              <a:spLocks/>
            </p:cNvSpPr>
            <p:nvPr/>
          </p:nvSpPr>
          <p:spPr bwMode="auto">
            <a:xfrm>
              <a:off x="4778375" y="3627438"/>
              <a:ext cx="5676900" cy="1108075"/>
            </a:xfrm>
            <a:custGeom>
              <a:avLst/>
              <a:gdLst>
                <a:gd name="T0" fmla="*/ 3576 w 3576"/>
                <a:gd name="T1" fmla="*/ 378 h 698"/>
                <a:gd name="T2" fmla="*/ 2560 w 3576"/>
                <a:gd name="T3" fmla="*/ 378 h 698"/>
                <a:gd name="T4" fmla="*/ 2482 w 3576"/>
                <a:gd name="T5" fmla="*/ 386 h 698"/>
                <a:gd name="T6" fmla="*/ 2420 w 3576"/>
                <a:gd name="T7" fmla="*/ 410 h 698"/>
                <a:gd name="T8" fmla="*/ 2374 w 3576"/>
                <a:gd name="T9" fmla="*/ 446 h 698"/>
                <a:gd name="T10" fmla="*/ 2344 w 3576"/>
                <a:gd name="T11" fmla="*/ 492 h 698"/>
                <a:gd name="T12" fmla="*/ 2336 w 3576"/>
                <a:gd name="T13" fmla="*/ 512 h 698"/>
                <a:gd name="T14" fmla="*/ 2324 w 3576"/>
                <a:gd name="T15" fmla="*/ 532 h 698"/>
                <a:gd name="T16" fmla="*/ 2300 w 3576"/>
                <a:gd name="T17" fmla="*/ 570 h 698"/>
                <a:gd name="T18" fmla="*/ 2270 w 3576"/>
                <a:gd name="T19" fmla="*/ 602 h 698"/>
                <a:gd name="T20" fmla="*/ 2236 w 3576"/>
                <a:gd name="T21" fmla="*/ 632 h 698"/>
                <a:gd name="T22" fmla="*/ 2198 w 3576"/>
                <a:gd name="T23" fmla="*/ 656 h 698"/>
                <a:gd name="T24" fmla="*/ 2156 w 3576"/>
                <a:gd name="T25" fmla="*/ 676 h 698"/>
                <a:gd name="T26" fmla="*/ 2112 w 3576"/>
                <a:gd name="T27" fmla="*/ 690 h 698"/>
                <a:gd name="T28" fmla="*/ 2066 w 3576"/>
                <a:gd name="T29" fmla="*/ 696 h 698"/>
                <a:gd name="T30" fmla="*/ 2042 w 3576"/>
                <a:gd name="T31" fmla="*/ 698 h 698"/>
                <a:gd name="T32" fmla="*/ 324 w 3576"/>
                <a:gd name="T33" fmla="*/ 698 h 698"/>
                <a:gd name="T34" fmla="*/ 258 w 3576"/>
                <a:gd name="T35" fmla="*/ 690 h 698"/>
                <a:gd name="T36" fmla="*/ 198 w 3576"/>
                <a:gd name="T37" fmla="*/ 672 h 698"/>
                <a:gd name="T38" fmla="*/ 144 w 3576"/>
                <a:gd name="T39" fmla="*/ 642 h 698"/>
                <a:gd name="T40" fmla="*/ 96 w 3576"/>
                <a:gd name="T41" fmla="*/ 602 h 698"/>
                <a:gd name="T42" fmla="*/ 56 w 3576"/>
                <a:gd name="T43" fmla="*/ 554 h 698"/>
                <a:gd name="T44" fmla="*/ 26 w 3576"/>
                <a:gd name="T45" fmla="*/ 500 h 698"/>
                <a:gd name="T46" fmla="*/ 6 w 3576"/>
                <a:gd name="T47" fmla="*/ 438 h 698"/>
                <a:gd name="T48" fmla="*/ 0 w 3576"/>
                <a:gd name="T49" fmla="*/ 372 h 698"/>
                <a:gd name="T50" fmla="*/ 0 w 3576"/>
                <a:gd name="T51" fmla="*/ 324 h 698"/>
                <a:gd name="T52" fmla="*/ 6 w 3576"/>
                <a:gd name="T53" fmla="*/ 258 h 698"/>
                <a:gd name="T54" fmla="*/ 26 w 3576"/>
                <a:gd name="T55" fmla="*/ 198 h 698"/>
                <a:gd name="T56" fmla="*/ 56 w 3576"/>
                <a:gd name="T57" fmla="*/ 144 h 698"/>
                <a:gd name="T58" fmla="*/ 96 w 3576"/>
                <a:gd name="T59" fmla="*/ 96 h 698"/>
                <a:gd name="T60" fmla="*/ 144 w 3576"/>
                <a:gd name="T61" fmla="*/ 56 h 698"/>
                <a:gd name="T62" fmla="*/ 198 w 3576"/>
                <a:gd name="T63" fmla="*/ 26 h 698"/>
                <a:gd name="T64" fmla="*/ 258 w 3576"/>
                <a:gd name="T65" fmla="*/ 6 h 698"/>
                <a:gd name="T66" fmla="*/ 324 w 3576"/>
                <a:gd name="T67" fmla="*/ 0 h 698"/>
                <a:gd name="T68" fmla="*/ 2042 w 3576"/>
                <a:gd name="T69" fmla="*/ 0 h 698"/>
                <a:gd name="T70" fmla="*/ 2066 w 3576"/>
                <a:gd name="T71" fmla="*/ 2 h 698"/>
                <a:gd name="T72" fmla="*/ 2112 w 3576"/>
                <a:gd name="T73" fmla="*/ 8 h 698"/>
                <a:gd name="T74" fmla="*/ 2156 w 3576"/>
                <a:gd name="T75" fmla="*/ 22 h 698"/>
                <a:gd name="T76" fmla="*/ 2198 w 3576"/>
                <a:gd name="T77" fmla="*/ 40 h 698"/>
                <a:gd name="T78" fmla="*/ 2236 w 3576"/>
                <a:gd name="T79" fmla="*/ 64 h 698"/>
                <a:gd name="T80" fmla="*/ 2270 w 3576"/>
                <a:gd name="T81" fmla="*/ 94 h 698"/>
                <a:gd name="T82" fmla="*/ 2300 w 3576"/>
                <a:gd name="T83" fmla="*/ 128 h 698"/>
                <a:gd name="T84" fmla="*/ 2324 w 3576"/>
                <a:gd name="T85" fmla="*/ 166 h 698"/>
                <a:gd name="T86" fmla="*/ 2336 w 3576"/>
                <a:gd name="T87" fmla="*/ 186 h 698"/>
                <a:gd name="T88" fmla="*/ 2344 w 3576"/>
                <a:gd name="T89" fmla="*/ 206 h 698"/>
                <a:gd name="T90" fmla="*/ 2374 w 3576"/>
                <a:gd name="T91" fmla="*/ 252 h 698"/>
                <a:gd name="T92" fmla="*/ 2420 w 3576"/>
                <a:gd name="T93" fmla="*/ 288 h 698"/>
                <a:gd name="T94" fmla="*/ 2482 w 3576"/>
                <a:gd name="T95" fmla="*/ 310 h 698"/>
                <a:gd name="T96" fmla="*/ 2560 w 3576"/>
                <a:gd name="T97" fmla="*/ 318 h 698"/>
                <a:gd name="T98" fmla="*/ 3576 w 3576"/>
                <a:gd name="T99" fmla="*/ 318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576" h="698">
                  <a:moveTo>
                    <a:pt x="3576" y="378"/>
                  </a:moveTo>
                  <a:lnTo>
                    <a:pt x="3576" y="378"/>
                  </a:lnTo>
                  <a:lnTo>
                    <a:pt x="2560" y="378"/>
                  </a:lnTo>
                  <a:lnTo>
                    <a:pt x="2560" y="378"/>
                  </a:lnTo>
                  <a:lnTo>
                    <a:pt x="2520" y="380"/>
                  </a:lnTo>
                  <a:lnTo>
                    <a:pt x="2482" y="386"/>
                  </a:lnTo>
                  <a:lnTo>
                    <a:pt x="2450" y="396"/>
                  </a:lnTo>
                  <a:lnTo>
                    <a:pt x="2420" y="410"/>
                  </a:lnTo>
                  <a:lnTo>
                    <a:pt x="2396" y="426"/>
                  </a:lnTo>
                  <a:lnTo>
                    <a:pt x="2374" y="446"/>
                  </a:lnTo>
                  <a:lnTo>
                    <a:pt x="2358" y="468"/>
                  </a:lnTo>
                  <a:lnTo>
                    <a:pt x="2344" y="492"/>
                  </a:lnTo>
                  <a:lnTo>
                    <a:pt x="2344" y="492"/>
                  </a:lnTo>
                  <a:lnTo>
                    <a:pt x="2336" y="512"/>
                  </a:lnTo>
                  <a:lnTo>
                    <a:pt x="2336" y="512"/>
                  </a:lnTo>
                  <a:lnTo>
                    <a:pt x="2324" y="532"/>
                  </a:lnTo>
                  <a:lnTo>
                    <a:pt x="2312" y="550"/>
                  </a:lnTo>
                  <a:lnTo>
                    <a:pt x="2300" y="570"/>
                  </a:lnTo>
                  <a:lnTo>
                    <a:pt x="2286" y="586"/>
                  </a:lnTo>
                  <a:lnTo>
                    <a:pt x="2270" y="602"/>
                  </a:lnTo>
                  <a:lnTo>
                    <a:pt x="2254" y="618"/>
                  </a:lnTo>
                  <a:lnTo>
                    <a:pt x="2236" y="632"/>
                  </a:lnTo>
                  <a:lnTo>
                    <a:pt x="2218" y="646"/>
                  </a:lnTo>
                  <a:lnTo>
                    <a:pt x="2198" y="656"/>
                  </a:lnTo>
                  <a:lnTo>
                    <a:pt x="2178" y="668"/>
                  </a:lnTo>
                  <a:lnTo>
                    <a:pt x="2156" y="676"/>
                  </a:lnTo>
                  <a:lnTo>
                    <a:pt x="2136" y="684"/>
                  </a:lnTo>
                  <a:lnTo>
                    <a:pt x="2112" y="690"/>
                  </a:lnTo>
                  <a:lnTo>
                    <a:pt x="2090" y="694"/>
                  </a:lnTo>
                  <a:lnTo>
                    <a:pt x="2066" y="696"/>
                  </a:lnTo>
                  <a:lnTo>
                    <a:pt x="2042" y="698"/>
                  </a:lnTo>
                  <a:lnTo>
                    <a:pt x="2042" y="698"/>
                  </a:lnTo>
                  <a:lnTo>
                    <a:pt x="324" y="698"/>
                  </a:lnTo>
                  <a:lnTo>
                    <a:pt x="324" y="698"/>
                  </a:lnTo>
                  <a:lnTo>
                    <a:pt x="292" y="696"/>
                  </a:lnTo>
                  <a:lnTo>
                    <a:pt x="258" y="690"/>
                  </a:lnTo>
                  <a:lnTo>
                    <a:pt x="228" y="682"/>
                  </a:lnTo>
                  <a:lnTo>
                    <a:pt x="198" y="672"/>
                  </a:lnTo>
                  <a:lnTo>
                    <a:pt x="170" y="658"/>
                  </a:lnTo>
                  <a:lnTo>
                    <a:pt x="144" y="642"/>
                  </a:lnTo>
                  <a:lnTo>
                    <a:pt x="118" y="624"/>
                  </a:lnTo>
                  <a:lnTo>
                    <a:pt x="96" y="602"/>
                  </a:lnTo>
                  <a:lnTo>
                    <a:pt x="74" y="580"/>
                  </a:lnTo>
                  <a:lnTo>
                    <a:pt x="56" y="554"/>
                  </a:lnTo>
                  <a:lnTo>
                    <a:pt x="40" y="528"/>
                  </a:lnTo>
                  <a:lnTo>
                    <a:pt x="26" y="500"/>
                  </a:lnTo>
                  <a:lnTo>
                    <a:pt x="14" y="470"/>
                  </a:lnTo>
                  <a:lnTo>
                    <a:pt x="6" y="438"/>
                  </a:lnTo>
                  <a:lnTo>
                    <a:pt x="2" y="406"/>
                  </a:lnTo>
                  <a:lnTo>
                    <a:pt x="0" y="372"/>
                  </a:lnTo>
                  <a:lnTo>
                    <a:pt x="0" y="324"/>
                  </a:lnTo>
                  <a:lnTo>
                    <a:pt x="0" y="324"/>
                  </a:lnTo>
                  <a:lnTo>
                    <a:pt x="2" y="292"/>
                  </a:lnTo>
                  <a:lnTo>
                    <a:pt x="6" y="258"/>
                  </a:lnTo>
                  <a:lnTo>
                    <a:pt x="14" y="228"/>
                  </a:lnTo>
                  <a:lnTo>
                    <a:pt x="26" y="198"/>
                  </a:lnTo>
                  <a:lnTo>
                    <a:pt x="40" y="170"/>
                  </a:lnTo>
                  <a:lnTo>
                    <a:pt x="56" y="144"/>
                  </a:lnTo>
                  <a:lnTo>
                    <a:pt x="74" y="118"/>
                  </a:lnTo>
                  <a:lnTo>
                    <a:pt x="96" y="96"/>
                  </a:lnTo>
                  <a:lnTo>
                    <a:pt x="118" y="74"/>
                  </a:lnTo>
                  <a:lnTo>
                    <a:pt x="144" y="56"/>
                  </a:lnTo>
                  <a:lnTo>
                    <a:pt x="170" y="40"/>
                  </a:lnTo>
                  <a:lnTo>
                    <a:pt x="198" y="26"/>
                  </a:lnTo>
                  <a:lnTo>
                    <a:pt x="228" y="14"/>
                  </a:lnTo>
                  <a:lnTo>
                    <a:pt x="258" y="6"/>
                  </a:lnTo>
                  <a:lnTo>
                    <a:pt x="292" y="2"/>
                  </a:lnTo>
                  <a:lnTo>
                    <a:pt x="324" y="0"/>
                  </a:lnTo>
                  <a:lnTo>
                    <a:pt x="324" y="0"/>
                  </a:lnTo>
                  <a:lnTo>
                    <a:pt x="2042" y="0"/>
                  </a:lnTo>
                  <a:lnTo>
                    <a:pt x="2042" y="0"/>
                  </a:lnTo>
                  <a:lnTo>
                    <a:pt x="2066" y="2"/>
                  </a:lnTo>
                  <a:lnTo>
                    <a:pt x="2090" y="4"/>
                  </a:lnTo>
                  <a:lnTo>
                    <a:pt x="2112" y="8"/>
                  </a:lnTo>
                  <a:lnTo>
                    <a:pt x="2136" y="14"/>
                  </a:lnTo>
                  <a:lnTo>
                    <a:pt x="2156" y="22"/>
                  </a:lnTo>
                  <a:lnTo>
                    <a:pt x="2178" y="30"/>
                  </a:lnTo>
                  <a:lnTo>
                    <a:pt x="2198" y="40"/>
                  </a:lnTo>
                  <a:lnTo>
                    <a:pt x="2218" y="52"/>
                  </a:lnTo>
                  <a:lnTo>
                    <a:pt x="2236" y="64"/>
                  </a:lnTo>
                  <a:lnTo>
                    <a:pt x="2254" y="80"/>
                  </a:lnTo>
                  <a:lnTo>
                    <a:pt x="2270" y="94"/>
                  </a:lnTo>
                  <a:lnTo>
                    <a:pt x="2286" y="110"/>
                  </a:lnTo>
                  <a:lnTo>
                    <a:pt x="2300" y="128"/>
                  </a:lnTo>
                  <a:lnTo>
                    <a:pt x="2312" y="146"/>
                  </a:lnTo>
                  <a:lnTo>
                    <a:pt x="2324" y="166"/>
                  </a:lnTo>
                  <a:lnTo>
                    <a:pt x="2336" y="186"/>
                  </a:lnTo>
                  <a:lnTo>
                    <a:pt x="2336" y="186"/>
                  </a:lnTo>
                  <a:lnTo>
                    <a:pt x="2344" y="206"/>
                  </a:lnTo>
                  <a:lnTo>
                    <a:pt x="2344" y="206"/>
                  </a:lnTo>
                  <a:lnTo>
                    <a:pt x="2358" y="230"/>
                  </a:lnTo>
                  <a:lnTo>
                    <a:pt x="2374" y="252"/>
                  </a:lnTo>
                  <a:lnTo>
                    <a:pt x="2396" y="272"/>
                  </a:lnTo>
                  <a:lnTo>
                    <a:pt x="2420" y="288"/>
                  </a:lnTo>
                  <a:lnTo>
                    <a:pt x="2450" y="300"/>
                  </a:lnTo>
                  <a:lnTo>
                    <a:pt x="2482" y="310"/>
                  </a:lnTo>
                  <a:lnTo>
                    <a:pt x="2520" y="316"/>
                  </a:lnTo>
                  <a:lnTo>
                    <a:pt x="2560" y="318"/>
                  </a:lnTo>
                  <a:lnTo>
                    <a:pt x="2560" y="318"/>
                  </a:lnTo>
                  <a:lnTo>
                    <a:pt x="3576" y="318"/>
                  </a:lnTo>
                  <a:lnTo>
                    <a:pt x="3576" y="378"/>
                  </a:lnTo>
                  <a:close/>
                </a:path>
              </a:pathLst>
            </a:custGeom>
            <a:solidFill>
              <a:srgbClr val="EF4062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97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3" name="Freeform 29"/>
            <p:cNvSpPr>
              <a:spLocks/>
            </p:cNvSpPr>
            <p:nvPr/>
          </p:nvSpPr>
          <p:spPr bwMode="auto">
            <a:xfrm>
              <a:off x="4778375" y="2557463"/>
              <a:ext cx="5676900" cy="1574800"/>
            </a:xfrm>
            <a:custGeom>
              <a:avLst/>
              <a:gdLst>
                <a:gd name="T0" fmla="*/ 3576 w 3576"/>
                <a:gd name="T1" fmla="*/ 992 h 992"/>
                <a:gd name="T2" fmla="*/ 2560 w 3576"/>
                <a:gd name="T3" fmla="*/ 992 h 992"/>
                <a:gd name="T4" fmla="*/ 2482 w 3576"/>
                <a:gd name="T5" fmla="*/ 984 h 992"/>
                <a:gd name="T6" fmla="*/ 2420 w 3576"/>
                <a:gd name="T7" fmla="*/ 962 h 992"/>
                <a:gd name="T8" fmla="*/ 2374 w 3576"/>
                <a:gd name="T9" fmla="*/ 926 h 992"/>
                <a:gd name="T10" fmla="*/ 2344 w 3576"/>
                <a:gd name="T11" fmla="*/ 880 h 992"/>
                <a:gd name="T12" fmla="*/ 2336 w 3576"/>
                <a:gd name="T13" fmla="*/ 860 h 992"/>
                <a:gd name="T14" fmla="*/ 2324 w 3576"/>
                <a:gd name="T15" fmla="*/ 840 h 992"/>
                <a:gd name="T16" fmla="*/ 2300 w 3576"/>
                <a:gd name="T17" fmla="*/ 802 h 992"/>
                <a:gd name="T18" fmla="*/ 2270 w 3576"/>
                <a:gd name="T19" fmla="*/ 768 h 992"/>
                <a:gd name="T20" fmla="*/ 2236 w 3576"/>
                <a:gd name="T21" fmla="*/ 738 h 992"/>
                <a:gd name="T22" fmla="*/ 2198 w 3576"/>
                <a:gd name="T23" fmla="*/ 714 h 992"/>
                <a:gd name="T24" fmla="*/ 2156 w 3576"/>
                <a:gd name="T25" fmla="*/ 696 h 992"/>
                <a:gd name="T26" fmla="*/ 2112 w 3576"/>
                <a:gd name="T27" fmla="*/ 682 h 992"/>
                <a:gd name="T28" fmla="*/ 2066 w 3576"/>
                <a:gd name="T29" fmla="*/ 676 h 992"/>
                <a:gd name="T30" fmla="*/ 324 w 3576"/>
                <a:gd name="T31" fmla="*/ 674 h 992"/>
                <a:gd name="T32" fmla="*/ 292 w 3576"/>
                <a:gd name="T33" fmla="*/ 672 h 992"/>
                <a:gd name="T34" fmla="*/ 228 w 3576"/>
                <a:gd name="T35" fmla="*/ 660 h 992"/>
                <a:gd name="T36" fmla="*/ 170 w 3576"/>
                <a:gd name="T37" fmla="*/ 636 h 992"/>
                <a:gd name="T38" fmla="*/ 118 w 3576"/>
                <a:gd name="T39" fmla="*/ 600 h 992"/>
                <a:gd name="T40" fmla="*/ 74 w 3576"/>
                <a:gd name="T41" fmla="*/ 556 h 992"/>
                <a:gd name="T42" fmla="*/ 40 w 3576"/>
                <a:gd name="T43" fmla="*/ 504 h 992"/>
                <a:gd name="T44" fmla="*/ 14 w 3576"/>
                <a:gd name="T45" fmla="*/ 446 h 992"/>
                <a:gd name="T46" fmla="*/ 2 w 3576"/>
                <a:gd name="T47" fmla="*/ 384 h 992"/>
                <a:gd name="T48" fmla="*/ 0 w 3576"/>
                <a:gd name="T49" fmla="*/ 324 h 992"/>
                <a:gd name="T50" fmla="*/ 2 w 3576"/>
                <a:gd name="T51" fmla="*/ 290 h 992"/>
                <a:gd name="T52" fmla="*/ 14 w 3576"/>
                <a:gd name="T53" fmla="*/ 226 h 992"/>
                <a:gd name="T54" fmla="*/ 40 w 3576"/>
                <a:gd name="T55" fmla="*/ 168 h 992"/>
                <a:gd name="T56" fmla="*/ 74 w 3576"/>
                <a:gd name="T57" fmla="*/ 116 h 992"/>
                <a:gd name="T58" fmla="*/ 118 w 3576"/>
                <a:gd name="T59" fmla="*/ 74 h 992"/>
                <a:gd name="T60" fmla="*/ 170 w 3576"/>
                <a:gd name="T61" fmla="*/ 38 h 992"/>
                <a:gd name="T62" fmla="*/ 228 w 3576"/>
                <a:gd name="T63" fmla="*/ 14 h 992"/>
                <a:gd name="T64" fmla="*/ 292 w 3576"/>
                <a:gd name="T65" fmla="*/ 0 h 992"/>
                <a:gd name="T66" fmla="*/ 2050 w 3576"/>
                <a:gd name="T67" fmla="*/ 0 h 992"/>
                <a:gd name="T68" fmla="*/ 2084 w 3576"/>
                <a:gd name="T69" fmla="*/ 0 h 992"/>
                <a:gd name="T70" fmla="*/ 2146 w 3576"/>
                <a:gd name="T71" fmla="*/ 14 h 992"/>
                <a:gd name="T72" fmla="*/ 2204 w 3576"/>
                <a:gd name="T73" fmla="*/ 38 h 992"/>
                <a:gd name="T74" fmla="*/ 2256 w 3576"/>
                <a:gd name="T75" fmla="*/ 74 h 992"/>
                <a:gd name="T76" fmla="*/ 2300 w 3576"/>
                <a:gd name="T77" fmla="*/ 116 h 992"/>
                <a:gd name="T78" fmla="*/ 2334 w 3576"/>
                <a:gd name="T79" fmla="*/ 168 h 992"/>
                <a:gd name="T80" fmla="*/ 2360 w 3576"/>
                <a:gd name="T81" fmla="*/ 226 h 992"/>
                <a:gd name="T82" fmla="*/ 2372 w 3576"/>
                <a:gd name="T83" fmla="*/ 290 h 992"/>
                <a:gd name="T84" fmla="*/ 2374 w 3576"/>
                <a:gd name="T85" fmla="*/ 774 h 992"/>
                <a:gd name="T86" fmla="*/ 2374 w 3576"/>
                <a:gd name="T87" fmla="*/ 790 h 992"/>
                <a:gd name="T88" fmla="*/ 2382 w 3576"/>
                <a:gd name="T89" fmla="*/ 822 h 992"/>
                <a:gd name="T90" fmla="*/ 2394 w 3576"/>
                <a:gd name="T91" fmla="*/ 852 h 992"/>
                <a:gd name="T92" fmla="*/ 2412 w 3576"/>
                <a:gd name="T93" fmla="*/ 878 h 992"/>
                <a:gd name="T94" fmla="*/ 2434 w 3576"/>
                <a:gd name="T95" fmla="*/ 898 h 992"/>
                <a:gd name="T96" fmla="*/ 2458 w 3576"/>
                <a:gd name="T97" fmla="*/ 916 h 992"/>
                <a:gd name="T98" fmla="*/ 2488 w 3576"/>
                <a:gd name="T99" fmla="*/ 928 h 992"/>
                <a:gd name="T100" fmla="*/ 2520 w 3576"/>
                <a:gd name="T101" fmla="*/ 936 h 992"/>
                <a:gd name="T102" fmla="*/ 2536 w 3576"/>
                <a:gd name="T103" fmla="*/ 936 h 992"/>
                <a:gd name="T104" fmla="*/ 3576 w 3576"/>
                <a:gd name="T105" fmla="*/ 992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576" h="992">
                  <a:moveTo>
                    <a:pt x="3576" y="992"/>
                  </a:moveTo>
                  <a:lnTo>
                    <a:pt x="3576" y="992"/>
                  </a:lnTo>
                  <a:lnTo>
                    <a:pt x="2560" y="992"/>
                  </a:lnTo>
                  <a:lnTo>
                    <a:pt x="2560" y="992"/>
                  </a:lnTo>
                  <a:lnTo>
                    <a:pt x="2520" y="990"/>
                  </a:lnTo>
                  <a:lnTo>
                    <a:pt x="2482" y="984"/>
                  </a:lnTo>
                  <a:lnTo>
                    <a:pt x="2450" y="974"/>
                  </a:lnTo>
                  <a:lnTo>
                    <a:pt x="2420" y="962"/>
                  </a:lnTo>
                  <a:lnTo>
                    <a:pt x="2396" y="946"/>
                  </a:lnTo>
                  <a:lnTo>
                    <a:pt x="2374" y="926"/>
                  </a:lnTo>
                  <a:lnTo>
                    <a:pt x="2358" y="904"/>
                  </a:lnTo>
                  <a:lnTo>
                    <a:pt x="2344" y="880"/>
                  </a:lnTo>
                  <a:lnTo>
                    <a:pt x="2344" y="880"/>
                  </a:lnTo>
                  <a:lnTo>
                    <a:pt x="2336" y="860"/>
                  </a:lnTo>
                  <a:lnTo>
                    <a:pt x="2336" y="860"/>
                  </a:lnTo>
                  <a:lnTo>
                    <a:pt x="2324" y="840"/>
                  </a:lnTo>
                  <a:lnTo>
                    <a:pt x="2312" y="820"/>
                  </a:lnTo>
                  <a:lnTo>
                    <a:pt x="2300" y="802"/>
                  </a:lnTo>
                  <a:lnTo>
                    <a:pt x="2286" y="784"/>
                  </a:lnTo>
                  <a:lnTo>
                    <a:pt x="2270" y="768"/>
                  </a:lnTo>
                  <a:lnTo>
                    <a:pt x="2254" y="754"/>
                  </a:lnTo>
                  <a:lnTo>
                    <a:pt x="2236" y="738"/>
                  </a:lnTo>
                  <a:lnTo>
                    <a:pt x="2218" y="726"/>
                  </a:lnTo>
                  <a:lnTo>
                    <a:pt x="2198" y="714"/>
                  </a:lnTo>
                  <a:lnTo>
                    <a:pt x="2178" y="704"/>
                  </a:lnTo>
                  <a:lnTo>
                    <a:pt x="2156" y="696"/>
                  </a:lnTo>
                  <a:lnTo>
                    <a:pt x="2136" y="688"/>
                  </a:lnTo>
                  <a:lnTo>
                    <a:pt x="2112" y="682"/>
                  </a:lnTo>
                  <a:lnTo>
                    <a:pt x="2090" y="678"/>
                  </a:lnTo>
                  <a:lnTo>
                    <a:pt x="2066" y="676"/>
                  </a:lnTo>
                  <a:lnTo>
                    <a:pt x="2042" y="674"/>
                  </a:lnTo>
                  <a:lnTo>
                    <a:pt x="324" y="674"/>
                  </a:lnTo>
                  <a:lnTo>
                    <a:pt x="324" y="674"/>
                  </a:lnTo>
                  <a:lnTo>
                    <a:pt x="292" y="672"/>
                  </a:lnTo>
                  <a:lnTo>
                    <a:pt x="258" y="668"/>
                  </a:lnTo>
                  <a:lnTo>
                    <a:pt x="228" y="660"/>
                  </a:lnTo>
                  <a:lnTo>
                    <a:pt x="198" y="648"/>
                  </a:lnTo>
                  <a:lnTo>
                    <a:pt x="170" y="636"/>
                  </a:lnTo>
                  <a:lnTo>
                    <a:pt x="144" y="618"/>
                  </a:lnTo>
                  <a:lnTo>
                    <a:pt x="118" y="600"/>
                  </a:lnTo>
                  <a:lnTo>
                    <a:pt x="96" y="580"/>
                  </a:lnTo>
                  <a:lnTo>
                    <a:pt x="74" y="556"/>
                  </a:lnTo>
                  <a:lnTo>
                    <a:pt x="56" y="532"/>
                  </a:lnTo>
                  <a:lnTo>
                    <a:pt x="40" y="504"/>
                  </a:lnTo>
                  <a:lnTo>
                    <a:pt x="26" y="476"/>
                  </a:lnTo>
                  <a:lnTo>
                    <a:pt x="14" y="446"/>
                  </a:lnTo>
                  <a:lnTo>
                    <a:pt x="6" y="416"/>
                  </a:lnTo>
                  <a:lnTo>
                    <a:pt x="2" y="384"/>
                  </a:lnTo>
                  <a:lnTo>
                    <a:pt x="0" y="350"/>
                  </a:lnTo>
                  <a:lnTo>
                    <a:pt x="0" y="324"/>
                  </a:lnTo>
                  <a:lnTo>
                    <a:pt x="0" y="324"/>
                  </a:lnTo>
                  <a:lnTo>
                    <a:pt x="2" y="290"/>
                  </a:lnTo>
                  <a:lnTo>
                    <a:pt x="6" y="258"/>
                  </a:lnTo>
                  <a:lnTo>
                    <a:pt x="14" y="226"/>
                  </a:lnTo>
                  <a:lnTo>
                    <a:pt x="26" y="198"/>
                  </a:lnTo>
                  <a:lnTo>
                    <a:pt x="40" y="168"/>
                  </a:lnTo>
                  <a:lnTo>
                    <a:pt x="56" y="142"/>
                  </a:lnTo>
                  <a:lnTo>
                    <a:pt x="74" y="116"/>
                  </a:lnTo>
                  <a:lnTo>
                    <a:pt x="96" y="94"/>
                  </a:lnTo>
                  <a:lnTo>
                    <a:pt x="118" y="74"/>
                  </a:lnTo>
                  <a:lnTo>
                    <a:pt x="144" y="54"/>
                  </a:lnTo>
                  <a:lnTo>
                    <a:pt x="170" y="38"/>
                  </a:lnTo>
                  <a:lnTo>
                    <a:pt x="198" y="24"/>
                  </a:lnTo>
                  <a:lnTo>
                    <a:pt x="228" y="14"/>
                  </a:lnTo>
                  <a:lnTo>
                    <a:pt x="258" y="6"/>
                  </a:lnTo>
                  <a:lnTo>
                    <a:pt x="292" y="0"/>
                  </a:lnTo>
                  <a:lnTo>
                    <a:pt x="324" y="0"/>
                  </a:lnTo>
                  <a:lnTo>
                    <a:pt x="2050" y="0"/>
                  </a:lnTo>
                  <a:lnTo>
                    <a:pt x="2050" y="0"/>
                  </a:lnTo>
                  <a:lnTo>
                    <a:pt x="2084" y="0"/>
                  </a:lnTo>
                  <a:lnTo>
                    <a:pt x="2116" y="6"/>
                  </a:lnTo>
                  <a:lnTo>
                    <a:pt x="2146" y="14"/>
                  </a:lnTo>
                  <a:lnTo>
                    <a:pt x="2176" y="24"/>
                  </a:lnTo>
                  <a:lnTo>
                    <a:pt x="2204" y="38"/>
                  </a:lnTo>
                  <a:lnTo>
                    <a:pt x="2232" y="54"/>
                  </a:lnTo>
                  <a:lnTo>
                    <a:pt x="2256" y="74"/>
                  </a:lnTo>
                  <a:lnTo>
                    <a:pt x="2280" y="94"/>
                  </a:lnTo>
                  <a:lnTo>
                    <a:pt x="2300" y="116"/>
                  </a:lnTo>
                  <a:lnTo>
                    <a:pt x="2318" y="142"/>
                  </a:lnTo>
                  <a:lnTo>
                    <a:pt x="2334" y="168"/>
                  </a:lnTo>
                  <a:lnTo>
                    <a:pt x="2348" y="198"/>
                  </a:lnTo>
                  <a:lnTo>
                    <a:pt x="2360" y="226"/>
                  </a:lnTo>
                  <a:lnTo>
                    <a:pt x="2368" y="258"/>
                  </a:lnTo>
                  <a:lnTo>
                    <a:pt x="2372" y="290"/>
                  </a:lnTo>
                  <a:lnTo>
                    <a:pt x="2374" y="324"/>
                  </a:lnTo>
                  <a:lnTo>
                    <a:pt x="2374" y="774"/>
                  </a:lnTo>
                  <a:lnTo>
                    <a:pt x="2374" y="774"/>
                  </a:lnTo>
                  <a:lnTo>
                    <a:pt x="2374" y="790"/>
                  </a:lnTo>
                  <a:lnTo>
                    <a:pt x="2378" y="806"/>
                  </a:lnTo>
                  <a:lnTo>
                    <a:pt x="2382" y="822"/>
                  </a:lnTo>
                  <a:lnTo>
                    <a:pt x="2386" y="838"/>
                  </a:lnTo>
                  <a:lnTo>
                    <a:pt x="2394" y="852"/>
                  </a:lnTo>
                  <a:lnTo>
                    <a:pt x="2402" y="864"/>
                  </a:lnTo>
                  <a:lnTo>
                    <a:pt x="2412" y="878"/>
                  </a:lnTo>
                  <a:lnTo>
                    <a:pt x="2422" y="888"/>
                  </a:lnTo>
                  <a:lnTo>
                    <a:pt x="2434" y="898"/>
                  </a:lnTo>
                  <a:lnTo>
                    <a:pt x="2446" y="908"/>
                  </a:lnTo>
                  <a:lnTo>
                    <a:pt x="2458" y="916"/>
                  </a:lnTo>
                  <a:lnTo>
                    <a:pt x="2474" y="924"/>
                  </a:lnTo>
                  <a:lnTo>
                    <a:pt x="2488" y="928"/>
                  </a:lnTo>
                  <a:lnTo>
                    <a:pt x="2504" y="932"/>
                  </a:lnTo>
                  <a:lnTo>
                    <a:pt x="2520" y="936"/>
                  </a:lnTo>
                  <a:lnTo>
                    <a:pt x="2536" y="936"/>
                  </a:lnTo>
                  <a:lnTo>
                    <a:pt x="2536" y="936"/>
                  </a:lnTo>
                  <a:lnTo>
                    <a:pt x="3576" y="936"/>
                  </a:lnTo>
                  <a:lnTo>
                    <a:pt x="3576" y="992"/>
                  </a:lnTo>
                  <a:close/>
                </a:path>
              </a:pathLst>
            </a:custGeom>
            <a:solidFill>
              <a:srgbClr val="B82234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971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6234736" y="2574266"/>
            <a:ext cx="2656869" cy="57015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defTabSz="899010"/>
            <a:r>
              <a:rPr lang="en-GB" sz="1235" i="1" dirty="0">
                <a:solidFill>
                  <a:srgbClr val="FFFFFF"/>
                </a:solidFill>
                <a:latin typeface="Georgia" pitchFamily="18" charset="0"/>
                <a:cs typeface="Arial" pitchFamily="34" charset="0"/>
              </a:rPr>
              <a:t>Overall property vision</a:t>
            </a:r>
          </a:p>
          <a:p>
            <a:pPr defTabSz="899010"/>
            <a:r>
              <a:rPr lang="en-GB" sz="1235" dirty="0">
                <a:solidFill>
                  <a:srgbClr val="FFFFFF"/>
                </a:solidFill>
                <a:latin typeface="Georgia" pitchFamily="18" charset="0"/>
                <a:cs typeface="Arial" pitchFamily="34" charset="0"/>
              </a:rPr>
              <a:t>e.g. property development is helping meet the needs of my community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220400" y="3537072"/>
            <a:ext cx="2671205" cy="57015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defTabSz="899010"/>
            <a:r>
              <a:rPr lang="en-GB" sz="1235" i="1" dirty="0">
                <a:solidFill>
                  <a:srgbClr val="FFFFFF"/>
                </a:solidFill>
                <a:latin typeface="Georgia" pitchFamily="18" charset="0"/>
                <a:cs typeface="Arial" pitchFamily="34" charset="0"/>
              </a:rPr>
              <a:t>Non – financial measures of success</a:t>
            </a:r>
          </a:p>
          <a:p>
            <a:pPr defTabSz="899010"/>
            <a:r>
              <a:rPr lang="en-GB" sz="1235" dirty="0">
                <a:solidFill>
                  <a:srgbClr val="FFFFFF"/>
                </a:solidFill>
                <a:latin typeface="Georgia" pitchFamily="18" charset="0"/>
                <a:cs typeface="Arial" pitchFamily="34" charset="0"/>
              </a:rPr>
              <a:t>e.g. number of homes built or number of jobs created for the LALC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234736" y="4499011"/>
            <a:ext cx="2656869" cy="57015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defTabSz="899010"/>
            <a:r>
              <a:rPr lang="en-GB" sz="1235" i="1" dirty="0">
                <a:solidFill>
                  <a:srgbClr val="FFFFFF"/>
                </a:solidFill>
                <a:latin typeface="Georgia" pitchFamily="18" charset="0"/>
                <a:cs typeface="Arial" pitchFamily="34" charset="0"/>
              </a:rPr>
              <a:t>Financial measures of success</a:t>
            </a:r>
          </a:p>
          <a:p>
            <a:pPr defTabSz="899010"/>
            <a:r>
              <a:rPr lang="en-GB" sz="1235" dirty="0">
                <a:solidFill>
                  <a:srgbClr val="FFFFFF"/>
                </a:solidFill>
                <a:latin typeface="Georgia" pitchFamily="18" charset="0"/>
                <a:cs typeface="Arial" pitchFamily="34" charset="0"/>
              </a:rPr>
              <a:t>e.g. creating money that can be used to meet the needs of the community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2915125" y="3247960"/>
            <a:ext cx="1906094" cy="1274714"/>
          </a:xfrm>
          <a:prstGeom prst="roundRect">
            <a:avLst/>
          </a:prstGeom>
          <a:solidFill>
            <a:schemeClr val="bg2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80682" tIns="40341" rIns="80682" bIns="40341" rtlCol="0" anchor="ctr">
            <a:noAutofit/>
          </a:bodyPr>
          <a:lstStyle/>
          <a:p>
            <a:pPr defTabSz="899010">
              <a:spcBef>
                <a:spcPts val="529"/>
              </a:spcBef>
            </a:pPr>
            <a:r>
              <a:rPr lang="en-GB" sz="1412" dirty="0">
                <a:solidFill>
                  <a:srgbClr val="000000"/>
                </a:solidFill>
                <a:latin typeface="Georgia" panose="02040502050405020303" pitchFamily="18" charset="0"/>
              </a:rPr>
              <a:t>What does success look like for your community?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899010"/>
            <a:fld id="{D58C9559-40F3-4F2A-A1D6-B62F3B8B5D06}" type="slidenum">
              <a:rPr lang="en-GB">
                <a:solidFill>
                  <a:srgbClr val="000000"/>
                </a:solidFill>
                <a:latin typeface="Arial"/>
              </a:rPr>
              <a:pPr defTabSz="899010"/>
              <a:t>3</a:t>
            </a:fld>
            <a:endParaRPr lang="en-GB" dirty="0">
              <a:solidFill>
                <a:srgbClr val="000000"/>
              </a:solidFill>
              <a:latin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9470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Box 188"/>
          <p:cNvSpPr txBox="1"/>
          <p:nvPr/>
        </p:nvSpPr>
        <p:spPr>
          <a:xfrm>
            <a:off x="6334173" y="2502080"/>
            <a:ext cx="3992125" cy="2693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171450" indent="-171450">
              <a:spcBef>
                <a:spcPts val="600"/>
              </a:spcBef>
              <a:buFont typeface="Arial" panose="020B0604020202020204" pitchFamily="34" charset="0"/>
              <a:buChar char="•"/>
              <a:defRPr sz="1400">
                <a:latin typeface="+mj-lt"/>
              </a:defRPr>
            </a:lvl1pPr>
          </a:lstStyle>
          <a:p>
            <a:pPr marL="0" indent="0" defTabSz="899010">
              <a:spcBef>
                <a:spcPts val="529"/>
              </a:spcBef>
              <a:buNone/>
            </a:pPr>
            <a:r>
              <a:rPr lang="en-GB" sz="1235" i="1" dirty="0">
                <a:solidFill>
                  <a:srgbClr val="A32020"/>
                </a:solidFill>
                <a:latin typeface="Georgia"/>
              </a:rPr>
              <a:t>Value drivers specific to each property asset class</a:t>
            </a:r>
          </a:p>
          <a:p>
            <a:pPr marL="151287" indent="-151287" defTabSz="899010">
              <a:spcBef>
                <a:spcPts val="529"/>
              </a:spcBef>
            </a:pPr>
            <a:r>
              <a:rPr lang="en-GB" sz="1235" dirty="0">
                <a:solidFill>
                  <a:srgbClr val="000000"/>
                </a:solidFill>
                <a:latin typeface="Georgia"/>
              </a:rPr>
              <a:t>Offices: Quality of the building and tenants (paying rent on time and keeping the property in good condition)</a:t>
            </a:r>
          </a:p>
          <a:p>
            <a:pPr marL="151287" indent="-151287" defTabSz="899010">
              <a:spcBef>
                <a:spcPts val="529"/>
              </a:spcBef>
            </a:pPr>
            <a:r>
              <a:rPr lang="en-GB" sz="1235" dirty="0">
                <a:solidFill>
                  <a:srgbClr val="000000"/>
                </a:solidFill>
                <a:latin typeface="Georgia"/>
              </a:rPr>
              <a:t>Residential: The level of dwelling (house or apartment) and rental income it attracts</a:t>
            </a:r>
          </a:p>
          <a:p>
            <a:pPr marL="151287" indent="-151287" defTabSz="899010">
              <a:spcBef>
                <a:spcPts val="529"/>
              </a:spcBef>
            </a:pPr>
            <a:r>
              <a:rPr lang="en-GB" sz="1235" dirty="0">
                <a:solidFill>
                  <a:srgbClr val="000000"/>
                </a:solidFill>
                <a:latin typeface="Georgia"/>
              </a:rPr>
              <a:t>Land: Type of land ownership and usability of land </a:t>
            </a:r>
            <a:r>
              <a:rPr lang="en-GB" sz="1235" dirty="0" err="1">
                <a:solidFill>
                  <a:srgbClr val="000000"/>
                </a:solidFill>
                <a:latin typeface="Georgia"/>
              </a:rPr>
              <a:t>inc.</a:t>
            </a:r>
            <a:r>
              <a:rPr lang="en-GB" sz="1235" dirty="0">
                <a:solidFill>
                  <a:srgbClr val="000000"/>
                </a:solidFill>
                <a:latin typeface="Georgia"/>
              </a:rPr>
              <a:t> planning and zoning</a:t>
            </a:r>
          </a:p>
          <a:p>
            <a:pPr marL="151287" indent="-151287" defTabSz="899010">
              <a:spcBef>
                <a:spcPts val="529"/>
              </a:spcBef>
            </a:pPr>
            <a:r>
              <a:rPr lang="en-GB" sz="1235" dirty="0">
                <a:solidFill>
                  <a:srgbClr val="000000"/>
                </a:solidFill>
                <a:latin typeface="Georgia"/>
              </a:rPr>
              <a:t>Industrial: Ability of building to be used for different purposes, specialised or general warehousing</a:t>
            </a:r>
          </a:p>
          <a:p>
            <a:pPr marL="151287" indent="-151287" defTabSz="899010">
              <a:spcBef>
                <a:spcPts val="529"/>
              </a:spcBef>
            </a:pPr>
            <a:r>
              <a:rPr lang="en-GB" sz="1235" dirty="0">
                <a:solidFill>
                  <a:srgbClr val="000000"/>
                </a:solidFill>
                <a:latin typeface="Georgia"/>
              </a:rPr>
              <a:t>Hotel: Occupancy levels and average daily price per room 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2167832" y="2520346"/>
            <a:ext cx="3811765" cy="2441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9010">
              <a:spcBef>
                <a:spcPts val="529"/>
              </a:spcBef>
            </a:pPr>
            <a:r>
              <a:rPr lang="en-GB" sz="1235" i="1" dirty="0">
                <a:solidFill>
                  <a:srgbClr val="A32020"/>
                </a:solidFill>
                <a:latin typeface="Georgia"/>
              </a:rPr>
              <a:t>Value drivers common to all property asset classes</a:t>
            </a:r>
          </a:p>
          <a:p>
            <a:pPr marL="151287" indent="-151287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235" dirty="0">
                <a:solidFill>
                  <a:srgbClr val="000000"/>
                </a:solidFill>
                <a:latin typeface="Georgia"/>
              </a:rPr>
              <a:t>Location (city or regional)</a:t>
            </a:r>
          </a:p>
          <a:p>
            <a:pPr marL="151287" indent="-151287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235" dirty="0">
                <a:solidFill>
                  <a:srgbClr val="000000"/>
                </a:solidFill>
                <a:latin typeface="Georgia"/>
              </a:rPr>
              <a:t>The size and condition of the building or land</a:t>
            </a:r>
          </a:p>
          <a:p>
            <a:pPr marL="151287" indent="-151287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235" dirty="0">
                <a:solidFill>
                  <a:srgbClr val="000000"/>
                </a:solidFill>
                <a:latin typeface="Georgia"/>
              </a:rPr>
              <a:t>Age and quality of the building</a:t>
            </a:r>
          </a:p>
          <a:p>
            <a:pPr marL="151287" indent="-151287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235" dirty="0">
                <a:solidFill>
                  <a:srgbClr val="000000"/>
                </a:solidFill>
                <a:latin typeface="Georgia"/>
              </a:rPr>
              <a:t>How close and easy it is to get to transport, schools, work and shops</a:t>
            </a:r>
          </a:p>
          <a:p>
            <a:pPr marL="151287" indent="-151287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235" dirty="0">
                <a:solidFill>
                  <a:srgbClr val="000000"/>
                </a:solidFill>
                <a:latin typeface="Georgia"/>
              </a:rPr>
              <a:t>Potential for redevelopment and surrounding developments and/or redevelopments</a:t>
            </a:r>
          </a:p>
          <a:p>
            <a:pPr marL="151287" indent="-151287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235" dirty="0">
                <a:solidFill>
                  <a:srgbClr val="000000"/>
                </a:solidFill>
                <a:latin typeface="Georgia"/>
              </a:rPr>
              <a:t>Market demand for the property</a:t>
            </a:r>
          </a:p>
          <a:p>
            <a:pPr marL="151287" indent="-151287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235" dirty="0">
                <a:solidFill>
                  <a:srgbClr val="000000"/>
                </a:solidFill>
                <a:latin typeface="Georgia"/>
              </a:rPr>
              <a:t>Planning / zoning</a:t>
            </a:r>
          </a:p>
        </p:txBody>
      </p:sp>
      <p:grpSp>
        <p:nvGrpSpPr>
          <p:cNvPr id="28" name="Grid" hidden="1"/>
          <p:cNvGrpSpPr/>
          <p:nvPr>
            <p:custDataLst>
              <p:tags r:id="rId2"/>
            </p:custDataLst>
          </p:nvPr>
        </p:nvGrpSpPr>
        <p:grpSpPr>
          <a:xfrm>
            <a:off x="2126428" y="540572"/>
            <a:ext cx="7939144" cy="6043108"/>
            <a:chOff x="530352" y="612648"/>
            <a:chExt cx="8997696" cy="6848856"/>
          </a:xfrm>
        </p:grpSpPr>
        <p:grpSp>
          <p:nvGrpSpPr>
            <p:cNvPr id="29" name="Group 28" hidden="1"/>
            <p:cNvGrpSpPr/>
            <p:nvPr userDrawn="1"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91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2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3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0" name="Group 29" hidden="1"/>
            <p:cNvGrpSpPr/>
            <p:nvPr userDrawn="1"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89" name="Title block" hidden="1"/>
              <p:cNvSpPr>
                <a:spLocks noChangeArrowheads="1"/>
              </p:cNvSpPr>
              <p:nvPr userDrawn="1"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0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31" name="Header block" hidden="1"/>
            <p:cNvSpPr>
              <a:spLocks noChangeArrowheads="1"/>
            </p:cNvSpPr>
            <p:nvPr userDrawn="1"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707409">
                <a:buSzPct val="90000"/>
                <a:defRPr/>
              </a:pPr>
              <a:endParaRPr lang="en-GB" sz="1235" dirty="0">
                <a:solidFill>
                  <a:srgbClr val="A32020"/>
                </a:solidFill>
                <a:latin typeface="Arial"/>
                <a:cs typeface="Arial" charset="0"/>
              </a:endParaRPr>
            </a:p>
          </p:txBody>
        </p:sp>
        <p:grpSp>
          <p:nvGrpSpPr>
            <p:cNvPr id="32" name="Group 600" hidden="1"/>
            <p:cNvGrpSpPr/>
            <p:nvPr userDrawn="1"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83" name="Content block 6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4" name="Content block 6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5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6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7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8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6" name="Group 500" hidden="1"/>
            <p:cNvGrpSpPr/>
            <p:nvPr userDrawn="1"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77" name="Content block 5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8" name="Content block 5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9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0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1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2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8" name="Group 400" hidden="1"/>
            <p:cNvGrpSpPr/>
            <p:nvPr userDrawn="1"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71" name="Content block 4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2" name="Content block 4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3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4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5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6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9" name="Group 300" hidden="1"/>
            <p:cNvGrpSpPr/>
            <p:nvPr userDrawn="1"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59" name="Content block 3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0" name="Content block 3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4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6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9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0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0" name="Group 200" hidden="1"/>
            <p:cNvGrpSpPr/>
            <p:nvPr userDrawn="1"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52" name="Content block 2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3" name="Content block 2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4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6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8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41" name="Group 100" hidden="1"/>
            <p:cNvGrpSpPr/>
            <p:nvPr userDrawn="1"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42" name="Content block 1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3" name="Content block 1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4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5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6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7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impacts value in property?</a:t>
            </a:r>
          </a:p>
        </p:txBody>
      </p:sp>
      <p:sp>
        <p:nvSpPr>
          <p:cNvPr id="94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2126428" y="621254"/>
            <a:ext cx="2677393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defTabSz="899010"/>
            <a:r>
              <a:rPr lang="en-GB" sz="794" noProof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17221888" y="3618472"/>
            <a:ext cx="1187945" cy="271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88911">
              <a:defRPr/>
            </a:pPr>
            <a:r>
              <a:rPr lang="en-GB" sz="1165" b="1" i="1" kern="0" dirty="0">
                <a:solidFill>
                  <a:srgbClr val="FFFFFF"/>
                </a:solidFill>
                <a:latin typeface="Georgia"/>
              </a:rPr>
              <a:t>Hotel</a:t>
            </a:r>
          </a:p>
        </p:txBody>
      </p:sp>
      <p:sp>
        <p:nvSpPr>
          <p:cNvPr id="97" name="Content Placeholder 92"/>
          <p:cNvSpPr txBox="1">
            <a:spLocks/>
          </p:cNvSpPr>
          <p:nvPr/>
        </p:nvSpPr>
        <p:spPr>
          <a:xfrm>
            <a:off x="2138931" y="1395834"/>
            <a:ext cx="7959866" cy="10219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680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948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4000" indent="-2304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680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948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20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defTabSz="899320">
              <a:spcAft>
                <a:spcPts val="529"/>
              </a:spcAft>
            </a:pPr>
            <a:r>
              <a:rPr lang="en-GB" sz="1412" dirty="0">
                <a:solidFill>
                  <a:srgbClr val="000000"/>
                </a:solidFill>
              </a:rPr>
              <a:t>When thinking about property development, it is a good idea to think about what will create the most value. A number of things (also known as value drivers) can impact the value of your property. These value drivers can depend on the type of property (also known as a property asset class) or can be common across all properties.</a:t>
            </a:r>
          </a:p>
          <a:p>
            <a:pPr defTabSz="899320">
              <a:spcAft>
                <a:spcPts val="529"/>
              </a:spcAft>
            </a:pPr>
            <a:endParaRPr lang="en-GB" sz="1412" dirty="0">
              <a:solidFill>
                <a:srgbClr val="000000"/>
              </a:solidFill>
            </a:endParaRPr>
          </a:p>
        </p:txBody>
      </p:sp>
      <p:sp>
        <p:nvSpPr>
          <p:cNvPr id="98" name="Content Placeholder 92"/>
          <p:cNvSpPr txBox="1">
            <a:spLocks/>
          </p:cNvSpPr>
          <p:nvPr/>
        </p:nvSpPr>
        <p:spPr>
          <a:xfrm>
            <a:off x="2167832" y="5431549"/>
            <a:ext cx="7930966" cy="7491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680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948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4000" indent="-2304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680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948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20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defTabSz="899320">
              <a:spcAft>
                <a:spcPts val="529"/>
              </a:spcAft>
            </a:pPr>
            <a:r>
              <a:rPr lang="en-GB" sz="1412" dirty="0">
                <a:solidFill>
                  <a:srgbClr val="000000"/>
                </a:solidFill>
              </a:rPr>
              <a:t>You might notice that some of these value drivers are similar to questions we asked in Topic 1 about getting to know your properties. This is because good projects are designed to create the most value. Next, we will look at how value is calculated.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899010"/>
            <a:fld id="{D58C9559-40F3-4F2A-A1D6-B62F3B8B5D06}" type="slidenum">
              <a:rPr lang="en-GB">
                <a:solidFill>
                  <a:srgbClr val="000000"/>
                </a:solidFill>
                <a:latin typeface="Arial"/>
              </a:rPr>
              <a:pPr defTabSz="899010"/>
              <a:t>4</a:t>
            </a:fld>
            <a:endParaRPr lang="en-GB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29246" y="2348880"/>
            <a:ext cx="4013467" cy="2884149"/>
          </a:xfrm>
          <a:prstGeom prst="rect">
            <a:avLst/>
          </a:prstGeom>
          <a:noFill/>
          <a:ln w="6350">
            <a:solidFill>
              <a:schemeClr val="tx2"/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312831" y="2348880"/>
            <a:ext cx="4013467" cy="2884149"/>
          </a:xfrm>
          <a:prstGeom prst="rect">
            <a:avLst/>
          </a:prstGeom>
          <a:noFill/>
          <a:ln w="6350">
            <a:solidFill>
              <a:schemeClr val="tx2"/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2757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ounded Rectangle 60"/>
          <p:cNvSpPr/>
          <p:nvPr/>
        </p:nvSpPr>
        <p:spPr>
          <a:xfrm>
            <a:off x="2129117" y="4912835"/>
            <a:ext cx="7870296" cy="994087"/>
          </a:xfrm>
          <a:prstGeom prst="roundRect">
            <a:avLst/>
          </a:prstGeom>
          <a:solidFill>
            <a:schemeClr val="tx2">
              <a:lumMod val="40000"/>
              <a:lumOff val="60000"/>
              <a:alpha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" name="Grid" hidden="1"/>
          <p:cNvGrpSpPr/>
          <p:nvPr>
            <p:custDataLst>
              <p:tags r:id="rId2"/>
            </p:custDataLst>
          </p:nvPr>
        </p:nvGrpSpPr>
        <p:grpSpPr>
          <a:xfrm>
            <a:off x="2126428" y="540572"/>
            <a:ext cx="7939144" cy="6043108"/>
            <a:chOff x="530352" y="612648"/>
            <a:chExt cx="8997696" cy="6848856"/>
          </a:xfrm>
        </p:grpSpPr>
        <p:grpSp>
          <p:nvGrpSpPr>
            <p:cNvPr id="9" name="Group 8" hidden="1"/>
            <p:cNvGrpSpPr/>
            <p:nvPr userDrawn="1"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58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9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0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0" name="Group 9" hidden="1"/>
            <p:cNvGrpSpPr/>
            <p:nvPr userDrawn="1"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56" name="Title block" hidden="1"/>
              <p:cNvSpPr>
                <a:spLocks noChangeArrowheads="1"/>
              </p:cNvSpPr>
              <p:nvPr userDrawn="1"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1" name="Header block" hidden="1"/>
            <p:cNvSpPr>
              <a:spLocks noChangeArrowheads="1"/>
            </p:cNvSpPr>
            <p:nvPr userDrawn="1"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707409">
                <a:buSzPct val="90000"/>
                <a:defRPr/>
              </a:pPr>
              <a:endParaRPr lang="en-GB" sz="1235" dirty="0">
                <a:solidFill>
                  <a:srgbClr val="A32020"/>
                </a:solidFill>
                <a:latin typeface="Arial"/>
                <a:cs typeface="Arial" charset="0"/>
              </a:endParaRPr>
            </a:p>
          </p:txBody>
        </p:sp>
        <p:grpSp>
          <p:nvGrpSpPr>
            <p:cNvPr id="12" name="Group 600" hidden="1"/>
            <p:cNvGrpSpPr/>
            <p:nvPr userDrawn="1"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50" name="Content block 6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1" name="Content block 6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2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3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4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5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3" name="Group 500" hidden="1"/>
            <p:cNvGrpSpPr/>
            <p:nvPr userDrawn="1"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42" name="Content block 5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3" name="Content block 5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4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5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8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9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4" name="Group 400" hidden="1"/>
            <p:cNvGrpSpPr/>
            <p:nvPr userDrawn="1"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36" name="Content block 4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7" name="Content block 4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8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9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0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1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5" name="Group 300" hidden="1"/>
            <p:cNvGrpSpPr/>
            <p:nvPr userDrawn="1"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30" name="Content block 3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1" name="Content block 3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2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3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4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5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6" name="Group 200" hidden="1"/>
            <p:cNvGrpSpPr/>
            <p:nvPr userDrawn="1"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24" name="Content block 2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5" name="Content block 2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6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7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8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9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7" name="Group 100" hidden="1"/>
            <p:cNvGrpSpPr/>
            <p:nvPr userDrawn="1"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18" name="Content block 1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9" name="Content block 1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0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1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2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3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0269" y="819785"/>
            <a:ext cx="7939144" cy="371440"/>
          </a:xfrm>
        </p:spPr>
        <p:txBody>
          <a:bodyPr/>
          <a:lstStyle/>
          <a:p>
            <a:r>
              <a:rPr lang="en-GB" dirty="0"/>
              <a:t>How is value calculated?</a:t>
            </a:r>
          </a:p>
        </p:txBody>
      </p:sp>
      <p:sp>
        <p:nvSpPr>
          <p:cNvPr id="66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2126428" y="621254"/>
            <a:ext cx="2677393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defTabSz="899010"/>
            <a:r>
              <a:rPr lang="en-GB" sz="794" noProof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sp>
        <p:nvSpPr>
          <p:cNvPr id="97" name="Content Placeholder 92"/>
          <p:cNvSpPr txBox="1">
            <a:spLocks/>
          </p:cNvSpPr>
          <p:nvPr/>
        </p:nvSpPr>
        <p:spPr>
          <a:xfrm>
            <a:off x="2026775" y="1247848"/>
            <a:ext cx="7972638" cy="339138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680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948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4000" indent="-2304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680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948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20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defTabSz="899320">
              <a:spcAft>
                <a:spcPts val="529"/>
              </a:spcAft>
            </a:pPr>
            <a:r>
              <a:rPr lang="en-GB" sz="1412" dirty="0">
                <a:solidFill>
                  <a:srgbClr val="000000"/>
                </a:solidFill>
              </a:rPr>
              <a:t>Having an accurate calculation of the value (also known as a valuation) undertaken is the best way to work out how much your property or property development is worth.</a:t>
            </a:r>
          </a:p>
          <a:p>
            <a:pPr defTabSz="899320">
              <a:spcAft>
                <a:spcPts val="529"/>
              </a:spcAft>
            </a:pPr>
            <a:endParaRPr lang="en-GB" sz="1412" dirty="0">
              <a:solidFill>
                <a:srgbClr val="000000"/>
              </a:solidFill>
            </a:endParaRPr>
          </a:p>
          <a:p>
            <a:pPr defTabSz="899320">
              <a:spcAft>
                <a:spcPts val="529"/>
              </a:spcAft>
            </a:pPr>
            <a:r>
              <a:rPr lang="en-GB" sz="1412" dirty="0">
                <a:solidFill>
                  <a:srgbClr val="000000"/>
                </a:solidFill>
              </a:rPr>
              <a:t>There are a number of different ways that value can be calculated, called a valuation, depending on the type of property development. Some of the ways to calculate value include:</a:t>
            </a:r>
          </a:p>
          <a:p>
            <a:pPr marL="252146" indent="-252146" defTabSz="899320"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</a:rPr>
              <a:t>Direct comparison approach</a:t>
            </a:r>
          </a:p>
          <a:p>
            <a:pPr marL="459466" lvl="1" indent="-252146" defTabSz="899320"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235" dirty="0">
                <a:solidFill>
                  <a:srgbClr val="000000"/>
                </a:solidFill>
              </a:rPr>
              <a:t>Comparing your property to similar surrounding properties</a:t>
            </a:r>
          </a:p>
          <a:p>
            <a:pPr marL="252146" indent="-252146" defTabSz="899320"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</a:rPr>
              <a:t>Residual land value</a:t>
            </a:r>
          </a:p>
          <a:p>
            <a:pPr marL="459466" lvl="1" indent="-252146" defTabSz="899320"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235" dirty="0">
                <a:solidFill>
                  <a:srgbClr val="000000"/>
                </a:solidFill>
              </a:rPr>
              <a:t>What you would pay for a piece of land to make a decent profit on development</a:t>
            </a:r>
          </a:p>
          <a:p>
            <a:pPr marL="252146" indent="-252146" defTabSz="899320"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</a:rPr>
              <a:t>Income approach – capitalisation &amp; Income approach – discounted cash flow</a:t>
            </a:r>
          </a:p>
          <a:p>
            <a:pPr marL="459466" lvl="1" indent="-252146" defTabSz="899320"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235" dirty="0">
                <a:solidFill>
                  <a:srgbClr val="000000"/>
                </a:solidFill>
              </a:rPr>
              <a:t>Valuing a property based on the income it creates</a:t>
            </a:r>
          </a:p>
          <a:p>
            <a:pPr marL="252146" indent="-252146" defTabSz="899320"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</a:rPr>
              <a:t>Cost approach – replacement cost</a:t>
            </a:r>
          </a:p>
          <a:p>
            <a:pPr marL="459466" lvl="1" indent="-252146" defTabSz="899320"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235" dirty="0">
                <a:solidFill>
                  <a:srgbClr val="000000"/>
                </a:solidFill>
              </a:rPr>
              <a:t>Valuing a property based on the cost to build or replace it</a:t>
            </a:r>
          </a:p>
          <a:p>
            <a:pPr marL="252146" indent="-252146" defTabSz="899320">
              <a:spcAft>
                <a:spcPts val="529"/>
              </a:spcAft>
              <a:buFont typeface="Arial" panose="020B0604020202020204" pitchFamily="34" charset="0"/>
              <a:buChar char="•"/>
            </a:pPr>
            <a:endParaRPr lang="en-GB" sz="1412" dirty="0">
              <a:solidFill>
                <a:srgbClr val="000000"/>
              </a:solidFill>
            </a:endParaRPr>
          </a:p>
          <a:p>
            <a:pPr marL="252146" indent="-252146" defTabSz="899320">
              <a:spcAft>
                <a:spcPts val="529"/>
              </a:spcAft>
              <a:buFont typeface="Arial" panose="020B0604020202020204" pitchFamily="34" charset="0"/>
              <a:buChar char="•"/>
            </a:pPr>
            <a:endParaRPr lang="en-GB" sz="1412" dirty="0">
              <a:solidFill>
                <a:srgbClr val="000000"/>
              </a:solidFill>
            </a:endParaRPr>
          </a:p>
          <a:p>
            <a:pPr defTabSz="899320">
              <a:spcAft>
                <a:spcPts val="529"/>
              </a:spcAft>
            </a:pPr>
            <a:endParaRPr lang="en-GB" sz="1412" dirty="0">
              <a:solidFill>
                <a:srgbClr val="000000"/>
              </a:solidFill>
            </a:endParaRPr>
          </a:p>
          <a:p>
            <a:pPr defTabSz="899320">
              <a:spcAft>
                <a:spcPts val="529"/>
              </a:spcAft>
            </a:pPr>
            <a:r>
              <a:rPr lang="en-GB" sz="1412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3" name="Content Placeholder 92"/>
          <p:cNvSpPr txBox="1">
            <a:spLocks/>
          </p:cNvSpPr>
          <p:nvPr/>
        </p:nvSpPr>
        <p:spPr>
          <a:xfrm>
            <a:off x="2200432" y="5182728"/>
            <a:ext cx="7727665" cy="6233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680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948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4000" indent="-2304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680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948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20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defTabSz="899320">
              <a:spcAft>
                <a:spcPts val="529"/>
              </a:spcAft>
            </a:pPr>
            <a:r>
              <a:rPr lang="en-GB" sz="1412" dirty="0">
                <a:solidFill>
                  <a:srgbClr val="000000"/>
                </a:solidFill>
              </a:rPr>
              <a:t> The valuation must be completed by a registered </a:t>
            </a:r>
            <a:r>
              <a:rPr lang="en-GB" sz="1412" dirty="0" err="1">
                <a:solidFill>
                  <a:srgbClr val="000000"/>
                </a:solidFill>
              </a:rPr>
              <a:t>valuer</a:t>
            </a:r>
            <a:r>
              <a:rPr lang="en-GB" sz="1412" dirty="0">
                <a:solidFill>
                  <a:srgbClr val="000000"/>
                </a:solidFill>
              </a:rPr>
              <a:t> professional. The </a:t>
            </a:r>
            <a:r>
              <a:rPr lang="en-GB" sz="1412" dirty="0" err="1">
                <a:solidFill>
                  <a:srgbClr val="000000"/>
                </a:solidFill>
              </a:rPr>
              <a:t>valuer</a:t>
            </a:r>
            <a:r>
              <a:rPr lang="en-GB" sz="1412" dirty="0">
                <a:solidFill>
                  <a:srgbClr val="000000"/>
                </a:solidFill>
              </a:rPr>
              <a:t> will be the best person to decide which method is the best one to use. </a:t>
            </a:r>
          </a:p>
          <a:p>
            <a:pPr defTabSz="899320">
              <a:spcAft>
                <a:spcPts val="529"/>
              </a:spcAft>
            </a:pPr>
            <a:r>
              <a:rPr lang="en-GB" sz="1412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899010"/>
            <a:fld id="{D58C9559-40F3-4F2A-A1D6-B62F3B8B5D06}" type="slidenum">
              <a:rPr lang="en-GB">
                <a:solidFill>
                  <a:srgbClr val="000000"/>
                </a:solidFill>
                <a:latin typeface="Arial"/>
              </a:rPr>
              <a:pPr defTabSz="899010"/>
              <a:t>5</a:t>
            </a:fld>
            <a:endParaRPr lang="en-GB" dirty="0">
              <a:solidFill>
                <a:srgbClr val="000000"/>
              </a:solidFill>
              <a:latin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4238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id" hidden="1"/>
          <p:cNvGrpSpPr/>
          <p:nvPr>
            <p:custDataLst>
              <p:tags r:id="rId2"/>
            </p:custDataLst>
          </p:nvPr>
        </p:nvGrpSpPr>
        <p:grpSpPr>
          <a:xfrm>
            <a:off x="2126428" y="540572"/>
            <a:ext cx="7939144" cy="6043108"/>
            <a:chOff x="530352" y="612648"/>
            <a:chExt cx="8997696" cy="6848856"/>
          </a:xfrm>
        </p:grpSpPr>
        <p:grpSp>
          <p:nvGrpSpPr>
            <p:cNvPr id="7" name="Group 6" hidden="1"/>
            <p:cNvGrpSpPr/>
            <p:nvPr userDrawn="1"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54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5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6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" name="Group 7" hidden="1"/>
            <p:cNvGrpSpPr/>
            <p:nvPr userDrawn="1"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52" name="Title block" hidden="1"/>
              <p:cNvSpPr>
                <a:spLocks noChangeArrowheads="1"/>
              </p:cNvSpPr>
              <p:nvPr userDrawn="1"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3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9" name="Header block" hidden="1"/>
            <p:cNvSpPr>
              <a:spLocks noChangeArrowheads="1"/>
            </p:cNvSpPr>
            <p:nvPr userDrawn="1"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707409">
                <a:buSzPct val="90000"/>
                <a:defRPr/>
              </a:pPr>
              <a:endParaRPr lang="en-GB" sz="1235" dirty="0">
                <a:solidFill>
                  <a:srgbClr val="A32020"/>
                </a:solidFill>
                <a:latin typeface="Arial"/>
                <a:cs typeface="Arial" charset="0"/>
              </a:endParaRPr>
            </a:p>
          </p:txBody>
        </p:sp>
        <p:grpSp>
          <p:nvGrpSpPr>
            <p:cNvPr id="10" name="Group 600" hidden="1"/>
            <p:cNvGrpSpPr/>
            <p:nvPr userDrawn="1"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46" name="Content block 6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7" name="Content block 6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8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9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0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1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1" name="Group 500" hidden="1"/>
            <p:cNvGrpSpPr/>
            <p:nvPr userDrawn="1"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40" name="Content block 5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1" name="Content block 5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2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3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4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5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2" name="Group 400" hidden="1"/>
            <p:cNvGrpSpPr/>
            <p:nvPr userDrawn="1"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34" name="Content block 4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5" name="Content block 4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6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7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8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9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3" name="Group 300" hidden="1"/>
            <p:cNvGrpSpPr/>
            <p:nvPr userDrawn="1"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28" name="Content block 3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9" name="Content block 3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0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1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2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3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4" name="Group 200" hidden="1"/>
            <p:cNvGrpSpPr/>
            <p:nvPr userDrawn="1"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22" name="Content block 2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3" name="Content block 2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4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5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6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7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5" name="Group 100" hidden="1"/>
            <p:cNvGrpSpPr/>
            <p:nvPr userDrawn="1"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16" name="Content block 1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7" name="Content block 1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8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9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0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1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821" y="845592"/>
            <a:ext cx="7839635" cy="423168"/>
          </a:xfrm>
        </p:spPr>
        <p:txBody>
          <a:bodyPr/>
          <a:lstStyle/>
          <a:p>
            <a:r>
              <a:rPr lang="en-GB" dirty="0"/>
              <a:t>Bringing it all together – Understanding value</a:t>
            </a:r>
          </a:p>
        </p:txBody>
      </p:sp>
      <p:sp>
        <p:nvSpPr>
          <p:cNvPr id="57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2126428" y="621254"/>
            <a:ext cx="2677393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defTabSz="899010"/>
            <a:r>
              <a:rPr lang="en-GB" sz="794" noProof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201395" y="1301696"/>
            <a:ext cx="6727061" cy="2572059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defTabSz="899010">
              <a:spcBef>
                <a:spcPts val="529"/>
              </a:spcBef>
            </a:pPr>
            <a:r>
              <a:rPr lang="en-GB" sz="1412" b="1" dirty="0">
                <a:solidFill>
                  <a:srgbClr val="000000"/>
                </a:solidFill>
                <a:latin typeface="Arial"/>
              </a:rPr>
              <a:t>Key considerations</a:t>
            </a:r>
          </a:p>
          <a:p>
            <a:pPr marL="509895" lvl="1" indent="-302575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The way you define success needs to connect with your property strategy and vision of your LALC;</a:t>
            </a:r>
          </a:p>
          <a:p>
            <a:pPr marL="509895" lvl="1" indent="-302575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A successful property development project will have both financial and non financial benefits;</a:t>
            </a:r>
          </a:p>
          <a:p>
            <a:pPr marL="509895" lvl="1" indent="-302575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Property development projects need to be designed to maximise value; and, </a:t>
            </a:r>
          </a:p>
          <a:p>
            <a:pPr marL="509895" lvl="1" indent="-302575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This value is different for different types of properties and needs to be calculated by a registered </a:t>
            </a:r>
            <a:r>
              <a:rPr lang="en-GB" sz="1412" dirty="0" err="1">
                <a:solidFill>
                  <a:srgbClr val="000000"/>
                </a:solidFill>
                <a:latin typeface="Arial"/>
              </a:rPr>
              <a:t>valuer</a:t>
            </a:r>
            <a:r>
              <a:rPr lang="en-GB" sz="1412" dirty="0">
                <a:solidFill>
                  <a:srgbClr val="000000"/>
                </a:solidFill>
                <a:latin typeface="Arial"/>
              </a:rPr>
              <a:t>.</a:t>
            </a:r>
          </a:p>
        </p:txBody>
      </p:sp>
      <p:sp>
        <p:nvSpPr>
          <p:cNvPr id="66" name="Rectangle 65"/>
          <p:cNvSpPr/>
          <p:nvPr/>
        </p:nvSpPr>
        <p:spPr>
          <a:xfrm>
            <a:off x="3201395" y="4127900"/>
            <a:ext cx="6727061" cy="2001176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defTabSz="899010"/>
            <a:r>
              <a:rPr lang="en-GB" sz="1412" b="1" dirty="0">
                <a:solidFill>
                  <a:srgbClr val="000000"/>
                </a:solidFill>
                <a:latin typeface="Arial"/>
              </a:rPr>
              <a:t>Key contacts</a:t>
            </a:r>
          </a:p>
          <a:p>
            <a:pPr marL="509895" lvl="1" indent="-302575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Professional services firms can help you define what success looks like for your LALC;</a:t>
            </a:r>
          </a:p>
          <a:p>
            <a:pPr marL="509895" lvl="1" indent="-302575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Registered </a:t>
            </a:r>
            <a:r>
              <a:rPr lang="en-GB" sz="1412" dirty="0" err="1">
                <a:solidFill>
                  <a:srgbClr val="000000"/>
                </a:solidFill>
                <a:latin typeface="Arial"/>
              </a:rPr>
              <a:t>valuers</a:t>
            </a:r>
            <a:r>
              <a:rPr lang="en-GB" sz="1412" dirty="0">
                <a:solidFill>
                  <a:srgbClr val="000000"/>
                </a:solidFill>
                <a:latin typeface="Arial"/>
              </a:rPr>
              <a:t> (professionals) can help you assess the value of your land and proposed developments; and,</a:t>
            </a:r>
          </a:p>
          <a:p>
            <a:pPr marL="509895" lvl="1" indent="-302575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The NSWALC.</a:t>
            </a:r>
          </a:p>
        </p:txBody>
      </p:sp>
      <p:sp>
        <p:nvSpPr>
          <p:cNvPr id="67" name="Freeform 29"/>
          <p:cNvSpPr>
            <a:spLocks noChangeAspect="1" noEditPoints="1"/>
          </p:cNvSpPr>
          <p:nvPr/>
        </p:nvSpPr>
        <p:spPr bwMode="auto">
          <a:xfrm>
            <a:off x="2210414" y="4670139"/>
            <a:ext cx="791875" cy="794118"/>
          </a:xfrm>
          <a:custGeom>
            <a:avLst/>
            <a:gdLst/>
            <a:ahLst/>
            <a:cxnLst>
              <a:cxn ang="0">
                <a:pos x="258" y="175"/>
              </a:cxn>
              <a:cxn ang="0">
                <a:pos x="233" y="116"/>
              </a:cxn>
              <a:cxn ang="0">
                <a:pos x="244" y="190"/>
              </a:cxn>
              <a:cxn ang="0">
                <a:pos x="237" y="202"/>
              </a:cxn>
              <a:cxn ang="0">
                <a:pos x="235" y="199"/>
              </a:cxn>
              <a:cxn ang="0">
                <a:pos x="183" y="171"/>
              </a:cxn>
              <a:cxn ang="0">
                <a:pos x="167" y="105"/>
              </a:cxn>
              <a:cxn ang="0">
                <a:pos x="170" y="96"/>
              </a:cxn>
              <a:cxn ang="0">
                <a:pos x="228" y="82"/>
              </a:cxn>
              <a:cxn ang="0">
                <a:pos x="246" y="96"/>
              </a:cxn>
              <a:cxn ang="0">
                <a:pos x="261" y="175"/>
              </a:cxn>
              <a:cxn ang="0">
                <a:pos x="196" y="232"/>
              </a:cxn>
              <a:cxn ang="0">
                <a:pos x="190" y="276"/>
              </a:cxn>
              <a:cxn ang="0">
                <a:pos x="107" y="276"/>
              </a:cxn>
              <a:cxn ang="0">
                <a:pos x="101" y="232"/>
              </a:cxn>
              <a:cxn ang="0">
                <a:pos x="67" y="253"/>
              </a:cxn>
              <a:cxn ang="0">
                <a:pos x="75" y="203"/>
              </a:cxn>
              <a:cxn ang="0">
                <a:pos x="130" y="183"/>
              </a:cxn>
              <a:cxn ang="0">
                <a:pos x="167" y="183"/>
              </a:cxn>
              <a:cxn ang="0">
                <a:pos x="223" y="203"/>
              </a:cxn>
              <a:cxn ang="0">
                <a:pos x="231" y="253"/>
              </a:cxn>
              <a:cxn ang="0">
                <a:pos x="62" y="203"/>
              </a:cxn>
              <a:cxn ang="0">
                <a:pos x="63" y="114"/>
              </a:cxn>
              <a:cxn ang="0">
                <a:pos x="48" y="165"/>
              </a:cxn>
              <a:cxn ang="0">
                <a:pos x="36" y="174"/>
              </a:cxn>
              <a:cxn ang="0">
                <a:pos x="39" y="95"/>
              </a:cxn>
              <a:cxn ang="0">
                <a:pos x="58" y="81"/>
              </a:cxn>
              <a:cxn ang="0">
                <a:pos x="89" y="103"/>
              </a:cxn>
              <a:cxn ang="0">
                <a:pos x="120" y="81"/>
              </a:cxn>
              <a:cxn ang="0">
                <a:pos x="139" y="95"/>
              </a:cxn>
              <a:cxn ang="0">
                <a:pos x="117" y="114"/>
              </a:cxn>
              <a:cxn ang="0">
                <a:pos x="116" y="115"/>
              </a:cxn>
              <a:cxn ang="0">
                <a:pos x="113" y="171"/>
              </a:cxn>
              <a:cxn ang="0">
                <a:pos x="63" y="199"/>
              </a:cxn>
              <a:cxn ang="0">
                <a:pos x="89" y="34"/>
              </a:cxn>
              <a:cxn ang="0">
                <a:pos x="89" y="74"/>
              </a:cxn>
              <a:cxn ang="0">
                <a:pos x="89" y="34"/>
              </a:cxn>
              <a:cxn ang="0">
                <a:pos x="180" y="144"/>
              </a:cxn>
              <a:cxn ang="0">
                <a:pos x="117" y="144"/>
              </a:cxn>
              <a:cxn ang="0">
                <a:pos x="209" y="34"/>
              </a:cxn>
              <a:cxn ang="0">
                <a:pos x="209" y="74"/>
              </a:cxn>
              <a:cxn ang="0">
                <a:pos x="209" y="34"/>
              </a:cxn>
              <a:cxn ang="0">
                <a:pos x="297" y="149"/>
              </a:cxn>
              <a:cxn ang="0">
                <a:pos x="0" y="149"/>
              </a:cxn>
            </a:cxnLst>
            <a:rect l="0" t="0" r="r" b="b"/>
            <a:pathLst>
              <a:path w="297" h="298">
                <a:moveTo>
                  <a:pt x="261" y="175"/>
                </a:moveTo>
                <a:cubicBezTo>
                  <a:pt x="260" y="175"/>
                  <a:pt x="259" y="175"/>
                  <a:pt x="258" y="175"/>
                </a:cubicBezTo>
                <a:cubicBezTo>
                  <a:pt x="254" y="175"/>
                  <a:pt x="250" y="173"/>
                  <a:pt x="249" y="168"/>
                </a:cubicBezTo>
                <a:cubicBezTo>
                  <a:pt x="233" y="116"/>
                  <a:pt x="233" y="116"/>
                  <a:pt x="233" y="116"/>
                </a:cubicBezTo>
                <a:cubicBezTo>
                  <a:pt x="225" y="116"/>
                  <a:pt x="225" y="116"/>
                  <a:pt x="225" y="116"/>
                </a:cubicBezTo>
                <a:cubicBezTo>
                  <a:pt x="244" y="190"/>
                  <a:pt x="244" y="190"/>
                  <a:pt x="244" y="190"/>
                </a:cubicBezTo>
                <a:cubicBezTo>
                  <a:pt x="245" y="191"/>
                  <a:pt x="245" y="192"/>
                  <a:pt x="245" y="194"/>
                </a:cubicBezTo>
                <a:cubicBezTo>
                  <a:pt x="245" y="198"/>
                  <a:pt x="241" y="202"/>
                  <a:pt x="237" y="202"/>
                </a:cubicBezTo>
                <a:cubicBezTo>
                  <a:pt x="236" y="202"/>
                  <a:pt x="236" y="202"/>
                  <a:pt x="236" y="202"/>
                </a:cubicBezTo>
                <a:cubicBezTo>
                  <a:pt x="235" y="201"/>
                  <a:pt x="235" y="200"/>
                  <a:pt x="235" y="199"/>
                </a:cubicBezTo>
                <a:cubicBezTo>
                  <a:pt x="230" y="182"/>
                  <a:pt x="213" y="171"/>
                  <a:pt x="194" y="171"/>
                </a:cubicBezTo>
                <a:cubicBezTo>
                  <a:pt x="183" y="171"/>
                  <a:pt x="183" y="171"/>
                  <a:pt x="183" y="171"/>
                </a:cubicBezTo>
                <a:cubicBezTo>
                  <a:pt x="189" y="163"/>
                  <a:pt x="192" y="154"/>
                  <a:pt x="192" y="144"/>
                </a:cubicBezTo>
                <a:cubicBezTo>
                  <a:pt x="192" y="127"/>
                  <a:pt x="182" y="112"/>
                  <a:pt x="167" y="105"/>
                </a:cubicBezTo>
                <a:cubicBezTo>
                  <a:pt x="170" y="96"/>
                  <a:pt x="170" y="96"/>
                  <a:pt x="170" y="96"/>
                </a:cubicBezTo>
                <a:cubicBezTo>
                  <a:pt x="170" y="96"/>
                  <a:pt x="170" y="96"/>
                  <a:pt x="170" y="96"/>
                </a:cubicBezTo>
                <a:cubicBezTo>
                  <a:pt x="173" y="87"/>
                  <a:pt x="180" y="82"/>
                  <a:pt x="188" y="82"/>
                </a:cubicBezTo>
                <a:cubicBezTo>
                  <a:pt x="228" y="82"/>
                  <a:pt x="228" y="82"/>
                  <a:pt x="228" y="82"/>
                </a:cubicBezTo>
                <a:cubicBezTo>
                  <a:pt x="236" y="82"/>
                  <a:pt x="243" y="87"/>
                  <a:pt x="246" y="96"/>
                </a:cubicBezTo>
                <a:cubicBezTo>
                  <a:pt x="246" y="96"/>
                  <a:pt x="246" y="96"/>
                  <a:pt x="246" y="96"/>
                </a:cubicBezTo>
                <a:cubicBezTo>
                  <a:pt x="267" y="163"/>
                  <a:pt x="267" y="163"/>
                  <a:pt x="267" y="163"/>
                </a:cubicBezTo>
                <a:cubicBezTo>
                  <a:pt x="268" y="168"/>
                  <a:pt x="265" y="173"/>
                  <a:pt x="261" y="175"/>
                </a:cubicBezTo>
                <a:close/>
                <a:moveTo>
                  <a:pt x="203" y="271"/>
                </a:moveTo>
                <a:cubicBezTo>
                  <a:pt x="196" y="232"/>
                  <a:pt x="196" y="232"/>
                  <a:pt x="196" y="232"/>
                </a:cubicBezTo>
                <a:cubicBezTo>
                  <a:pt x="188" y="232"/>
                  <a:pt x="188" y="232"/>
                  <a:pt x="188" y="232"/>
                </a:cubicBezTo>
                <a:cubicBezTo>
                  <a:pt x="190" y="276"/>
                  <a:pt x="190" y="276"/>
                  <a:pt x="190" y="276"/>
                </a:cubicBezTo>
                <a:cubicBezTo>
                  <a:pt x="177" y="280"/>
                  <a:pt x="163" y="282"/>
                  <a:pt x="148" y="282"/>
                </a:cubicBezTo>
                <a:cubicBezTo>
                  <a:pt x="134" y="282"/>
                  <a:pt x="120" y="280"/>
                  <a:pt x="107" y="276"/>
                </a:cubicBezTo>
                <a:cubicBezTo>
                  <a:pt x="109" y="232"/>
                  <a:pt x="109" y="232"/>
                  <a:pt x="109" y="232"/>
                </a:cubicBezTo>
                <a:cubicBezTo>
                  <a:pt x="101" y="232"/>
                  <a:pt x="101" y="232"/>
                  <a:pt x="101" y="232"/>
                </a:cubicBezTo>
                <a:cubicBezTo>
                  <a:pt x="94" y="271"/>
                  <a:pt x="94" y="271"/>
                  <a:pt x="94" y="271"/>
                </a:cubicBezTo>
                <a:cubicBezTo>
                  <a:pt x="84" y="265"/>
                  <a:pt x="75" y="260"/>
                  <a:pt x="67" y="253"/>
                </a:cubicBezTo>
                <a:cubicBezTo>
                  <a:pt x="75" y="205"/>
                  <a:pt x="75" y="205"/>
                  <a:pt x="75" y="205"/>
                </a:cubicBezTo>
                <a:cubicBezTo>
                  <a:pt x="75" y="204"/>
                  <a:pt x="75" y="203"/>
                  <a:pt x="75" y="203"/>
                </a:cubicBezTo>
                <a:cubicBezTo>
                  <a:pt x="79" y="191"/>
                  <a:pt x="90" y="183"/>
                  <a:pt x="103" y="183"/>
                </a:cubicBezTo>
                <a:cubicBezTo>
                  <a:pt x="130" y="183"/>
                  <a:pt x="130" y="183"/>
                  <a:pt x="130" y="183"/>
                </a:cubicBezTo>
                <a:cubicBezTo>
                  <a:pt x="149" y="216"/>
                  <a:pt x="149" y="216"/>
                  <a:pt x="149" y="216"/>
                </a:cubicBezTo>
                <a:cubicBezTo>
                  <a:pt x="167" y="183"/>
                  <a:pt x="167" y="183"/>
                  <a:pt x="167" y="183"/>
                </a:cubicBezTo>
                <a:cubicBezTo>
                  <a:pt x="194" y="183"/>
                  <a:pt x="194" y="183"/>
                  <a:pt x="194" y="183"/>
                </a:cubicBezTo>
                <a:cubicBezTo>
                  <a:pt x="208" y="183"/>
                  <a:pt x="219" y="191"/>
                  <a:pt x="223" y="203"/>
                </a:cubicBezTo>
                <a:cubicBezTo>
                  <a:pt x="223" y="203"/>
                  <a:pt x="223" y="204"/>
                  <a:pt x="223" y="205"/>
                </a:cubicBezTo>
                <a:cubicBezTo>
                  <a:pt x="231" y="253"/>
                  <a:pt x="231" y="253"/>
                  <a:pt x="231" y="253"/>
                </a:cubicBezTo>
                <a:cubicBezTo>
                  <a:pt x="223" y="260"/>
                  <a:pt x="213" y="265"/>
                  <a:pt x="203" y="271"/>
                </a:cubicBezTo>
                <a:close/>
                <a:moveTo>
                  <a:pt x="62" y="203"/>
                </a:moveTo>
                <a:cubicBezTo>
                  <a:pt x="61" y="208"/>
                  <a:pt x="61" y="208"/>
                  <a:pt x="61" y="208"/>
                </a:cubicBezTo>
                <a:cubicBezTo>
                  <a:pt x="63" y="114"/>
                  <a:pt x="63" y="114"/>
                  <a:pt x="63" y="114"/>
                </a:cubicBezTo>
                <a:cubicBezTo>
                  <a:pt x="57" y="114"/>
                  <a:pt x="57" y="114"/>
                  <a:pt x="57" y="114"/>
                </a:cubicBezTo>
                <a:cubicBezTo>
                  <a:pt x="48" y="165"/>
                  <a:pt x="48" y="165"/>
                  <a:pt x="48" y="165"/>
                </a:cubicBezTo>
                <a:cubicBezTo>
                  <a:pt x="47" y="170"/>
                  <a:pt x="43" y="174"/>
                  <a:pt x="38" y="174"/>
                </a:cubicBezTo>
                <a:cubicBezTo>
                  <a:pt x="38" y="174"/>
                  <a:pt x="37" y="174"/>
                  <a:pt x="36" y="174"/>
                </a:cubicBezTo>
                <a:cubicBezTo>
                  <a:pt x="31" y="173"/>
                  <a:pt x="27" y="167"/>
                  <a:pt x="28" y="162"/>
                </a:cubicBezTo>
                <a:cubicBezTo>
                  <a:pt x="39" y="95"/>
                  <a:pt x="39" y="95"/>
                  <a:pt x="39" y="95"/>
                </a:cubicBezTo>
                <a:cubicBezTo>
                  <a:pt x="39" y="94"/>
                  <a:pt x="39" y="94"/>
                  <a:pt x="39" y="94"/>
                </a:cubicBezTo>
                <a:cubicBezTo>
                  <a:pt x="42" y="86"/>
                  <a:pt x="50" y="81"/>
                  <a:pt x="58" y="81"/>
                </a:cubicBezTo>
                <a:cubicBezTo>
                  <a:pt x="76" y="81"/>
                  <a:pt x="76" y="81"/>
                  <a:pt x="76" y="81"/>
                </a:cubicBezTo>
                <a:cubicBezTo>
                  <a:pt x="89" y="103"/>
                  <a:pt x="89" y="103"/>
                  <a:pt x="89" y="103"/>
                </a:cubicBezTo>
                <a:cubicBezTo>
                  <a:pt x="102" y="81"/>
                  <a:pt x="102" y="81"/>
                  <a:pt x="102" y="81"/>
                </a:cubicBezTo>
                <a:cubicBezTo>
                  <a:pt x="120" y="81"/>
                  <a:pt x="120" y="81"/>
                  <a:pt x="120" y="81"/>
                </a:cubicBezTo>
                <a:cubicBezTo>
                  <a:pt x="129" y="81"/>
                  <a:pt x="136" y="86"/>
                  <a:pt x="139" y="94"/>
                </a:cubicBezTo>
                <a:cubicBezTo>
                  <a:pt x="139" y="95"/>
                  <a:pt x="139" y="95"/>
                  <a:pt x="139" y="95"/>
                </a:cubicBezTo>
                <a:cubicBezTo>
                  <a:pt x="140" y="101"/>
                  <a:pt x="140" y="101"/>
                  <a:pt x="140" y="101"/>
                </a:cubicBezTo>
                <a:cubicBezTo>
                  <a:pt x="131" y="103"/>
                  <a:pt x="123" y="107"/>
                  <a:pt x="117" y="114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6" y="115"/>
                  <a:pt x="116" y="115"/>
                  <a:pt x="116" y="115"/>
                </a:cubicBezTo>
                <a:cubicBezTo>
                  <a:pt x="109" y="122"/>
                  <a:pt x="105" y="133"/>
                  <a:pt x="105" y="144"/>
                </a:cubicBezTo>
                <a:cubicBezTo>
                  <a:pt x="105" y="154"/>
                  <a:pt x="108" y="163"/>
                  <a:pt x="113" y="171"/>
                </a:cubicBezTo>
                <a:cubicBezTo>
                  <a:pt x="103" y="171"/>
                  <a:pt x="103" y="171"/>
                  <a:pt x="103" y="171"/>
                </a:cubicBezTo>
                <a:cubicBezTo>
                  <a:pt x="85" y="171"/>
                  <a:pt x="68" y="182"/>
                  <a:pt x="63" y="199"/>
                </a:cubicBezTo>
                <a:cubicBezTo>
                  <a:pt x="63" y="200"/>
                  <a:pt x="62" y="201"/>
                  <a:pt x="62" y="203"/>
                </a:cubicBezTo>
                <a:close/>
                <a:moveTo>
                  <a:pt x="89" y="34"/>
                </a:moveTo>
                <a:cubicBezTo>
                  <a:pt x="100" y="34"/>
                  <a:pt x="109" y="43"/>
                  <a:pt x="109" y="54"/>
                </a:cubicBezTo>
                <a:cubicBezTo>
                  <a:pt x="109" y="65"/>
                  <a:pt x="100" y="74"/>
                  <a:pt x="89" y="74"/>
                </a:cubicBezTo>
                <a:cubicBezTo>
                  <a:pt x="78" y="74"/>
                  <a:pt x="69" y="65"/>
                  <a:pt x="69" y="54"/>
                </a:cubicBezTo>
                <a:cubicBezTo>
                  <a:pt x="69" y="43"/>
                  <a:pt x="78" y="34"/>
                  <a:pt x="89" y="34"/>
                </a:cubicBezTo>
                <a:close/>
                <a:moveTo>
                  <a:pt x="148" y="113"/>
                </a:moveTo>
                <a:cubicBezTo>
                  <a:pt x="166" y="113"/>
                  <a:pt x="180" y="127"/>
                  <a:pt x="180" y="144"/>
                </a:cubicBezTo>
                <a:cubicBezTo>
                  <a:pt x="180" y="161"/>
                  <a:pt x="166" y="175"/>
                  <a:pt x="148" y="175"/>
                </a:cubicBezTo>
                <a:cubicBezTo>
                  <a:pt x="131" y="175"/>
                  <a:pt x="117" y="161"/>
                  <a:pt x="117" y="144"/>
                </a:cubicBezTo>
                <a:cubicBezTo>
                  <a:pt x="117" y="127"/>
                  <a:pt x="131" y="113"/>
                  <a:pt x="148" y="113"/>
                </a:cubicBezTo>
                <a:close/>
                <a:moveTo>
                  <a:pt x="209" y="34"/>
                </a:moveTo>
                <a:cubicBezTo>
                  <a:pt x="220" y="34"/>
                  <a:pt x="228" y="43"/>
                  <a:pt x="228" y="54"/>
                </a:cubicBezTo>
                <a:cubicBezTo>
                  <a:pt x="228" y="65"/>
                  <a:pt x="220" y="74"/>
                  <a:pt x="209" y="74"/>
                </a:cubicBezTo>
                <a:cubicBezTo>
                  <a:pt x="197" y="74"/>
                  <a:pt x="188" y="65"/>
                  <a:pt x="188" y="54"/>
                </a:cubicBezTo>
                <a:cubicBezTo>
                  <a:pt x="188" y="43"/>
                  <a:pt x="197" y="34"/>
                  <a:pt x="209" y="34"/>
                </a:cubicBezTo>
                <a:close/>
                <a:moveTo>
                  <a:pt x="148" y="0"/>
                </a:moveTo>
                <a:cubicBezTo>
                  <a:pt x="231" y="0"/>
                  <a:pt x="297" y="68"/>
                  <a:pt x="297" y="149"/>
                </a:cubicBezTo>
                <a:cubicBezTo>
                  <a:pt x="297" y="231"/>
                  <a:pt x="231" y="298"/>
                  <a:pt x="148" y="298"/>
                </a:cubicBezTo>
                <a:cubicBezTo>
                  <a:pt x="67" y="298"/>
                  <a:pt x="0" y="231"/>
                  <a:pt x="0" y="149"/>
                </a:cubicBezTo>
                <a:cubicBezTo>
                  <a:pt x="0" y="68"/>
                  <a:pt x="67" y="0"/>
                  <a:pt x="148" y="0"/>
                </a:cubicBezTo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80682" tIns="40341" rIns="80682" bIns="40341" numCol="1" anchor="t" anchorCtr="0" compatLnSpc="1">
            <a:prstTxWarp prst="textNoShape">
              <a:avLst/>
            </a:prstTxWarp>
          </a:bodyPr>
          <a:lstStyle/>
          <a:p>
            <a:pPr defTabSz="899010"/>
            <a:endParaRPr lang="en-US" sz="97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Freeform 32"/>
          <p:cNvSpPr>
            <a:spLocks noChangeAspect="1" noEditPoints="1"/>
          </p:cNvSpPr>
          <p:nvPr/>
        </p:nvSpPr>
        <p:spPr bwMode="auto">
          <a:xfrm>
            <a:off x="2206099" y="2155193"/>
            <a:ext cx="796190" cy="794118"/>
          </a:xfrm>
          <a:custGeom>
            <a:avLst/>
            <a:gdLst/>
            <a:ahLst/>
            <a:cxnLst>
              <a:cxn ang="0">
                <a:pos x="187" y="117"/>
              </a:cxn>
              <a:cxn ang="0">
                <a:pos x="187" y="79"/>
              </a:cxn>
              <a:cxn ang="0">
                <a:pos x="199" y="90"/>
              </a:cxn>
              <a:cxn ang="0">
                <a:pos x="199" y="105"/>
              </a:cxn>
              <a:cxn ang="0">
                <a:pos x="214" y="105"/>
              </a:cxn>
              <a:cxn ang="0">
                <a:pos x="225" y="117"/>
              </a:cxn>
              <a:cxn ang="0">
                <a:pos x="187" y="117"/>
              </a:cxn>
              <a:cxn ang="0">
                <a:pos x="194" y="186"/>
              </a:cxn>
              <a:cxn ang="0">
                <a:pos x="151" y="237"/>
              </a:cxn>
              <a:cxn ang="0">
                <a:pos x="143" y="241"/>
              </a:cxn>
              <a:cxn ang="0">
                <a:pos x="135" y="237"/>
              </a:cxn>
              <a:cxn ang="0">
                <a:pos x="109" y="206"/>
              </a:cxn>
              <a:cxn ang="0">
                <a:pos x="111" y="192"/>
              </a:cxn>
              <a:cxn ang="0">
                <a:pos x="125" y="193"/>
              </a:cxn>
              <a:cxn ang="0">
                <a:pos x="143" y="215"/>
              </a:cxn>
              <a:cxn ang="0">
                <a:pos x="178" y="173"/>
              </a:cxn>
              <a:cxn ang="0">
                <a:pos x="193" y="172"/>
              </a:cxn>
              <a:cxn ang="0">
                <a:pos x="194" y="186"/>
              </a:cxn>
              <a:cxn ang="0">
                <a:pos x="194" y="72"/>
              </a:cxn>
              <a:cxn ang="0">
                <a:pos x="182" y="62"/>
              </a:cxn>
              <a:cxn ang="0">
                <a:pos x="98" y="62"/>
              </a:cxn>
              <a:cxn ang="0">
                <a:pos x="88" y="72"/>
              </a:cxn>
              <a:cxn ang="0">
                <a:pos x="88" y="250"/>
              </a:cxn>
              <a:cxn ang="0">
                <a:pos x="98" y="260"/>
              </a:cxn>
              <a:cxn ang="0">
                <a:pos x="225" y="260"/>
              </a:cxn>
              <a:cxn ang="0">
                <a:pos x="236" y="250"/>
              </a:cxn>
              <a:cxn ang="0">
                <a:pos x="236" y="114"/>
              </a:cxn>
              <a:cxn ang="0">
                <a:pos x="225" y="104"/>
              </a:cxn>
              <a:cxn ang="0">
                <a:pos x="194" y="72"/>
              </a:cxn>
              <a:cxn ang="0">
                <a:pos x="161" y="0"/>
              </a:cxn>
              <a:cxn ang="0">
                <a:pos x="0" y="161"/>
              </a:cxn>
              <a:cxn ang="0">
                <a:pos x="161" y="322"/>
              </a:cxn>
              <a:cxn ang="0">
                <a:pos x="323" y="161"/>
              </a:cxn>
              <a:cxn ang="0">
                <a:pos x="161" y="0"/>
              </a:cxn>
            </a:cxnLst>
            <a:rect l="0" t="0" r="r" b="b"/>
            <a:pathLst>
              <a:path w="323" h="322">
                <a:moveTo>
                  <a:pt x="187" y="117"/>
                </a:moveTo>
                <a:cubicBezTo>
                  <a:pt x="187" y="79"/>
                  <a:pt x="187" y="79"/>
                  <a:pt x="187" y="79"/>
                </a:cubicBezTo>
                <a:cubicBezTo>
                  <a:pt x="199" y="90"/>
                  <a:pt x="199" y="90"/>
                  <a:pt x="199" y="90"/>
                </a:cubicBezTo>
                <a:cubicBezTo>
                  <a:pt x="199" y="105"/>
                  <a:pt x="199" y="105"/>
                  <a:pt x="199" y="105"/>
                </a:cubicBezTo>
                <a:cubicBezTo>
                  <a:pt x="214" y="105"/>
                  <a:pt x="214" y="105"/>
                  <a:pt x="214" y="105"/>
                </a:cubicBezTo>
                <a:cubicBezTo>
                  <a:pt x="225" y="117"/>
                  <a:pt x="225" y="117"/>
                  <a:pt x="225" y="117"/>
                </a:cubicBezTo>
                <a:lnTo>
                  <a:pt x="187" y="117"/>
                </a:lnTo>
                <a:close/>
                <a:moveTo>
                  <a:pt x="194" y="186"/>
                </a:moveTo>
                <a:cubicBezTo>
                  <a:pt x="151" y="237"/>
                  <a:pt x="151" y="237"/>
                  <a:pt x="151" y="237"/>
                </a:cubicBezTo>
                <a:cubicBezTo>
                  <a:pt x="149" y="240"/>
                  <a:pt x="146" y="241"/>
                  <a:pt x="143" y="241"/>
                </a:cubicBezTo>
                <a:cubicBezTo>
                  <a:pt x="140" y="241"/>
                  <a:pt x="137" y="240"/>
                  <a:pt x="135" y="237"/>
                </a:cubicBezTo>
                <a:cubicBezTo>
                  <a:pt x="109" y="206"/>
                  <a:pt x="109" y="206"/>
                  <a:pt x="109" y="206"/>
                </a:cubicBezTo>
                <a:cubicBezTo>
                  <a:pt x="106" y="202"/>
                  <a:pt x="106" y="195"/>
                  <a:pt x="111" y="192"/>
                </a:cubicBezTo>
                <a:cubicBezTo>
                  <a:pt x="115" y="188"/>
                  <a:pt x="121" y="189"/>
                  <a:pt x="125" y="193"/>
                </a:cubicBezTo>
                <a:cubicBezTo>
                  <a:pt x="143" y="215"/>
                  <a:pt x="143" y="215"/>
                  <a:pt x="143" y="215"/>
                </a:cubicBezTo>
                <a:cubicBezTo>
                  <a:pt x="178" y="173"/>
                  <a:pt x="178" y="173"/>
                  <a:pt x="178" y="173"/>
                </a:cubicBezTo>
                <a:cubicBezTo>
                  <a:pt x="181" y="169"/>
                  <a:pt x="189" y="168"/>
                  <a:pt x="193" y="172"/>
                </a:cubicBezTo>
                <a:cubicBezTo>
                  <a:pt x="197" y="176"/>
                  <a:pt x="198" y="182"/>
                  <a:pt x="194" y="186"/>
                </a:cubicBezTo>
                <a:close/>
                <a:moveTo>
                  <a:pt x="194" y="72"/>
                </a:moveTo>
                <a:cubicBezTo>
                  <a:pt x="182" y="62"/>
                  <a:pt x="182" y="62"/>
                  <a:pt x="182" y="62"/>
                </a:cubicBezTo>
                <a:cubicBezTo>
                  <a:pt x="98" y="62"/>
                  <a:pt x="98" y="62"/>
                  <a:pt x="98" y="62"/>
                </a:cubicBezTo>
                <a:cubicBezTo>
                  <a:pt x="92" y="62"/>
                  <a:pt x="88" y="66"/>
                  <a:pt x="88" y="72"/>
                </a:cubicBezTo>
                <a:cubicBezTo>
                  <a:pt x="88" y="250"/>
                  <a:pt x="88" y="250"/>
                  <a:pt x="88" y="250"/>
                </a:cubicBezTo>
                <a:cubicBezTo>
                  <a:pt x="88" y="255"/>
                  <a:pt x="92" y="260"/>
                  <a:pt x="98" y="260"/>
                </a:cubicBezTo>
                <a:cubicBezTo>
                  <a:pt x="225" y="260"/>
                  <a:pt x="225" y="260"/>
                  <a:pt x="225" y="260"/>
                </a:cubicBezTo>
                <a:cubicBezTo>
                  <a:pt x="231" y="260"/>
                  <a:pt x="236" y="255"/>
                  <a:pt x="236" y="250"/>
                </a:cubicBezTo>
                <a:cubicBezTo>
                  <a:pt x="236" y="114"/>
                  <a:pt x="236" y="114"/>
                  <a:pt x="236" y="114"/>
                </a:cubicBezTo>
                <a:cubicBezTo>
                  <a:pt x="225" y="104"/>
                  <a:pt x="225" y="104"/>
                  <a:pt x="225" y="104"/>
                </a:cubicBezTo>
                <a:lnTo>
                  <a:pt x="194" y="72"/>
                </a:lnTo>
                <a:close/>
                <a:moveTo>
                  <a:pt x="161" y="0"/>
                </a:moveTo>
                <a:cubicBezTo>
                  <a:pt x="72" y="0"/>
                  <a:pt x="0" y="72"/>
                  <a:pt x="0" y="161"/>
                </a:cubicBezTo>
                <a:cubicBezTo>
                  <a:pt x="0" y="250"/>
                  <a:pt x="72" y="322"/>
                  <a:pt x="161" y="322"/>
                </a:cubicBezTo>
                <a:cubicBezTo>
                  <a:pt x="251" y="322"/>
                  <a:pt x="323" y="250"/>
                  <a:pt x="323" y="161"/>
                </a:cubicBezTo>
                <a:cubicBezTo>
                  <a:pt x="323" y="72"/>
                  <a:pt x="251" y="0"/>
                  <a:pt x="161" y="0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80682" tIns="40341" rIns="80682" bIns="40341" numCol="1" anchor="t" anchorCtr="0" compatLnSpc="1">
            <a:prstTxWarp prst="textNoShape">
              <a:avLst/>
            </a:prstTxWarp>
          </a:bodyPr>
          <a:lstStyle/>
          <a:p>
            <a:pPr defTabSz="899010"/>
            <a:endParaRPr lang="en-US" sz="97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899010"/>
            <a:fld id="{D58C9559-40F3-4F2A-A1D6-B62F3B8B5D06}" type="slidenum">
              <a:rPr lang="en-GB">
                <a:solidFill>
                  <a:srgbClr val="000000"/>
                </a:solidFill>
                <a:latin typeface="Arial"/>
              </a:rPr>
              <a:pPr defTabSz="899010"/>
              <a:t>6</a:t>
            </a:fld>
            <a:endParaRPr lang="en-GB">
              <a:solidFill>
                <a:srgbClr val="000000"/>
              </a:solidFill>
              <a:latin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46004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BusinessUnitCoverText}"/>
  <p:tag name="SMARTREAD" val="{@BusinessUnitCoverText}"/>
  <p:tag name="SMARTOBJECT" val="Descriptor Large Title and Subtitle v.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Title}"/>
  <p:tag name="SMARTREAD" val="{@Title}"/>
  <p:tag name="SMARTLINKEDSHAPEID" val="Titl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Subtitle}"/>
  <p:tag name="SMARTREAD" val="{@Subtitle}"/>
  <p:tag name="SMARTLINKEDSHAPEID" val="Titl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ISVISIBLE" val="{@Show Draft stamp} = Yes"/>
  <p:tag name="SMARTREAD" val="{@Draft stamp}"/>
  <p:tag name="SMARTLINKEDSHAPEID" val="SideBar"/>
  <p:tag name="SMARTOBJECT" val="Draft stamp Default Cover v.3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dividertocplaceholder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TYPE" val="Section"/>
  <p:tag name="SMARTDIVIDERTEXT" val="Section"/>
  <p:tag name="SMARTDIVIDERLEVEL" val="0"/>
  <p:tag name="SMARTDIVIDERTOCSTYLE" val="Section TOC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dividertocplaceholde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Confidentiality stamp}"/>
  <p:tag name="SMARTWRITE" val="{@Confidentiality stamp}"/>
  <p:tag name="SMARTOBJECT" val="Confidentiality stamp Default Cover v.3"/>
  <p:tag name="SMARTLINKEDSHAPEID" val="SideBar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HOW EXECUTIVE SUMMARY" val="No"/>
  <p:tag name="SMARTDIVIDERTYPE" val="Section"/>
  <p:tag name="SMARTDIVIDERLEVEL" val="0"/>
  <p:tag name="SMARTDIVIDERTEXT" val="Section"/>
  <p:tag name="SMARTDIVIDERTOCSTYLE" val="Section TOC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BusinessUnitCoverText}"/>
  <p:tag name="SMARTREAD" val="{@BusinessUnitCoverText}"/>
  <p:tag name="SMARTOBJECT" val="Descriptor Large Title and Subtitle v.2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Confidentiality stamp}"/>
  <p:tag name="SMARTWRITE" val="{@Confidentiality stamp}"/>
  <p:tag name="SMARTOBJECT" val="Confidentiality stamp Default Cover v.3"/>
  <p:tag name="SMARTLINKEDSHAPEID" val="SideBar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ISVISIBLE" val="{@Show Draft stamp} = Yes"/>
  <p:tag name="SMARTREAD" val="{@Draft stamp}"/>
  <p:tag name="SMARTLINKEDSHAPEID" val="SideBar"/>
  <p:tag name="SMARTOBJECT" val="Draft stamp Default Cover v.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Report date}"/>
  <p:tag name="SMARTREAD" val="{@Report date}"/>
  <p:tag name="SMARTLINKEDSHAPEID" val="SideBar"/>
  <p:tag name="SMARTOBJECT" val="Report date Default Cover v.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Cover Content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Front Cover Imag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Report date}"/>
  <p:tag name="SMARTREAD" val="{@Report date}"/>
  <p:tag name="SMARTLINKEDSHAPEID" val="SideBar"/>
  <p:tag name="SMARTOBJECT" val="Report date Default Cover v.3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Title}"/>
  <p:tag name="SMARTREAD" val="{@Title}"/>
  <p:tag name="SMARTLINKEDSHAPEID" val="Titl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Subtitle}"/>
  <p:tag name="SMARTREAD" val="{@Subtitle}"/>
  <p:tag name="SMARTLINKEDSHAPEID" val="Titl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Front Cover Imag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heme/theme1.xml><?xml version="1.0" encoding="utf-8"?>
<a:theme xmlns:a="http://schemas.openxmlformats.org/drawingml/2006/main" name="Presentation">
  <a:themeElements>
    <a:clrScheme name="PwC Burgundy">
      <a:dk1>
        <a:srgbClr val="000000"/>
      </a:dk1>
      <a:lt1>
        <a:srgbClr val="FFFFFF"/>
      </a:lt1>
      <a:dk2>
        <a:srgbClr val="A32020"/>
      </a:dk2>
      <a:lt2>
        <a:srgbClr val="FFFFFF"/>
      </a:lt2>
      <a:accent1>
        <a:srgbClr val="A32020"/>
      </a:accent1>
      <a:accent2>
        <a:srgbClr val="E0301E"/>
      </a:accent2>
      <a:accent3>
        <a:srgbClr val="602320"/>
      </a:accent3>
      <a:accent4>
        <a:srgbClr val="DB536A"/>
      </a:accent4>
      <a:accent5>
        <a:srgbClr val="DC6900"/>
      </a:accent5>
      <a:accent6>
        <a:srgbClr val="FFB600"/>
      </a:accent6>
      <a:hlink>
        <a:srgbClr val="A32020"/>
      </a:hlink>
      <a:folHlink>
        <a:srgbClr val="A32020"/>
      </a:folHlink>
    </a:clrScheme>
    <a:fontScheme name="Pw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 w="6350">
          <a:solidFill>
            <a:schemeClr val="tx1"/>
          </a:solidFill>
        </a:ln>
      </a:spPr>
      <a:bodyPr vert="horz" wrap="square" lIns="91440" tIns="45720" rIns="91440" bIns="45720" rtlCol="0" anchor="ctr">
        <a:noAutofit/>
      </a:bodyPr>
      <a:lstStyle>
        <a:defPPr algn="ctr">
          <a:defRPr dirty="0" smtClean="0"/>
        </a:defPPr>
      </a:lstStyle>
    </a:spDef>
    <a:lnDef>
      <a:spPr>
        <a:ln w="12700">
          <a:solidFill>
            <a:srgbClr val="DC69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lIns="0" tIns="0" rIns="0" bIns="0" rtlCol="0">
        <a:spAutoFit/>
      </a:bodyPr>
      <a:lstStyle>
        <a:defPPr>
          <a:defRPr noProof="0" dirty="0" smtClean="0">
            <a:solidFill>
              <a:schemeClr val="tx1"/>
            </a:solidFill>
            <a:latin typeface="Georgia" pitchFamily="18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 Generic Presentation.potx" id="{8605ADEF-27C1-4B22-AF4D-7E7C8AD9E446}" vid="{9B1852F7-5DA5-4154-946D-068805071B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291747C9996B41BFF90D55BA191901" ma:contentTypeVersion="13" ma:contentTypeDescription="Create a new document." ma:contentTypeScope="" ma:versionID="84b8a51c6af4d90fe7221247e798bad8">
  <xsd:schema xmlns:xsd="http://www.w3.org/2001/XMLSchema" xmlns:xs="http://www.w3.org/2001/XMLSchema" xmlns:p="http://schemas.microsoft.com/office/2006/metadata/properties" xmlns:ns2="105d461a-305d-4b72-9815-d3cc31b9783b" xmlns:ns3="920ec45e-032d-491c-b9d0-dd88a68b669f" targetNamespace="http://schemas.microsoft.com/office/2006/metadata/properties" ma:root="true" ma:fieldsID="2d184bf19798293aca95531d2adacb22" ns2:_="" ns3:_="">
    <xsd:import namespace="105d461a-305d-4b72-9815-d3cc31b9783b"/>
    <xsd:import namespace="920ec45e-032d-491c-b9d0-dd88a68b6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5d461a-305d-4b72-9815-d3cc31b978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368e452-4fa8-46de-abc3-05fbe67972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0ec45e-032d-491c-b9d0-dd88a68b669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a37a7f3-2d5e-4bf2-983b-b231976e9fdb}" ma:internalName="TaxCatchAll" ma:showField="CatchAllData" ma:web="920ec45e-032d-491c-b9d0-dd88a68b66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5d461a-305d-4b72-9815-d3cc31b9783b">
      <Terms xmlns="http://schemas.microsoft.com/office/infopath/2007/PartnerControls"/>
    </lcf76f155ced4ddcb4097134ff3c332f>
    <TaxCatchAll xmlns="920ec45e-032d-491c-b9d0-dd88a68b669f" xsi:nil="true"/>
  </documentManagement>
</p:properties>
</file>

<file path=customXml/itemProps1.xml><?xml version="1.0" encoding="utf-8"?>
<ds:datastoreItem xmlns:ds="http://schemas.openxmlformats.org/officeDocument/2006/customXml" ds:itemID="{7C809E53-F64C-4E30-B405-F18939B24CFA}"/>
</file>

<file path=customXml/itemProps2.xml><?xml version="1.0" encoding="utf-8"?>
<ds:datastoreItem xmlns:ds="http://schemas.openxmlformats.org/officeDocument/2006/customXml" ds:itemID="{7B87B5D1-6C27-44D6-BAD2-5FC75144C3A3}"/>
</file>

<file path=customXml/itemProps3.xml><?xml version="1.0" encoding="utf-8"?>
<ds:datastoreItem xmlns:ds="http://schemas.openxmlformats.org/officeDocument/2006/customXml" ds:itemID="{547C8897-8CC4-4F18-A60E-95AA3CE99657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974</Words>
  <Application>Microsoft Office PowerPoint</Application>
  <PresentationFormat>Widescreen</PresentationFormat>
  <Paragraphs>107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Georgia</vt:lpstr>
      <vt:lpstr>Times New Roman</vt:lpstr>
      <vt:lpstr>Wingdings</vt:lpstr>
      <vt:lpstr>Presentation</vt:lpstr>
      <vt:lpstr>Topic 2: How do you know if you are getting the best value for your property?</vt:lpstr>
      <vt:lpstr>This topic covers:</vt:lpstr>
      <vt:lpstr>What does good value look like for this project and for my community?</vt:lpstr>
      <vt:lpstr>What impacts value in property?</vt:lpstr>
      <vt:lpstr>How is value calculated?</vt:lpstr>
      <vt:lpstr>Bringing it all together – Understanding value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Gabbitas</dc:creator>
  <cp:lastModifiedBy>Gary Gabbitas</cp:lastModifiedBy>
  <cp:revision>2</cp:revision>
  <dcterms:created xsi:type="dcterms:W3CDTF">2018-04-08T22:29:19Z</dcterms:created>
  <dcterms:modified xsi:type="dcterms:W3CDTF">2018-04-08T22:34:01Z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0x0101003C291747C9996B41BFF90D55BA191901</vt:lpwstr>
  </property>
</Properties>
</file>