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5.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0.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42.xml" ContentType="application/vnd.openxmlformats-officedocument.presentationml.tags+xml"/>
  <Override PartName="/docProps/app.xml" ContentType="application/vnd.openxmlformats-officedocument.extended-properties+xml"/>
  <Override PartName="/ppt/tags/tag31.xml" ContentType="application/vnd.openxmlformats-officedocument.presentationml.tags+xml"/>
  <Override PartName="/ppt/tags/tag30.xml" ContentType="application/vnd.openxmlformats-officedocument.presentationml.tags+xml"/>
  <Override PartName="/ppt/tags/tag29.xml" ContentType="application/vnd.openxmlformats-officedocument.presentationml.tags+xml"/>
  <Override PartName="/ppt/tags/tag28.xml" ContentType="application/vnd.openxmlformats-officedocument.presentationml.tags+xml"/>
  <Override PartName="/ppt/tags/tag27.xml" ContentType="application/vnd.openxmlformats-officedocument.presentationml.tags+xml"/>
  <Override PartName="/ppt/tags/tag26.xml" ContentType="application/vnd.openxmlformats-officedocument.presentationml.tags+xml"/>
  <Override PartName="/ppt/tags/tag25.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ppt/tags/tag32.xml" ContentType="application/vnd.openxmlformats-officedocument.presentationml.tags+xml"/>
  <Override PartName="/ppt/tags/tag33.xml" ContentType="application/vnd.openxmlformats-officedocument.presentationml.tags+xml"/>
  <Override PartName="/ppt/tags/tag35.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34.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23.xml" ContentType="application/vnd.openxmlformats-officedocument.presentationml.tags+xml"/>
  <Override PartName="/ppt/tags/tag22.xml" ContentType="application/vnd.openxmlformats-officedocument.presentationml.tags+xml"/>
  <Override PartName="/ppt/tags/tag21.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82.xml" ContentType="application/vnd.openxmlformats-officedocument.presentationml.tags+xml"/>
  <Override PartName="/ppt/tags/tag81.xml" ContentType="application/vnd.openxmlformats-officedocument.presentationml.tags+xml"/>
  <Override PartName="/ppt/tags/tag80.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53.xml" ContentType="application/vnd.openxmlformats-officedocument.presentationml.tags+xml"/>
  <Override PartName="/ppt/tags/tag52.xml" ContentType="application/vnd.openxmlformats-officedocument.presentationml.tags+xml"/>
  <Override PartName="/ppt/tags/tag51.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75.xml" ContentType="application/vnd.openxmlformats-officedocument.presentationml.tags+xml"/>
  <Override PartName="/ppt/tags/tag38.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37.xml" ContentType="application/vnd.openxmlformats-officedocument.presentationml.tags+xml"/>
  <Override PartName="/ppt/tags/tag36.xml" ContentType="application/vnd.openxmlformats-officedocument.presentationml.tags+xml"/>
  <Override PartName="/ppt/tags/tag74.xml" ContentType="application/vnd.openxmlformats-officedocument.presentationml.tags+xml"/>
  <Override PartName="/ppt/tags/tag73.xml" ContentType="application/vnd.openxmlformats-officedocument.presentationml.tags+xml"/>
  <Override PartName="/ppt/tags/tag39.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40.xml" ContentType="application/vnd.openxmlformats-officedocument.presentationml.tags+xml"/>
  <Override PartName="/ppt/tags/tag72.xml" ContentType="application/vnd.openxmlformats-officedocument.presentationml.tags+xml"/>
  <Override PartName="/ppt/tags/tag41.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29E84C-A20A-4567-B957-353E7C582351}" type="datetimeFigureOut">
              <a:rPr lang="en-AU" smtClean="0"/>
              <a:t>9/04/2018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7E9BE5-2186-431B-9BD9-EE7E3A7B9418}" type="slidenum">
              <a:rPr lang="en-AU" smtClean="0"/>
              <a:t>‹#›</a:t>
            </a:fld>
            <a:endParaRPr lang="en-AU"/>
          </a:p>
        </p:txBody>
      </p:sp>
    </p:spTree>
    <p:extLst>
      <p:ext uri="{BB962C8B-B14F-4D97-AF65-F5344CB8AC3E}">
        <p14:creationId xmlns:p14="http://schemas.microsoft.com/office/powerpoint/2010/main" val="3531375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6B2C06E8-48A6-4E03-8711-C45C0018F498}" type="slidenum">
              <a:rPr kumimoji="0" lang="en-A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65141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93386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73158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5245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4159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913878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Master" Target="../slideMasters/slideMaster1.xml"/><Relationship Id="rId4" Type="http://schemas.openxmlformats.org/officeDocument/2006/relationships/tags" Target="../tags/tag4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54.xml"/><Relationship Id="rId7" Type="http://schemas.openxmlformats.org/officeDocument/2006/relationships/slideMaster" Target="../slideMasters/slideMaster1.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60.xml"/><Relationship Id="rId7" Type="http://schemas.openxmlformats.org/officeDocument/2006/relationships/slideMaster" Target="../slideMasters/slideMaster1.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9"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Master" Target="../slideMasters/slideMaster1.xml"/><Relationship Id="rId5" Type="http://schemas.openxmlformats.org/officeDocument/2006/relationships/tags" Target="../tags/tag13.xml"/><Relationship Id="rId4" Type="http://schemas.openxmlformats.org/officeDocument/2006/relationships/tags" Target="../tags/tag12.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tags" Target="../tags/tag17.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s>
</file>

<file path=ppt/slideLayouts/_rels/slideLayout5.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Master" Target="../slideMasters/slideMaster1.xml"/><Relationship Id="rId4" Type="http://schemas.openxmlformats.org/officeDocument/2006/relationships/tags" Target="../tags/tag36.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40" name="Logo with Panels"/>
          <p:cNvGrpSpPr/>
          <p:nvPr userDrawn="1"/>
        </p:nvGrpSpPr>
        <p:grpSpPr>
          <a:xfrm>
            <a:off x="1370144" y="0"/>
            <a:ext cx="10821856" cy="6457244"/>
            <a:chOff x="1130368" y="0"/>
            <a:chExt cx="8928031" cy="7318210"/>
          </a:xfrm>
        </p:grpSpPr>
        <p:grpSp>
          <p:nvGrpSpPr>
            <p:cNvPr id="4"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3"/>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864"/>
                <a:ext cx="6492240" cy="5707715"/>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3"/>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864"/>
                <a:ext cx="6248400" cy="5707715"/>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3"/>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3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48"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sp>
        <p:nvSpPr>
          <p:cNvPr id="42" name="Report Title"/>
          <p:cNvSpPr>
            <a:spLocks noGrp="1"/>
          </p:cNvSpPr>
          <p:nvPr>
            <p:ph type="ctrTitle" hasCustomPrompt="1"/>
            <p:custDataLst>
              <p:tags r:id="rId2"/>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1" name="Report Subtitle"/>
          <p:cNvSpPr>
            <a:spLocks noGrp="1"/>
          </p:cNvSpPr>
          <p:nvPr>
            <p:ph type="subTitle" idx="1" hasCustomPrompt="1"/>
            <p:custDataLst>
              <p:tags r:id="rId3"/>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cxnSp>
        <p:nvCxnSpPr>
          <p:cNvPr id="25" name="Frame Line"/>
          <p:cNvCxnSpPr/>
          <p:nvPr userDrawn="1"/>
        </p:nvCxnSpPr>
        <p:spPr>
          <a:xfrm flipV="1">
            <a:off x="461818" y="3171487"/>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2" name="Draft Stamp"/>
          <p:cNvSpPr txBox="1"/>
          <p:nvPr userDrawn="1">
            <p:custDataLst>
              <p:tags r:id="rId4"/>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31" name="Confidentiality Stamp"/>
          <p:cNvSpPr>
            <a:spLocks noGrp="1"/>
          </p:cNvSpPr>
          <p:nvPr userDrawn="1">
            <p:custDataLst>
              <p:tags r:id="rId5"/>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3" name="Report Date"/>
          <p:cNvSpPr txBox="1"/>
          <p:nvPr userDrawn="1">
            <p:custDataLst>
              <p:tags r:id="rId6"/>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4" name="Cover image"/>
          <p:cNvSpPr txBox="1">
            <a:spLocks noChangeAspect="1"/>
          </p:cNvSpPr>
          <p:nvPr userDrawn="1">
            <p:custDataLst>
              <p:tags r:id="rId7"/>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Tree>
    <p:extLst>
      <p:ext uri="{BB962C8B-B14F-4D97-AF65-F5344CB8AC3E}">
        <p14:creationId xmlns:p14="http://schemas.microsoft.com/office/powerpoint/2010/main" val="2996301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Header Footer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8"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6"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1"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14641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6" name="Date/Filepath" hidden="1"/>
          <p:cNvSpPr txBox="1"/>
          <p:nvPr userDrawn="1">
            <p:custDataLst>
              <p:tags r:id="rId2"/>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3"/>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5"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441207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3" name="Section Divider Title"/>
          <p:cNvSpPr>
            <a:spLocks noGrp="1"/>
          </p:cNvSpPr>
          <p:nvPr>
            <p:ph type="title" hasCustomPrompt="1"/>
            <p:custDataLst>
              <p:tags r:id="rId1"/>
            </p:custDataLst>
          </p:nvPr>
        </p:nvSpPr>
        <p:spPr>
          <a:xfrm>
            <a:off x="641455" y="886235"/>
            <a:ext cx="3504394" cy="1303525"/>
          </a:xfrm>
        </p:spPr>
        <p:txBody>
          <a:bodyPr wrap="square" tIns="0" bIns="0" anchor="t">
            <a:spAutoFit/>
          </a:bodyPr>
          <a:lstStyle>
            <a:lvl1pPr algn="l">
              <a:defRPr sz="2824" b="1" i="1" cap="none">
                <a:solidFill>
                  <a:schemeClr val="tx2"/>
                </a:solidFill>
              </a:defRPr>
            </a:lvl1pPr>
          </a:lstStyle>
          <a:p>
            <a:r>
              <a:rPr lang="en-GB" noProof="0" dirty="0"/>
              <a:t>Click to add Section Divider Title</a:t>
            </a:r>
          </a:p>
        </p:txBody>
      </p:sp>
      <p:sp>
        <p:nvSpPr>
          <p:cNvPr id="25" name="DividerTOCPlaceholder"/>
          <p:cNvSpPr txBox="1"/>
          <p:nvPr userDrawn="1">
            <p:custDataLst>
              <p:tags r:id="rId2"/>
            </p:custDataLst>
          </p:nvPr>
        </p:nvSpPr>
        <p:spPr>
          <a:xfrm>
            <a:off x="4350545" y="908471"/>
            <a:ext cx="7204364" cy="5209941"/>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4"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4"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1"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0"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253807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sp>
        <p:nvSpPr>
          <p:cNvPr id="2" name="Appendix Divider Title"/>
          <p:cNvSpPr>
            <a:spLocks noGrp="1"/>
          </p:cNvSpPr>
          <p:nvPr>
            <p:ph type="title" hasCustomPrompt="1"/>
            <p:custDataLst>
              <p:tags r:id="rId1"/>
            </p:custDataLst>
          </p:nvPr>
        </p:nvSpPr>
        <p:spPr>
          <a:xfrm>
            <a:off x="642850" y="886235"/>
            <a:ext cx="3513514" cy="1303525"/>
          </a:xfrm>
        </p:spPr>
        <p:txBody>
          <a:bodyPr wrap="square" tIns="0" bIns="0" anchor="t">
            <a:spAutoFit/>
          </a:bodyPr>
          <a:lstStyle>
            <a:lvl1pPr algn="l">
              <a:defRPr sz="2824" b="1" i="1" cap="none" baseline="0">
                <a:latin typeface="+mj-lt"/>
              </a:defRPr>
            </a:lvl1pPr>
          </a:lstStyle>
          <a:p>
            <a:r>
              <a:rPr lang="en-GB" noProof="0" dirty="0"/>
              <a:t>Click to add Appendix Divider Title</a:t>
            </a:r>
          </a:p>
        </p:txBody>
      </p:sp>
      <p:sp>
        <p:nvSpPr>
          <p:cNvPr id="18" name="DividerTOCPlaceholder"/>
          <p:cNvSpPr txBox="1"/>
          <p:nvPr userDrawn="1">
            <p:custDataLst>
              <p:tags r:id="rId2"/>
            </p:custDataLst>
          </p:nvPr>
        </p:nvSpPr>
        <p:spPr>
          <a:xfrm>
            <a:off x="4350545" y="908470"/>
            <a:ext cx="7204364" cy="5209412"/>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6"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7"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6"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143615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Slide with Content">
    <p:spTree>
      <p:nvGrpSpPr>
        <p:cNvPr id="1" name=""/>
        <p:cNvGrpSpPr/>
        <p:nvPr/>
      </p:nvGrpSpPr>
      <p:grpSpPr>
        <a:xfrm>
          <a:off x="0" y="0"/>
          <a:ext cx="0" cy="0"/>
          <a:chOff x="0" y="0"/>
          <a:chExt cx="0" cy="0"/>
        </a:xfrm>
      </p:grpSpPr>
      <p:grpSp>
        <p:nvGrpSpPr>
          <p:cNvPr id="4" name="Logo with Panels"/>
          <p:cNvGrpSpPr/>
          <p:nvPr userDrawn="1"/>
        </p:nvGrpSpPr>
        <p:grpSpPr>
          <a:xfrm>
            <a:off x="1370144" y="0"/>
            <a:ext cx="10821856" cy="6457244"/>
            <a:chOff x="1130368" y="0"/>
            <a:chExt cx="8928031" cy="7318210"/>
          </a:xfrm>
        </p:grpSpPr>
        <p:grpSp>
          <p:nvGrpSpPr>
            <p:cNvPr id="5"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2"/>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382"/>
                <a:ext cx="6492240" cy="5708197"/>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2"/>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382"/>
                <a:ext cx="6248400" cy="5708197"/>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2"/>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37"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cxnSp>
        <p:nvCxnSpPr>
          <p:cNvPr id="25" name="Frame Line"/>
          <p:cNvCxnSpPr/>
          <p:nvPr userDrawn="1"/>
        </p:nvCxnSpPr>
        <p:spPr>
          <a:xfrm flipV="1">
            <a:off x="461818" y="3170816"/>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3" name="Confidentiality Stamp"/>
          <p:cNvSpPr>
            <a:spLocks noGrp="1"/>
          </p:cNvSpPr>
          <p:nvPr userDrawn="1">
            <p:custDataLst>
              <p:tags r:id="rId2"/>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4" name="Draft Stamp"/>
          <p:cNvSpPr txBox="1"/>
          <p:nvPr userDrawn="1">
            <p:custDataLst>
              <p:tags r:id="rId3"/>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40" name="Report Date"/>
          <p:cNvSpPr txBox="1"/>
          <p:nvPr userDrawn="1">
            <p:custDataLst>
              <p:tags r:id="rId4"/>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5" name="Content Placeholder 34"/>
          <p:cNvSpPr>
            <a:spLocks noGrp="1"/>
          </p:cNvSpPr>
          <p:nvPr>
            <p:ph sz="quarter" idx="10" hasCustomPrompt="1"/>
            <p:custDataLst>
              <p:tags r:id="rId5"/>
            </p:custDataLst>
          </p:nvPr>
        </p:nvSpPr>
        <p:spPr>
          <a:xfrm>
            <a:off x="642851" y="4098664"/>
            <a:ext cx="1485207" cy="1145689"/>
          </a:xfrm>
        </p:spPr>
        <p:txBody>
          <a:bodyPr/>
          <a:lstStyle>
            <a:lvl1pPr>
              <a:defRPr sz="882" i="1"/>
            </a:lvl1pPr>
          </a:lstStyle>
          <a:p>
            <a:pPr lvl="0"/>
            <a:r>
              <a:rPr lang="en-GB" dirty="0"/>
              <a:t>Click to enter text</a:t>
            </a:r>
          </a:p>
        </p:txBody>
      </p:sp>
      <p:sp>
        <p:nvSpPr>
          <p:cNvPr id="36" name="Cover image"/>
          <p:cNvSpPr txBox="1">
            <a:spLocks noChangeAspect="1"/>
          </p:cNvSpPr>
          <p:nvPr userDrawn="1">
            <p:custDataLst>
              <p:tags r:id="rId6"/>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
        <p:nvSpPr>
          <p:cNvPr id="41" name="Report Title"/>
          <p:cNvSpPr>
            <a:spLocks noGrp="1"/>
          </p:cNvSpPr>
          <p:nvPr>
            <p:ph type="ctrTitle" hasCustomPrompt="1"/>
            <p:custDataLst>
              <p:tags r:id="rId7"/>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2" name="Report Subtitle"/>
          <p:cNvSpPr>
            <a:spLocks noGrp="1"/>
          </p:cNvSpPr>
          <p:nvPr>
            <p:ph type="subTitle" idx="1" hasCustomPrompt="1"/>
            <p:custDataLst>
              <p:tags r:id="rId8"/>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spTree>
    <p:extLst>
      <p:ext uri="{BB962C8B-B14F-4D97-AF65-F5344CB8AC3E}">
        <p14:creationId xmlns:p14="http://schemas.microsoft.com/office/powerpoint/2010/main" val="4203894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GB" noProof="0" dirty="0"/>
              <a:t>Click to edit Master title style</a:t>
            </a:r>
          </a:p>
        </p:txBody>
      </p:sp>
      <p:cxnSp>
        <p:nvCxnSpPr>
          <p:cNvPr id="10" name="Shape 9"/>
          <p:cNvCxnSpPr/>
          <p:nvPr/>
        </p:nvCxnSpPr>
        <p:spPr>
          <a:xfrm rot="5400000" flipH="1" flipV="1">
            <a:off x="5922400" y="-4804799"/>
            <a:ext cx="144000"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83798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1090629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2"/>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8" name="Section Header"/>
          <p:cNvSpPr txBox="1"/>
          <p:nvPr userDrawn="1">
            <p:custDataLst>
              <p:tags r:id="rId3"/>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4"/>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5"/>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6"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p:txBody>
          <a:bodyPr/>
          <a:lstStyle/>
          <a:p>
            <a:r>
              <a:rPr lang="en-GB" dirty="0"/>
              <a:t>Insert banner statement here</a:t>
            </a:r>
          </a:p>
        </p:txBody>
      </p:sp>
      <p:cxnSp>
        <p:nvCxnSpPr>
          <p:cNvPr id="29" name="Straight Connector 28"/>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713069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184669"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671467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arge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721975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8035637" y="1815353"/>
            <a:ext cx="3506124"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01146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Two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0" y="1815353"/>
            <a:ext cx="5360787" cy="2084294"/>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42850" y="4034118"/>
            <a:ext cx="5360787"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custDataLst>
              <p:tags r:id="rId3"/>
            </p:custDataLst>
          </p:nvPr>
        </p:nvSpPr>
        <p:spPr>
          <a:xfrm>
            <a:off x="6188364"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4" name="HeaderTOCPlaceholder"/>
          <p:cNvSpPr txBox="1"/>
          <p:nvPr userDrawn="1">
            <p:custDataLst>
              <p:tags r:id="rId4"/>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50182"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5"/>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5" name="Date/Filepath" hidden="1"/>
          <p:cNvSpPr txBox="1"/>
          <p:nvPr userDrawn="1">
            <p:custDataLst>
              <p:tags r:id="rId6"/>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0" name="Slide Tags" hidden="1"/>
          <p:cNvSpPr txBox="1"/>
          <p:nvPr userDrawn="1">
            <p:custDataLst>
              <p:tags r:id="rId7"/>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Title 20"/>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30404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hree Large Bottom">
    <p:spTree>
      <p:nvGrpSpPr>
        <p:cNvPr id="1" name=""/>
        <p:cNvGrpSpPr/>
        <p:nvPr/>
      </p:nvGrpSpPr>
      <p:grpSpPr>
        <a:xfrm>
          <a:off x="0" y="0"/>
          <a:ext cx="0" cy="0"/>
          <a:chOff x="0" y="0"/>
          <a:chExt cx="0" cy="0"/>
        </a:xfrm>
      </p:grpSpPr>
      <p:sp>
        <p:nvSpPr>
          <p:cNvPr id="16" name="Content Placeholder 2"/>
          <p:cNvSpPr>
            <a:spLocks noGrp="1"/>
          </p:cNvSpPr>
          <p:nvPr>
            <p:ph sz="quarter" idx="10"/>
          </p:nvPr>
        </p:nvSpPr>
        <p:spPr>
          <a:xfrm>
            <a:off x="642851"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3"/>
          <p:cNvSpPr>
            <a:spLocks noGrp="1"/>
          </p:cNvSpPr>
          <p:nvPr>
            <p:ph sz="quarter" idx="11"/>
          </p:nvPr>
        </p:nvSpPr>
        <p:spPr>
          <a:xfrm>
            <a:off x="6184669"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0" name="Content Placeholder 4"/>
          <p:cNvSpPr>
            <a:spLocks noGrp="1"/>
          </p:cNvSpPr>
          <p:nvPr>
            <p:ph sz="quarter" idx="12"/>
          </p:nvPr>
        </p:nvSpPr>
        <p:spPr>
          <a:xfrm>
            <a:off x="642851" y="4035134"/>
            <a:ext cx="10906298"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6"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3" name="Straight Connector 52"/>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1"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2"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6" name="Title 25"/>
          <p:cNvSpPr>
            <a:spLocks noGrp="1"/>
          </p:cNvSpPr>
          <p:nvPr>
            <p:ph type="title" hasCustomPrompt="1"/>
          </p:nvPr>
        </p:nvSpPr>
        <p:spPr/>
        <p:txBody>
          <a:bodyPr/>
          <a:lstStyle/>
          <a:p>
            <a:r>
              <a:rPr lang="en-GB" noProof="0" dirty="0"/>
              <a:t>Insert banner statement here</a:t>
            </a:r>
            <a:endParaRPr lang="en-GB" dirty="0"/>
          </a:p>
        </p:txBody>
      </p: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898347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Four">
    <p:spTree>
      <p:nvGrpSpPr>
        <p:cNvPr id="1" name=""/>
        <p:cNvGrpSpPr/>
        <p:nvPr/>
      </p:nvGrpSpPr>
      <p:grpSpPr>
        <a:xfrm>
          <a:off x="0" y="0"/>
          <a:ext cx="0" cy="0"/>
          <a:chOff x="0" y="0"/>
          <a:chExt cx="0" cy="0"/>
        </a:xfrm>
      </p:grpSpPr>
      <p:sp>
        <p:nvSpPr>
          <p:cNvPr id="34" name="Content Placeholder 2"/>
          <p:cNvSpPr>
            <a:spLocks noGrp="1"/>
          </p:cNvSpPr>
          <p:nvPr>
            <p:ph sz="quarter" idx="24"/>
          </p:nvPr>
        </p:nvSpPr>
        <p:spPr>
          <a:xfrm>
            <a:off x="642851"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nvPr>
        </p:nvSpPr>
        <p:spPr>
          <a:xfrm>
            <a:off x="6184669"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nvPr>
        </p:nvSpPr>
        <p:spPr>
          <a:xfrm>
            <a:off x="642851"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0" name="Content Placeholder 5"/>
          <p:cNvSpPr>
            <a:spLocks noGrp="1"/>
          </p:cNvSpPr>
          <p:nvPr>
            <p:ph sz="quarter" idx="27"/>
          </p:nvPr>
        </p:nvSpPr>
        <p:spPr>
          <a:xfrm>
            <a:off x="6184669"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1"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8" name="Straight Connector 57"/>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6"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7"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itle 21"/>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693514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e/Filepath" hidden="1"/>
          <p:cNvSpPr txBox="1"/>
          <p:nvPr userDrawn="1">
            <p:custDataLst>
              <p:tags r:id="rId1"/>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5"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552998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Title Only No Header Footer">
    <p:spTree>
      <p:nvGrpSpPr>
        <p:cNvPr id="1" name=""/>
        <p:cNvGrpSpPr/>
        <p:nvPr/>
      </p:nvGrpSpPr>
      <p:grpSpPr>
        <a:xfrm>
          <a:off x="0" y="0"/>
          <a:ext cx="0" cy="0"/>
          <a:chOff x="0" y="0"/>
          <a:chExt cx="0" cy="0"/>
        </a:xfrm>
      </p:grpSpPr>
      <p:sp>
        <p:nvSpPr>
          <p:cNvPr id="12"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21" name="Straight Connector 2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8"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9"/>
          <p:cNvSpPr>
            <a:spLocks noGrp="1"/>
          </p:cNvSpPr>
          <p:nvPr>
            <p:ph type="title" hasCustomPrompt="1"/>
          </p:nvPr>
        </p:nvSpPr>
        <p:spPr/>
        <p:txBody>
          <a:bodyPr/>
          <a:lstStyle/>
          <a:p>
            <a:r>
              <a:rPr lang="en-GB" noProof="0" dirty="0"/>
              <a:t>Insert banner statement here</a:t>
            </a:r>
            <a:endParaRPr lang="en-GB" dirty="0"/>
          </a:p>
        </p:txBody>
      </p:sp>
      <p:sp>
        <p:nvSpPr>
          <p:cNvPr id="14"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61277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0" name="Grid" hidden="1"/>
          <p:cNvGrpSpPr/>
          <p:nvPr>
            <p:custDataLst>
              <p:tags r:id="rId17"/>
            </p:custDataLst>
          </p:nvPr>
        </p:nvGrpSpPr>
        <p:grpSpPr>
          <a:xfrm>
            <a:off x="642851" y="540572"/>
            <a:ext cx="10906298" cy="6043108"/>
            <a:chOff x="530352" y="612648"/>
            <a:chExt cx="8997696" cy="6848856"/>
          </a:xfrm>
        </p:grpSpPr>
        <p:grpSp>
          <p:nvGrpSpPr>
            <p:cNvPr id="108" name="Group 107" hidden="1"/>
            <p:cNvGrpSpPr/>
            <p:nvPr userDrawn="1"/>
          </p:nvGrpSpPr>
          <p:grpSpPr>
            <a:xfrm>
              <a:off x="530352" y="7159752"/>
              <a:ext cx="8997696" cy="301752"/>
              <a:chOff x="530352" y="7159752"/>
              <a:chExt cx="8997696" cy="301752"/>
            </a:xfrm>
          </p:grpSpPr>
          <p:sp>
            <p:nvSpPr>
              <p:cNvPr id="4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4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7" name="Group 106" hidden="1"/>
            <p:cNvGrpSpPr/>
            <p:nvPr userDrawn="1"/>
          </p:nvGrpSpPr>
          <p:grpSpPr>
            <a:xfrm>
              <a:off x="530352" y="1066800"/>
              <a:ext cx="8997696" cy="835152"/>
              <a:chOff x="530352" y="1066800"/>
              <a:chExt cx="8997696" cy="835152"/>
            </a:xfrm>
          </p:grpSpPr>
          <p:sp>
            <p:nvSpPr>
              <p:cNvPr id="45"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sp>
            <p:nvSpPr>
              <p:cNvPr id="56"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grpSp>
        <p:sp>
          <p:nvSpPr>
            <p:cNvPr id="5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chemeClr val="folHlink"/>
                </a:solidFill>
                <a:cs typeface="Arial" charset="0"/>
              </a:endParaRPr>
            </a:p>
          </p:txBody>
        </p:sp>
        <p:grpSp>
          <p:nvGrpSpPr>
            <p:cNvPr id="106" name="Group 600" hidden="1"/>
            <p:cNvGrpSpPr/>
            <p:nvPr userDrawn="1"/>
          </p:nvGrpSpPr>
          <p:grpSpPr>
            <a:xfrm>
              <a:off x="533400" y="6245352"/>
              <a:ext cx="8994648" cy="688848"/>
              <a:chOff x="533400" y="6013704"/>
              <a:chExt cx="8994648" cy="688848"/>
            </a:xfrm>
          </p:grpSpPr>
          <p:sp>
            <p:nvSpPr>
              <p:cNvPr id="50"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1"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5" name="Group 500" hidden="1"/>
            <p:cNvGrpSpPr/>
            <p:nvPr userDrawn="1"/>
          </p:nvGrpSpPr>
          <p:grpSpPr>
            <a:xfrm>
              <a:off x="533400" y="5407152"/>
              <a:ext cx="8994648" cy="688848"/>
              <a:chOff x="533400" y="5026152"/>
              <a:chExt cx="8994648" cy="688848"/>
            </a:xfrm>
          </p:grpSpPr>
          <p:sp>
            <p:nvSpPr>
              <p:cNvPr id="52"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3"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4" name="Group 400" hidden="1"/>
            <p:cNvGrpSpPr/>
            <p:nvPr userDrawn="1"/>
          </p:nvGrpSpPr>
          <p:grpSpPr>
            <a:xfrm>
              <a:off x="533400" y="4568952"/>
              <a:ext cx="8994648" cy="688848"/>
              <a:chOff x="533400" y="4038600"/>
              <a:chExt cx="8994648" cy="688848"/>
            </a:xfrm>
          </p:grpSpPr>
          <p:sp>
            <p:nvSpPr>
              <p:cNvPr id="5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3" name="Group 300" hidden="1"/>
            <p:cNvGrpSpPr/>
            <p:nvPr userDrawn="1"/>
          </p:nvGrpSpPr>
          <p:grpSpPr>
            <a:xfrm>
              <a:off x="533400" y="3730752"/>
              <a:ext cx="8994648" cy="688848"/>
              <a:chOff x="533400" y="3041904"/>
              <a:chExt cx="8994648" cy="688848"/>
            </a:xfrm>
          </p:grpSpPr>
          <p:sp>
            <p:nvSpPr>
              <p:cNvPr id="65"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1" name="Group 200" hidden="1"/>
            <p:cNvGrpSpPr/>
            <p:nvPr userDrawn="1"/>
          </p:nvGrpSpPr>
          <p:grpSpPr>
            <a:xfrm>
              <a:off x="533400" y="2892552"/>
              <a:ext cx="8994648" cy="688848"/>
              <a:chOff x="533400" y="1066800"/>
              <a:chExt cx="8994648" cy="688848"/>
            </a:xfrm>
          </p:grpSpPr>
          <p:sp>
            <p:nvSpPr>
              <p:cNvPr id="77"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6"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7"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8"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9"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2" name="Group 100" hidden="1"/>
            <p:cNvGrpSpPr/>
            <p:nvPr userDrawn="1"/>
          </p:nvGrpSpPr>
          <p:grpSpPr>
            <a:xfrm>
              <a:off x="533400" y="2054352"/>
              <a:ext cx="8994648" cy="688848"/>
              <a:chOff x="533400" y="2054352"/>
              <a:chExt cx="8994648" cy="688848"/>
            </a:xfrm>
          </p:grpSpPr>
          <p:sp>
            <p:nvSpPr>
              <p:cNvPr id="71"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2"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3"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4"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5"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sp>
        <p:nvSpPr>
          <p:cNvPr id="2" name="Title Placeholder 1"/>
          <p:cNvSpPr>
            <a:spLocks noGrp="1"/>
          </p:cNvSpPr>
          <p:nvPr>
            <p:ph type="title"/>
          </p:nvPr>
        </p:nvSpPr>
        <p:spPr>
          <a:xfrm>
            <a:off x="642851" y="943983"/>
            <a:ext cx="10906298" cy="742278"/>
          </a:xfrm>
          <a:prstGeom prst="rect">
            <a:avLst/>
          </a:prstGeom>
        </p:spPr>
        <p:txBody>
          <a:bodyPr vert="horz" lIns="0" tIns="0" rIns="0" bIns="0" rtlCol="0" anchor="t" anchorCtr="0">
            <a:noAutofit/>
          </a:bodyPr>
          <a:lstStyle/>
          <a:p>
            <a:r>
              <a:rPr lang="en-GB" noProof="0" dirty="0"/>
              <a:t>Insert banner statement here</a:t>
            </a:r>
          </a:p>
        </p:txBody>
      </p:sp>
      <p:sp>
        <p:nvSpPr>
          <p:cNvPr id="3" name="Text Placeholder 2"/>
          <p:cNvSpPr>
            <a:spLocks noGrp="1"/>
          </p:cNvSpPr>
          <p:nvPr>
            <p:ph type="body" idx="1"/>
          </p:nvPr>
        </p:nvSpPr>
        <p:spPr>
          <a:xfrm>
            <a:off x="642851" y="1815353"/>
            <a:ext cx="10906298" cy="430729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8"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8455717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defTabSz="899010" rtl="0" eaLnBrk="1" latinLnBrk="0" hangingPunct="1">
        <a:spcBef>
          <a:spcPct val="0"/>
        </a:spcBef>
        <a:buNone/>
        <a:defRPr sz="2118" b="1" i="1" kern="1200">
          <a:solidFill>
            <a:schemeClr val="tx2"/>
          </a:solidFill>
          <a:latin typeface="+mj-lt"/>
          <a:ea typeface="+mj-ea"/>
          <a:cs typeface="+mj-cs"/>
        </a:defRPr>
      </a:lvl1pPr>
    </p:titleStyle>
    <p:body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1765" kern="1200">
          <a:solidFill>
            <a:schemeClr val="tx1"/>
          </a:solidFill>
          <a:latin typeface="Georgia" pitchFamily="18" charset="0"/>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1765" kern="1200">
          <a:solidFill>
            <a:schemeClr val="tx1"/>
          </a:solidFill>
          <a:latin typeface="Georgia" pitchFamily="18" charset="0"/>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1765" kern="1200">
          <a:solidFill>
            <a:schemeClr val="tx1"/>
          </a:solidFill>
          <a:latin typeface="Georgia" pitchFamily="18" charset="0"/>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a:solidFill>
            <a:schemeClr val="tx1"/>
          </a:solidFill>
          <a:latin typeface="Georgia" pitchFamily="18" charset="0"/>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baseline="0">
          <a:solidFill>
            <a:schemeClr val="tx1"/>
          </a:solidFill>
          <a:latin typeface="Georgia" pitchFamily="18" charset="0"/>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1765"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1765"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1765"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1765" b="1" kern="1200" baseline="0" noProof="0" dirty="0" smtClean="0">
          <a:solidFill>
            <a:schemeClr val="tx2"/>
          </a:solidFill>
          <a:latin typeface="Georgia" pitchFamily="18" charset="0"/>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72.xml"/></Relationships>
</file>

<file path=ppt/slides/_rels/slide2.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78.xml"/><Relationship Id="rId7" Type="http://schemas.openxmlformats.org/officeDocument/2006/relationships/image" Target="../media/image1.png"/><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79.xml"/></Relationships>
</file>

<file path=ppt/slides/_rels/slide4.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image" Target="../media/image1.png"/><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ounded Rectangle 109"/>
          <p:cNvSpPr/>
          <p:nvPr/>
        </p:nvSpPr>
        <p:spPr>
          <a:xfrm>
            <a:off x="4762278" y="1656782"/>
            <a:ext cx="2258880" cy="1521999"/>
          </a:xfrm>
          <a:prstGeom prst="roundRect">
            <a:avLst/>
          </a:prstGeom>
          <a:solidFill>
            <a:schemeClr val="tx2">
              <a:lumMod val="40000"/>
              <a:lumOff val="60000"/>
              <a:alpha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grpSp>
        <p:nvGrpSpPr>
          <p:cNvPr id="52" name="Grid" hidden="1"/>
          <p:cNvGrpSpPr/>
          <p:nvPr>
            <p:custDataLst>
              <p:tags r:id="rId1"/>
            </p:custDataLst>
          </p:nvPr>
        </p:nvGrpSpPr>
        <p:grpSpPr>
          <a:xfrm>
            <a:off x="2126428" y="540572"/>
            <a:ext cx="7939144" cy="6043108"/>
            <a:chOff x="530352" y="612648"/>
            <a:chExt cx="8997696" cy="6848856"/>
          </a:xfrm>
        </p:grpSpPr>
        <p:grpSp>
          <p:nvGrpSpPr>
            <p:cNvPr id="53" name="Group 52" hidden="1"/>
            <p:cNvGrpSpPr/>
            <p:nvPr userDrawn="1"/>
          </p:nvGrpSpPr>
          <p:grpSpPr>
            <a:xfrm>
              <a:off x="530352" y="7159752"/>
              <a:ext cx="8997696" cy="301752"/>
              <a:chOff x="530352" y="7159752"/>
              <a:chExt cx="8997696" cy="301752"/>
            </a:xfrm>
          </p:grpSpPr>
          <p:sp>
            <p:nvSpPr>
              <p:cNvPr id="14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4" name="Group 53" hidden="1"/>
            <p:cNvGrpSpPr/>
            <p:nvPr userDrawn="1"/>
          </p:nvGrpSpPr>
          <p:grpSpPr>
            <a:xfrm>
              <a:off x="530352" y="1066800"/>
              <a:ext cx="8997696" cy="835152"/>
              <a:chOff x="530352" y="1066800"/>
              <a:chExt cx="8997696" cy="835152"/>
            </a:xfrm>
          </p:grpSpPr>
          <p:sp>
            <p:nvSpPr>
              <p:cNvPr id="14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55"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56" name="Group 600" hidden="1"/>
            <p:cNvGrpSpPr/>
            <p:nvPr userDrawn="1"/>
          </p:nvGrpSpPr>
          <p:grpSpPr>
            <a:xfrm>
              <a:off x="533400" y="6245352"/>
              <a:ext cx="8994648" cy="688848"/>
              <a:chOff x="533400" y="6013704"/>
              <a:chExt cx="8994648" cy="688848"/>
            </a:xfrm>
          </p:grpSpPr>
          <p:sp>
            <p:nvSpPr>
              <p:cNvPr id="13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7" name="Group 500" hidden="1"/>
            <p:cNvGrpSpPr/>
            <p:nvPr userDrawn="1"/>
          </p:nvGrpSpPr>
          <p:grpSpPr>
            <a:xfrm>
              <a:off x="533400" y="5407152"/>
              <a:ext cx="8994648" cy="688848"/>
              <a:chOff x="533400" y="5026152"/>
              <a:chExt cx="8994648" cy="688848"/>
            </a:xfrm>
          </p:grpSpPr>
          <p:sp>
            <p:nvSpPr>
              <p:cNvPr id="12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8" name="Group 400" hidden="1"/>
            <p:cNvGrpSpPr/>
            <p:nvPr userDrawn="1"/>
          </p:nvGrpSpPr>
          <p:grpSpPr>
            <a:xfrm>
              <a:off x="533400" y="4568952"/>
              <a:ext cx="8994648" cy="688848"/>
              <a:chOff x="533400" y="4038600"/>
              <a:chExt cx="8994648" cy="688848"/>
            </a:xfrm>
          </p:grpSpPr>
          <p:sp>
            <p:nvSpPr>
              <p:cNvPr id="80"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1"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2"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3"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9" name="Group 300" hidden="1"/>
            <p:cNvGrpSpPr/>
            <p:nvPr userDrawn="1"/>
          </p:nvGrpSpPr>
          <p:grpSpPr>
            <a:xfrm>
              <a:off x="533400" y="3730752"/>
              <a:ext cx="8994648" cy="688848"/>
              <a:chOff x="533400" y="3041904"/>
              <a:chExt cx="8994648" cy="688848"/>
            </a:xfrm>
          </p:grpSpPr>
          <p:sp>
            <p:nvSpPr>
              <p:cNvPr id="74"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5"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6"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7"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8"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9"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0" name="Group 200" hidden="1"/>
            <p:cNvGrpSpPr/>
            <p:nvPr userDrawn="1"/>
          </p:nvGrpSpPr>
          <p:grpSpPr>
            <a:xfrm>
              <a:off x="533400" y="2892552"/>
              <a:ext cx="8994648" cy="688848"/>
              <a:chOff x="533400" y="1066800"/>
              <a:chExt cx="8994648" cy="688848"/>
            </a:xfrm>
          </p:grpSpPr>
          <p:sp>
            <p:nvSpPr>
              <p:cNvPr id="68"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9"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0"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1"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2"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3"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1" name="Group 100" hidden="1"/>
            <p:cNvGrpSpPr/>
            <p:nvPr userDrawn="1"/>
          </p:nvGrpSpPr>
          <p:grpSpPr>
            <a:xfrm>
              <a:off x="533400" y="2054352"/>
              <a:ext cx="8994648" cy="688848"/>
              <a:chOff x="533400" y="2054352"/>
              <a:chExt cx="8994648" cy="688848"/>
            </a:xfrm>
          </p:grpSpPr>
          <p:sp>
            <p:nvSpPr>
              <p:cNvPr id="62"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3"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4"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5"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6"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7"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p:txBody>
          <a:bodyPr/>
          <a:lstStyle/>
          <a:p>
            <a:r>
              <a:rPr lang="en-GB" dirty="0"/>
              <a:t>Topic 3: Does the law allow you to do this? Property law and legal documents</a:t>
            </a:r>
            <a:endParaRPr lang="en-GB" b="0" i="0" dirty="0"/>
          </a:p>
        </p:txBody>
      </p:sp>
      <p:sp>
        <p:nvSpPr>
          <p:cNvPr id="95" name="Oval 94"/>
          <p:cNvSpPr/>
          <p:nvPr/>
        </p:nvSpPr>
        <p:spPr bwMode="ltGray">
          <a:xfrm>
            <a:off x="3573931"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2</a:t>
            </a:r>
          </a:p>
        </p:txBody>
      </p:sp>
      <p:sp>
        <p:nvSpPr>
          <p:cNvPr id="98" name="Oval 97"/>
          <p:cNvSpPr/>
          <p:nvPr/>
        </p:nvSpPr>
        <p:spPr bwMode="ltGray">
          <a:xfrm>
            <a:off x="6527366"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4</a:t>
            </a:r>
          </a:p>
        </p:txBody>
      </p:sp>
      <p:sp>
        <p:nvSpPr>
          <p:cNvPr id="101" name="Oval 100"/>
          <p:cNvSpPr/>
          <p:nvPr/>
        </p:nvSpPr>
        <p:spPr bwMode="ltGray">
          <a:xfrm>
            <a:off x="9480800"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6</a:t>
            </a:r>
          </a:p>
        </p:txBody>
      </p:sp>
      <p:sp>
        <p:nvSpPr>
          <p:cNvPr id="106" name="TextBox 105"/>
          <p:cNvSpPr txBox="1">
            <a:spLocks/>
          </p:cNvSpPr>
          <p:nvPr/>
        </p:nvSpPr>
        <p:spPr>
          <a:xfrm>
            <a:off x="3292043"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know if you are getting the best value for your property?</a:t>
            </a:r>
          </a:p>
          <a:p>
            <a:pPr defTabSz="899010">
              <a:spcAft>
                <a:spcPts val="748"/>
              </a:spcAft>
            </a:pPr>
            <a:r>
              <a:rPr lang="en-GB" sz="1235" b="1" dirty="0">
                <a:solidFill>
                  <a:srgbClr val="000000"/>
                </a:solidFill>
                <a:latin typeface="Georgia" pitchFamily="18" charset="0"/>
              </a:rPr>
              <a:t>TOPIC 2: </a:t>
            </a:r>
            <a:r>
              <a:rPr lang="en-GB" sz="1235" dirty="0">
                <a:solidFill>
                  <a:srgbClr val="000000"/>
                </a:solidFill>
                <a:latin typeface="Georgia" pitchFamily="18" charset="0"/>
              </a:rPr>
              <a:t>Understanding value</a:t>
            </a:r>
          </a:p>
        </p:txBody>
      </p:sp>
      <p:sp>
        <p:nvSpPr>
          <p:cNvPr id="107" name="TextBox 106"/>
          <p:cNvSpPr txBox="1">
            <a:spLocks/>
          </p:cNvSpPr>
          <p:nvPr/>
        </p:nvSpPr>
        <p:spPr>
          <a:xfrm>
            <a:off x="6091530"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Who may you need to work with? How can you work together?</a:t>
            </a:r>
          </a:p>
          <a:p>
            <a:pPr defTabSz="899010">
              <a:spcAft>
                <a:spcPts val="748"/>
              </a:spcAft>
            </a:pPr>
            <a:r>
              <a:rPr lang="en-GB" sz="1235" b="1" dirty="0">
                <a:solidFill>
                  <a:srgbClr val="000000"/>
                </a:solidFill>
                <a:latin typeface="Georgia" pitchFamily="18" charset="0"/>
              </a:rPr>
              <a:t>TOPIC 4: </a:t>
            </a:r>
            <a:r>
              <a:rPr lang="en-GB" sz="1235" dirty="0">
                <a:solidFill>
                  <a:srgbClr val="000000"/>
                </a:solidFill>
                <a:latin typeface="Georgia" pitchFamily="18" charset="0"/>
              </a:rPr>
              <a:t>Working with others</a:t>
            </a:r>
          </a:p>
        </p:txBody>
      </p:sp>
      <p:sp>
        <p:nvSpPr>
          <p:cNvPr id="108" name="TextBox 107"/>
          <p:cNvSpPr txBox="1">
            <a:spLocks/>
          </p:cNvSpPr>
          <p:nvPr/>
        </p:nvSpPr>
        <p:spPr>
          <a:xfrm>
            <a:off x="8751746"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get maximum benefit in the long term?</a:t>
            </a:r>
          </a:p>
          <a:p>
            <a:pPr defTabSz="899010">
              <a:spcAft>
                <a:spcPts val="748"/>
              </a:spcAft>
            </a:pPr>
            <a:r>
              <a:rPr lang="en-GB" sz="1235" b="1" dirty="0">
                <a:solidFill>
                  <a:srgbClr val="000000"/>
                </a:solidFill>
                <a:latin typeface="Georgia" pitchFamily="18" charset="0"/>
              </a:rPr>
              <a:t>TOPIC 6: </a:t>
            </a:r>
            <a:r>
              <a:rPr lang="en-GB" sz="1235" dirty="0">
                <a:solidFill>
                  <a:srgbClr val="000000"/>
                </a:solidFill>
                <a:latin typeface="Georgia" pitchFamily="18" charset="0"/>
              </a:rPr>
              <a:t>Property and land management</a:t>
            </a:r>
          </a:p>
        </p:txBody>
      </p:sp>
      <p:sp>
        <p:nvSpPr>
          <p:cNvPr id="112" name="Oval 111"/>
          <p:cNvSpPr/>
          <p:nvPr/>
        </p:nvSpPr>
        <p:spPr bwMode="ltGray">
          <a:xfrm>
            <a:off x="5050648"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3</a:t>
            </a:r>
          </a:p>
        </p:txBody>
      </p:sp>
      <p:sp>
        <p:nvSpPr>
          <p:cNvPr id="115" name="Oval 114"/>
          <p:cNvSpPr/>
          <p:nvPr/>
        </p:nvSpPr>
        <p:spPr bwMode="ltGray">
          <a:xfrm>
            <a:off x="8004083"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5</a:t>
            </a:r>
          </a:p>
        </p:txBody>
      </p:sp>
      <p:sp>
        <p:nvSpPr>
          <p:cNvPr id="120" name="TextBox 119"/>
          <p:cNvSpPr txBox="1">
            <a:spLocks/>
          </p:cNvSpPr>
          <p:nvPr/>
        </p:nvSpPr>
        <p:spPr>
          <a:xfrm>
            <a:off x="7375085" y="1993231"/>
            <a:ext cx="1707129"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steps do you need to follow to develop your property?</a:t>
            </a:r>
          </a:p>
          <a:p>
            <a:pPr defTabSz="899010">
              <a:spcAft>
                <a:spcPts val="748"/>
              </a:spcAft>
            </a:pPr>
            <a:r>
              <a:rPr lang="en-GB" sz="1235" b="1" dirty="0">
                <a:solidFill>
                  <a:srgbClr val="000000"/>
                </a:solidFill>
                <a:latin typeface="Georgia" pitchFamily="18" charset="0"/>
              </a:rPr>
              <a:t>TOPIC 5: </a:t>
            </a:r>
            <a:r>
              <a:rPr lang="en-GB" sz="1235" dirty="0">
                <a:solidFill>
                  <a:srgbClr val="000000"/>
                </a:solidFill>
                <a:latin typeface="Georgia" pitchFamily="18" charset="0"/>
              </a:rPr>
              <a:t>Property development process</a:t>
            </a:r>
          </a:p>
        </p:txBody>
      </p:sp>
      <p:sp>
        <p:nvSpPr>
          <p:cNvPr id="124" name="Oval 123"/>
          <p:cNvSpPr/>
          <p:nvPr/>
        </p:nvSpPr>
        <p:spPr bwMode="ltGray">
          <a:xfrm>
            <a:off x="2097214"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1</a:t>
            </a:r>
          </a:p>
        </p:txBody>
      </p:sp>
      <p:sp>
        <p:nvSpPr>
          <p:cNvPr id="125" name="TextBox 124"/>
          <p:cNvSpPr txBox="1">
            <a:spLocks/>
          </p:cNvSpPr>
          <p:nvPr/>
        </p:nvSpPr>
        <p:spPr>
          <a:xfrm>
            <a:off x="2215976" y="1993231"/>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is the best use of your property?</a:t>
            </a:r>
          </a:p>
          <a:p>
            <a:pPr defTabSz="899010">
              <a:spcAft>
                <a:spcPts val="748"/>
              </a:spcAft>
            </a:pPr>
            <a:r>
              <a:rPr lang="en-GB" sz="1235" b="1" dirty="0">
                <a:solidFill>
                  <a:srgbClr val="000000"/>
                </a:solidFill>
                <a:latin typeface="Georgia" pitchFamily="18" charset="0"/>
              </a:rPr>
              <a:t>TOPIC 1: </a:t>
            </a:r>
            <a:r>
              <a:rPr lang="en-GB" sz="1235" dirty="0">
                <a:solidFill>
                  <a:srgbClr val="000000"/>
                </a:solidFill>
                <a:latin typeface="Georgia" pitchFamily="18" charset="0"/>
              </a:rPr>
              <a:t>Highest and best use</a:t>
            </a:r>
          </a:p>
        </p:txBody>
      </p:sp>
      <p:sp>
        <p:nvSpPr>
          <p:cNvPr id="89" name="TextBox 88"/>
          <p:cNvSpPr txBox="1">
            <a:spLocks/>
          </p:cNvSpPr>
          <p:nvPr/>
        </p:nvSpPr>
        <p:spPr>
          <a:xfrm>
            <a:off x="5078994" y="1993231"/>
            <a:ext cx="1588235" cy="873711"/>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Does the law allow you to do this? </a:t>
            </a:r>
          </a:p>
          <a:p>
            <a:pPr defTabSz="899010">
              <a:spcAft>
                <a:spcPts val="748"/>
              </a:spcAft>
            </a:pPr>
            <a:r>
              <a:rPr lang="en-GB" sz="1235" b="1" dirty="0">
                <a:solidFill>
                  <a:srgbClr val="000000"/>
                </a:solidFill>
                <a:latin typeface="Georgia" pitchFamily="18" charset="0"/>
              </a:rPr>
              <a:t>TOPIC 3: </a:t>
            </a:r>
            <a:r>
              <a:rPr lang="en-GB" sz="1235" dirty="0">
                <a:solidFill>
                  <a:srgbClr val="000000"/>
                </a:solidFill>
                <a:latin typeface="Georgia" pitchFamily="18" charset="0"/>
              </a:rPr>
              <a:t>Property law and legal documents</a:t>
            </a:r>
          </a:p>
        </p:txBody>
      </p:sp>
      <p:sp>
        <p:nvSpPr>
          <p:cNvPr id="90" name="Right Arrow 89"/>
          <p:cNvSpPr/>
          <p:nvPr/>
        </p:nvSpPr>
        <p:spPr>
          <a:xfrm>
            <a:off x="2860293"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1" name="Right Arrow 90"/>
          <p:cNvSpPr/>
          <p:nvPr/>
        </p:nvSpPr>
        <p:spPr>
          <a:xfrm>
            <a:off x="8810267"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2" name="Right Arrow 91"/>
          <p:cNvSpPr/>
          <p:nvPr/>
        </p:nvSpPr>
        <p:spPr>
          <a:xfrm>
            <a:off x="7277315"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3" name="Right Arrow 92"/>
          <p:cNvSpPr/>
          <p:nvPr/>
        </p:nvSpPr>
        <p:spPr>
          <a:xfrm>
            <a:off x="4333234"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4" name="Right Arrow 93"/>
          <p:cNvSpPr/>
          <p:nvPr/>
        </p:nvSpPr>
        <p:spPr>
          <a:xfrm>
            <a:off x="5797293"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1</a:t>
            </a:fld>
            <a:endParaRPr lang="en-GB">
              <a:solidFill>
                <a:srgbClr val="000000"/>
              </a:solidFill>
              <a:latin typeface="Arial"/>
            </a:endParaRPr>
          </a:p>
        </p:txBody>
      </p:sp>
    </p:spTree>
    <p:extLst>
      <p:ext uri="{BB962C8B-B14F-4D97-AF65-F5344CB8AC3E}">
        <p14:creationId xmlns:p14="http://schemas.microsoft.com/office/powerpoint/2010/main" val="136197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5"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8" hidden="1"/>
            <p:cNvGrpSpPr/>
            <p:nvPr userDrawn="1"/>
          </p:nvGrpSpPr>
          <p:grpSpPr>
            <a:xfrm>
              <a:off x="530352" y="1066800"/>
              <a:ext cx="8997696" cy="835152"/>
              <a:chOff x="530352" y="1066800"/>
              <a:chExt cx="8997696" cy="835152"/>
            </a:xfrm>
          </p:grpSpPr>
          <p:sp>
            <p:nvSpPr>
              <p:cNvPr id="53"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10"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1" name="Group 600" hidden="1"/>
            <p:cNvGrpSpPr/>
            <p:nvPr userDrawn="1"/>
          </p:nvGrpSpPr>
          <p:grpSpPr>
            <a:xfrm>
              <a:off x="533400" y="6245352"/>
              <a:ext cx="8994648" cy="688848"/>
              <a:chOff x="533400" y="6013704"/>
              <a:chExt cx="8994648" cy="688848"/>
            </a:xfrm>
          </p:grpSpPr>
          <p:sp>
            <p:nvSpPr>
              <p:cNvPr id="47"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500" hidden="1"/>
            <p:cNvGrpSpPr/>
            <p:nvPr userDrawn="1"/>
          </p:nvGrpSpPr>
          <p:grpSpPr>
            <a:xfrm>
              <a:off x="533400" y="5407152"/>
              <a:ext cx="8994648" cy="688848"/>
              <a:chOff x="533400" y="5026152"/>
              <a:chExt cx="8994648" cy="688848"/>
            </a:xfrm>
          </p:grpSpPr>
          <p:sp>
            <p:nvSpPr>
              <p:cNvPr id="41"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400" hidden="1"/>
            <p:cNvGrpSpPr/>
            <p:nvPr userDrawn="1"/>
          </p:nvGrpSpPr>
          <p:grpSpPr>
            <a:xfrm>
              <a:off x="533400" y="4568952"/>
              <a:ext cx="8994648" cy="688848"/>
              <a:chOff x="533400" y="4038600"/>
              <a:chExt cx="8994648" cy="688848"/>
            </a:xfrm>
          </p:grpSpPr>
          <p:sp>
            <p:nvSpPr>
              <p:cNvPr id="35"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300" hidden="1"/>
            <p:cNvGrpSpPr/>
            <p:nvPr userDrawn="1"/>
          </p:nvGrpSpPr>
          <p:grpSpPr>
            <a:xfrm>
              <a:off x="533400" y="3730752"/>
              <a:ext cx="8994648" cy="688848"/>
              <a:chOff x="533400" y="3041904"/>
              <a:chExt cx="8994648" cy="688848"/>
            </a:xfrm>
          </p:grpSpPr>
          <p:sp>
            <p:nvSpPr>
              <p:cNvPr id="29"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200" hidden="1"/>
            <p:cNvGrpSpPr/>
            <p:nvPr userDrawn="1"/>
          </p:nvGrpSpPr>
          <p:grpSpPr>
            <a:xfrm>
              <a:off x="533400" y="2892552"/>
              <a:ext cx="8994648" cy="688848"/>
              <a:chOff x="533400" y="1066800"/>
              <a:chExt cx="8994648" cy="688848"/>
            </a:xfrm>
          </p:grpSpPr>
          <p:sp>
            <p:nvSpPr>
              <p:cNvPr id="23"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6" name="Group 100" hidden="1"/>
            <p:cNvGrpSpPr/>
            <p:nvPr userDrawn="1"/>
          </p:nvGrpSpPr>
          <p:grpSpPr>
            <a:xfrm>
              <a:off x="533400" y="2054352"/>
              <a:ext cx="8994648" cy="688848"/>
              <a:chOff x="533400" y="2054352"/>
              <a:chExt cx="8994648" cy="688848"/>
            </a:xfrm>
          </p:grpSpPr>
          <p:sp>
            <p:nvSpPr>
              <p:cNvPr id="17"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887506"/>
          </a:xfrm>
        </p:spPr>
        <p:txBody>
          <a:bodyPr/>
          <a:lstStyle/>
          <a:p>
            <a:r>
              <a:rPr lang="en-GB" dirty="0"/>
              <a:t>This topic covers:</a:t>
            </a:r>
          </a:p>
        </p:txBody>
      </p:sp>
      <p:sp>
        <p:nvSpPr>
          <p:cNvPr id="58"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60" name="Group 59"/>
          <p:cNvGrpSpPr/>
          <p:nvPr/>
        </p:nvGrpSpPr>
        <p:grpSpPr>
          <a:xfrm>
            <a:off x="2129117" y="4440183"/>
            <a:ext cx="794118" cy="794118"/>
            <a:chOff x="2342233" y="3474401"/>
            <a:chExt cx="612000" cy="612000"/>
          </a:xfrm>
        </p:grpSpPr>
        <p:sp>
          <p:nvSpPr>
            <p:cNvPr id="61" name="Oval 60"/>
            <p:cNvSpPr/>
            <p:nvPr/>
          </p:nvSpPr>
          <p:spPr bwMode="ltGray">
            <a:xfrm>
              <a:off x="2342233"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2" name="Freeform 4897"/>
            <p:cNvSpPr>
              <a:spLocks noEditPoints="1"/>
            </p:cNvSpPr>
            <p:nvPr/>
          </p:nvSpPr>
          <p:spPr bwMode="auto">
            <a:xfrm>
              <a:off x="2502740" y="3554044"/>
              <a:ext cx="290986" cy="470427"/>
            </a:xfrm>
            <a:custGeom>
              <a:avLst/>
              <a:gdLst>
                <a:gd name="T0" fmla="*/ 94 w 240"/>
                <a:gd name="T1" fmla="*/ 388 h 388"/>
                <a:gd name="T2" fmla="*/ 86 w 240"/>
                <a:gd name="T3" fmla="*/ 378 h 388"/>
                <a:gd name="T4" fmla="*/ 96 w 240"/>
                <a:gd name="T5" fmla="*/ 368 h 388"/>
                <a:gd name="T6" fmla="*/ 150 w 240"/>
                <a:gd name="T7" fmla="*/ 372 h 388"/>
                <a:gd name="T8" fmla="*/ 152 w 240"/>
                <a:gd name="T9" fmla="*/ 382 h 388"/>
                <a:gd name="T10" fmla="*/ 144 w 240"/>
                <a:gd name="T11" fmla="*/ 388 h 388"/>
                <a:gd name="T12" fmla="*/ 164 w 240"/>
                <a:gd name="T13" fmla="*/ 340 h 388"/>
                <a:gd name="T14" fmla="*/ 84 w 240"/>
                <a:gd name="T15" fmla="*/ 336 h 388"/>
                <a:gd name="T16" fmla="*/ 74 w 240"/>
                <a:gd name="T17" fmla="*/ 346 h 388"/>
                <a:gd name="T18" fmla="*/ 80 w 240"/>
                <a:gd name="T19" fmla="*/ 356 h 388"/>
                <a:gd name="T20" fmla="*/ 160 w 240"/>
                <a:gd name="T21" fmla="*/ 356 h 388"/>
                <a:gd name="T22" fmla="*/ 166 w 240"/>
                <a:gd name="T23" fmla="*/ 346 h 388"/>
                <a:gd name="T24" fmla="*/ 178 w 240"/>
                <a:gd name="T25" fmla="*/ 268 h 388"/>
                <a:gd name="T26" fmla="*/ 198 w 240"/>
                <a:gd name="T27" fmla="*/ 218 h 388"/>
                <a:gd name="T28" fmla="*/ 230 w 240"/>
                <a:gd name="T29" fmla="*/ 168 h 388"/>
                <a:gd name="T30" fmla="*/ 240 w 240"/>
                <a:gd name="T31" fmla="*/ 122 h 388"/>
                <a:gd name="T32" fmla="*/ 224 w 240"/>
                <a:gd name="T33" fmla="*/ 58 h 388"/>
                <a:gd name="T34" fmla="*/ 184 w 240"/>
                <a:gd name="T35" fmla="*/ 16 h 388"/>
                <a:gd name="T36" fmla="*/ 134 w 240"/>
                <a:gd name="T37" fmla="*/ 0 h 388"/>
                <a:gd name="T38" fmla="*/ 92 w 240"/>
                <a:gd name="T39" fmla="*/ 2 h 388"/>
                <a:gd name="T40" fmla="*/ 46 w 240"/>
                <a:gd name="T41" fmla="*/ 22 h 388"/>
                <a:gd name="T42" fmla="*/ 8 w 240"/>
                <a:gd name="T43" fmla="*/ 78 h 388"/>
                <a:gd name="T44" fmla="*/ 0 w 240"/>
                <a:gd name="T45" fmla="*/ 136 h 388"/>
                <a:gd name="T46" fmla="*/ 20 w 240"/>
                <a:gd name="T47" fmla="*/ 184 h 388"/>
                <a:gd name="T48" fmla="*/ 48 w 240"/>
                <a:gd name="T49" fmla="*/ 228 h 388"/>
                <a:gd name="T50" fmla="*/ 64 w 240"/>
                <a:gd name="T51" fmla="*/ 286 h 388"/>
                <a:gd name="T52" fmla="*/ 70 w 240"/>
                <a:gd name="T53" fmla="*/ 318 h 388"/>
                <a:gd name="T54" fmla="*/ 160 w 240"/>
                <a:gd name="T55" fmla="*/ 322 h 388"/>
                <a:gd name="T56" fmla="*/ 176 w 240"/>
                <a:gd name="T57" fmla="*/ 306 h 388"/>
                <a:gd name="T58" fmla="*/ 46 w 240"/>
                <a:gd name="T59" fmla="*/ 168 h 388"/>
                <a:gd name="T60" fmla="*/ 32 w 240"/>
                <a:gd name="T61" fmla="*/ 122 h 388"/>
                <a:gd name="T62" fmla="*/ 60 w 240"/>
                <a:gd name="T63" fmla="*/ 52 h 388"/>
                <a:gd name="T64" fmla="*/ 120 w 240"/>
                <a:gd name="T65" fmla="*/ 32 h 388"/>
                <a:gd name="T66" fmla="*/ 166 w 240"/>
                <a:gd name="T67" fmla="*/ 42 h 388"/>
                <a:gd name="T68" fmla="*/ 206 w 240"/>
                <a:gd name="T69" fmla="*/ 98 h 388"/>
                <a:gd name="T70" fmla="*/ 202 w 240"/>
                <a:gd name="T71" fmla="*/ 154 h 388"/>
                <a:gd name="T72" fmla="*/ 172 w 240"/>
                <a:gd name="T73" fmla="*/ 198 h 388"/>
                <a:gd name="T74" fmla="*/ 146 w 240"/>
                <a:gd name="T75" fmla="*/ 270 h 388"/>
                <a:gd name="T76" fmla="*/ 94 w 240"/>
                <a:gd name="T77" fmla="*/ 270 h 388"/>
                <a:gd name="T78" fmla="*/ 68 w 240"/>
                <a:gd name="T79" fmla="*/ 198 h 388"/>
                <a:gd name="T80" fmla="*/ 74 w 240"/>
                <a:gd name="T81" fmla="*/ 118 h 388"/>
                <a:gd name="T82" fmla="*/ 88 w 240"/>
                <a:gd name="T83" fmla="*/ 84 h 388"/>
                <a:gd name="T84" fmla="*/ 116 w 240"/>
                <a:gd name="T85" fmla="*/ 74 h 388"/>
                <a:gd name="T86" fmla="*/ 126 w 240"/>
                <a:gd name="T87" fmla="*/ 68 h 388"/>
                <a:gd name="T88" fmla="*/ 124 w 240"/>
                <a:gd name="T89" fmla="*/ 58 h 388"/>
                <a:gd name="T90" fmla="*/ 106 w 240"/>
                <a:gd name="T91" fmla="*/ 56 h 388"/>
                <a:gd name="T92" fmla="*/ 66 w 240"/>
                <a:gd name="T93" fmla="*/ 80 h 388"/>
                <a:gd name="T94" fmla="*/ 54 w 240"/>
                <a:gd name="T95" fmla="*/ 118 h 388"/>
                <a:gd name="T96" fmla="*/ 64 w 240"/>
                <a:gd name="T97" fmla="*/ 128 h 388"/>
                <a:gd name="T98" fmla="*/ 74 w 240"/>
                <a:gd name="T99" fmla="*/ 122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0" h="388">
                  <a:moveTo>
                    <a:pt x="144" y="388"/>
                  </a:moveTo>
                  <a:lnTo>
                    <a:pt x="96" y="388"/>
                  </a:lnTo>
                  <a:lnTo>
                    <a:pt x="96" y="388"/>
                  </a:lnTo>
                  <a:lnTo>
                    <a:pt x="94" y="388"/>
                  </a:lnTo>
                  <a:lnTo>
                    <a:pt x="90" y="386"/>
                  </a:lnTo>
                  <a:lnTo>
                    <a:pt x="88" y="382"/>
                  </a:lnTo>
                  <a:lnTo>
                    <a:pt x="86" y="378"/>
                  </a:lnTo>
                  <a:lnTo>
                    <a:pt x="86" y="378"/>
                  </a:lnTo>
                  <a:lnTo>
                    <a:pt x="88" y="374"/>
                  </a:lnTo>
                  <a:lnTo>
                    <a:pt x="90" y="372"/>
                  </a:lnTo>
                  <a:lnTo>
                    <a:pt x="94" y="370"/>
                  </a:lnTo>
                  <a:lnTo>
                    <a:pt x="96" y="368"/>
                  </a:lnTo>
                  <a:lnTo>
                    <a:pt x="144" y="368"/>
                  </a:lnTo>
                  <a:lnTo>
                    <a:pt x="144" y="368"/>
                  </a:lnTo>
                  <a:lnTo>
                    <a:pt x="146" y="370"/>
                  </a:lnTo>
                  <a:lnTo>
                    <a:pt x="150" y="372"/>
                  </a:lnTo>
                  <a:lnTo>
                    <a:pt x="152" y="374"/>
                  </a:lnTo>
                  <a:lnTo>
                    <a:pt x="154" y="378"/>
                  </a:lnTo>
                  <a:lnTo>
                    <a:pt x="154" y="378"/>
                  </a:lnTo>
                  <a:lnTo>
                    <a:pt x="152" y="382"/>
                  </a:lnTo>
                  <a:lnTo>
                    <a:pt x="150" y="386"/>
                  </a:lnTo>
                  <a:lnTo>
                    <a:pt x="146" y="388"/>
                  </a:lnTo>
                  <a:lnTo>
                    <a:pt x="144" y="388"/>
                  </a:lnTo>
                  <a:lnTo>
                    <a:pt x="144" y="388"/>
                  </a:lnTo>
                  <a:close/>
                  <a:moveTo>
                    <a:pt x="166" y="346"/>
                  </a:moveTo>
                  <a:lnTo>
                    <a:pt x="166" y="346"/>
                  </a:lnTo>
                  <a:lnTo>
                    <a:pt x="166" y="344"/>
                  </a:lnTo>
                  <a:lnTo>
                    <a:pt x="164" y="340"/>
                  </a:lnTo>
                  <a:lnTo>
                    <a:pt x="160" y="338"/>
                  </a:lnTo>
                  <a:lnTo>
                    <a:pt x="156" y="336"/>
                  </a:lnTo>
                  <a:lnTo>
                    <a:pt x="84" y="336"/>
                  </a:lnTo>
                  <a:lnTo>
                    <a:pt x="84" y="336"/>
                  </a:lnTo>
                  <a:lnTo>
                    <a:pt x="80" y="338"/>
                  </a:lnTo>
                  <a:lnTo>
                    <a:pt x="76" y="340"/>
                  </a:lnTo>
                  <a:lnTo>
                    <a:pt x="74" y="344"/>
                  </a:lnTo>
                  <a:lnTo>
                    <a:pt x="74" y="346"/>
                  </a:lnTo>
                  <a:lnTo>
                    <a:pt x="74" y="346"/>
                  </a:lnTo>
                  <a:lnTo>
                    <a:pt x="74" y="350"/>
                  </a:lnTo>
                  <a:lnTo>
                    <a:pt x="76" y="354"/>
                  </a:lnTo>
                  <a:lnTo>
                    <a:pt x="80" y="356"/>
                  </a:lnTo>
                  <a:lnTo>
                    <a:pt x="84" y="356"/>
                  </a:lnTo>
                  <a:lnTo>
                    <a:pt x="156" y="356"/>
                  </a:lnTo>
                  <a:lnTo>
                    <a:pt x="156" y="356"/>
                  </a:lnTo>
                  <a:lnTo>
                    <a:pt x="160" y="356"/>
                  </a:lnTo>
                  <a:lnTo>
                    <a:pt x="164" y="354"/>
                  </a:lnTo>
                  <a:lnTo>
                    <a:pt x="166" y="350"/>
                  </a:lnTo>
                  <a:lnTo>
                    <a:pt x="166" y="346"/>
                  </a:lnTo>
                  <a:lnTo>
                    <a:pt x="166" y="346"/>
                  </a:lnTo>
                  <a:close/>
                  <a:moveTo>
                    <a:pt x="176" y="306"/>
                  </a:moveTo>
                  <a:lnTo>
                    <a:pt x="176" y="306"/>
                  </a:lnTo>
                  <a:lnTo>
                    <a:pt x="176" y="286"/>
                  </a:lnTo>
                  <a:lnTo>
                    <a:pt x="178" y="268"/>
                  </a:lnTo>
                  <a:lnTo>
                    <a:pt x="182" y="252"/>
                  </a:lnTo>
                  <a:lnTo>
                    <a:pt x="186" y="240"/>
                  </a:lnTo>
                  <a:lnTo>
                    <a:pt x="192" y="228"/>
                  </a:lnTo>
                  <a:lnTo>
                    <a:pt x="198" y="218"/>
                  </a:lnTo>
                  <a:lnTo>
                    <a:pt x="210" y="200"/>
                  </a:lnTo>
                  <a:lnTo>
                    <a:pt x="210" y="200"/>
                  </a:lnTo>
                  <a:lnTo>
                    <a:pt x="220" y="184"/>
                  </a:lnTo>
                  <a:lnTo>
                    <a:pt x="230" y="168"/>
                  </a:lnTo>
                  <a:lnTo>
                    <a:pt x="234" y="158"/>
                  </a:lnTo>
                  <a:lnTo>
                    <a:pt x="238" y="148"/>
                  </a:lnTo>
                  <a:lnTo>
                    <a:pt x="240" y="136"/>
                  </a:lnTo>
                  <a:lnTo>
                    <a:pt x="240" y="122"/>
                  </a:lnTo>
                  <a:lnTo>
                    <a:pt x="240" y="122"/>
                  </a:lnTo>
                  <a:lnTo>
                    <a:pt x="238" y="100"/>
                  </a:lnTo>
                  <a:lnTo>
                    <a:pt x="232" y="78"/>
                  </a:lnTo>
                  <a:lnTo>
                    <a:pt x="224" y="58"/>
                  </a:lnTo>
                  <a:lnTo>
                    <a:pt x="210" y="38"/>
                  </a:lnTo>
                  <a:lnTo>
                    <a:pt x="202" y="30"/>
                  </a:lnTo>
                  <a:lnTo>
                    <a:pt x="194" y="22"/>
                  </a:lnTo>
                  <a:lnTo>
                    <a:pt x="184" y="16"/>
                  </a:lnTo>
                  <a:lnTo>
                    <a:pt x="174" y="10"/>
                  </a:lnTo>
                  <a:lnTo>
                    <a:pt x="162" y="6"/>
                  </a:lnTo>
                  <a:lnTo>
                    <a:pt x="148" y="2"/>
                  </a:lnTo>
                  <a:lnTo>
                    <a:pt x="134" y="0"/>
                  </a:lnTo>
                  <a:lnTo>
                    <a:pt x="120" y="0"/>
                  </a:lnTo>
                  <a:lnTo>
                    <a:pt x="120" y="0"/>
                  </a:lnTo>
                  <a:lnTo>
                    <a:pt x="106" y="0"/>
                  </a:lnTo>
                  <a:lnTo>
                    <a:pt x="92" y="2"/>
                  </a:lnTo>
                  <a:lnTo>
                    <a:pt x="78" y="6"/>
                  </a:lnTo>
                  <a:lnTo>
                    <a:pt x="66" y="10"/>
                  </a:lnTo>
                  <a:lnTo>
                    <a:pt x="56" y="16"/>
                  </a:lnTo>
                  <a:lnTo>
                    <a:pt x="46" y="22"/>
                  </a:lnTo>
                  <a:lnTo>
                    <a:pt x="38" y="30"/>
                  </a:lnTo>
                  <a:lnTo>
                    <a:pt x="30" y="38"/>
                  </a:lnTo>
                  <a:lnTo>
                    <a:pt x="16" y="58"/>
                  </a:lnTo>
                  <a:lnTo>
                    <a:pt x="8" y="78"/>
                  </a:lnTo>
                  <a:lnTo>
                    <a:pt x="2" y="100"/>
                  </a:lnTo>
                  <a:lnTo>
                    <a:pt x="0" y="122"/>
                  </a:lnTo>
                  <a:lnTo>
                    <a:pt x="0" y="122"/>
                  </a:lnTo>
                  <a:lnTo>
                    <a:pt x="0" y="136"/>
                  </a:lnTo>
                  <a:lnTo>
                    <a:pt x="2" y="148"/>
                  </a:lnTo>
                  <a:lnTo>
                    <a:pt x="6" y="158"/>
                  </a:lnTo>
                  <a:lnTo>
                    <a:pt x="10" y="168"/>
                  </a:lnTo>
                  <a:lnTo>
                    <a:pt x="20" y="184"/>
                  </a:lnTo>
                  <a:lnTo>
                    <a:pt x="30" y="200"/>
                  </a:lnTo>
                  <a:lnTo>
                    <a:pt x="30" y="200"/>
                  </a:lnTo>
                  <a:lnTo>
                    <a:pt x="42" y="218"/>
                  </a:lnTo>
                  <a:lnTo>
                    <a:pt x="48" y="228"/>
                  </a:lnTo>
                  <a:lnTo>
                    <a:pt x="54" y="240"/>
                  </a:lnTo>
                  <a:lnTo>
                    <a:pt x="58" y="252"/>
                  </a:lnTo>
                  <a:lnTo>
                    <a:pt x="62" y="268"/>
                  </a:lnTo>
                  <a:lnTo>
                    <a:pt x="64" y="286"/>
                  </a:lnTo>
                  <a:lnTo>
                    <a:pt x="64" y="306"/>
                  </a:lnTo>
                  <a:lnTo>
                    <a:pt x="64" y="306"/>
                  </a:lnTo>
                  <a:lnTo>
                    <a:pt x="66" y="312"/>
                  </a:lnTo>
                  <a:lnTo>
                    <a:pt x="70" y="318"/>
                  </a:lnTo>
                  <a:lnTo>
                    <a:pt x="74" y="322"/>
                  </a:lnTo>
                  <a:lnTo>
                    <a:pt x="80" y="322"/>
                  </a:lnTo>
                  <a:lnTo>
                    <a:pt x="160" y="322"/>
                  </a:lnTo>
                  <a:lnTo>
                    <a:pt x="160" y="322"/>
                  </a:lnTo>
                  <a:lnTo>
                    <a:pt x="166" y="322"/>
                  </a:lnTo>
                  <a:lnTo>
                    <a:pt x="170" y="318"/>
                  </a:lnTo>
                  <a:lnTo>
                    <a:pt x="174" y="312"/>
                  </a:lnTo>
                  <a:lnTo>
                    <a:pt x="176" y="306"/>
                  </a:lnTo>
                  <a:lnTo>
                    <a:pt x="176" y="306"/>
                  </a:lnTo>
                  <a:close/>
                  <a:moveTo>
                    <a:pt x="56" y="180"/>
                  </a:moveTo>
                  <a:lnTo>
                    <a:pt x="56" y="180"/>
                  </a:lnTo>
                  <a:lnTo>
                    <a:pt x="46" y="168"/>
                  </a:lnTo>
                  <a:lnTo>
                    <a:pt x="38" y="154"/>
                  </a:lnTo>
                  <a:lnTo>
                    <a:pt x="34" y="140"/>
                  </a:lnTo>
                  <a:lnTo>
                    <a:pt x="32" y="122"/>
                  </a:lnTo>
                  <a:lnTo>
                    <a:pt x="32" y="122"/>
                  </a:lnTo>
                  <a:lnTo>
                    <a:pt x="34" y="98"/>
                  </a:lnTo>
                  <a:lnTo>
                    <a:pt x="40" y="80"/>
                  </a:lnTo>
                  <a:lnTo>
                    <a:pt x="50" y="64"/>
                  </a:lnTo>
                  <a:lnTo>
                    <a:pt x="60" y="52"/>
                  </a:lnTo>
                  <a:lnTo>
                    <a:pt x="74" y="42"/>
                  </a:lnTo>
                  <a:lnTo>
                    <a:pt x="90" y="36"/>
                  </a:lnTo>
                  <a:lnTo>
                    <a:pt x="104" y="32"/>
                  </a:lnTo>
                  <a:lnTo>
                    <a:pt x="120" y="32"/>
                  </a:lnTo>
                  <a:lnTo>
                    <a:pt x="120" y="32"/>
                  </a:lnTo>
                  <a:lnTo>
                    <a:pt x="136" y="32"/>
                  </a:lnTo>
                  <a:lnTo>
                    <a:pt x="150" y="36"/>
                  </a:lnTo>
                  <a:lnTo>
                    <a:pt x="166" y="42"/>
                  </a:lnTo>
                  <a:lnTo>
                    <a:pt x="180" y="52"/>
                  </a:lnTo>
                  <a:lnTo>
                    <a:pt x="190" y="64"/>
                  </a:lnTo>
                  <a:lnTo>
                    <a:pt x="200" y="80"/>
                  </a:lnTo>
                  <a:lnTo>
                    <a:pt x="206" y="98"/>
                  </a:lnTo>
                  <a:lnTo>
                    <a:pt x="208" y="122"/>
                  </a:lnTo>
                  <a:lnTo>
                    <a:pt x="208" y="122"/>
                  </a:lnTo>
                  <a:lnTo>
                    <a:pt x="206" y="140"/>
                  </a:lnTo>
                  <a:lnTo>
                    <a:pt x="202" y="154"/>
                  </a:lnTo>
                  <a:lnTo>
                    <a:pt x="194" y="168"/>
                  </a:lnTo>
                  <a:lnTo>
                    <a:pt x="184" y="180"/>
                  </a:lnTo>
                  <a:lnTo>
                    <a:pt x="184" y="180"/>
                  </a:lnTo>
                  <a:lnTo>
                    <a:pt x="172" y="198"/>
                  </a:lnTo>
                  <a:lnTo>
                    <a:pt x="158" y="222"/>
                  </a:lnTo>
                  <a:lnTo>
                    <a:pt x="154" y="236"/>
                  </a:lnTo>
                  <a:lnTo>
                    <a:pt x="148" y="252"/>
                  </a:lnTo>
                  <a:lnTo>
                    <a:pt x="146" y="270"/>
                  </a:lnTo>
                  <a:lnTo>
                    <a:pt x="144" y="290"/>
                  </a:lnTo>
                  <a:lnTo>
                    <a:pt x="96" y="290"/>
                  </a:lnTo>
                  <a:lnTo>
                    <a:pt x="96" y="290"/>
                  </a:lnTo>
                  <a:lnTo>
                    <a:pt x="94" y="270"/>
                  </a:lnTo>
                  <a:lnTo>
                    <a:pt x="92" y="252"/>
                  </a:lnTo>
                  <a:lnTo>
                    <a:pt x="86" y="236"/>
                  </a:lnTo>
                  <a:lnTo>
                    <a:pt x="82" y="222"/>
                  </a:lnTo>
                  <a:lnTo>
                    <a:pt x="68" y="198"/>
                  </a:lnTo>
                  <a:lnTo>
                    <a:pt x="56" y="180"/>
                  </a:lnTo>
                  <a:lnTo>
                    <a:pt x="56" y="180"/>
                  </a:lnTo>
                  <a:close/>
                  <a:moveTo>
                    <a:pt x="74" y="118"/>
                  </a:moveTo>
                  <a:lnTo>
                    <a:pt x="74" y="118"/>
                  </a:lnTo>
                  <a:lnTo>
                    <a:pt x="76" y="108"/>
                  </a:lnTo>
                  <a:lnTo>
                    <a:pt x="78" y="98"/>
                  </a:lnTo>
                  <a:lnTo>
                    <a:pt x="82" y="90"/>
                  </a:lnTo>
                  <a:lnTo>
                    <a:pt x="88" y="84"/>
                  </a:lnTo>
                  <a:lnTo>
                    <a:pt x="94" y="80"/>
                  </a:lnTo>
                  <a:lnTo>
                    <a:pt x="102" y="78"/>
                  </a:lnTo>
                  <a:lnTo>
                    <a:pt x="110" y="76"/>
                  </a:lnTo>
                  <a:lnTo>
                    <a:pt x="116" y="74"/>
                  </a:lnTo>
                  <a:lnTo>
                    <a:pt x="116" y="74"/>
                  </a:lnTo>
                  <a:lnTo>
                    <a:pt x="120" y="74"/>
                  </a:lnTo>
                  <a:lnTo>
                    <a:pt x="124" y="72"/>
                  </a:lnTo>
                  <a:lnTo>
                    <a:pt x="126" y="68"/>
                  </a:lnTo>
                  <a:lnTo>
                    <a:pt x="126" y="64"/>
                  </a:lnTo>
                  <a:lnTo>
                    <a:pt x="126" y="64"/>
                  </a:lnTo>
                  <a:lnTo>
                    <a:pt x="126" y="62"/>
                  </a:lnTo>
                  <a:lnTo>
                    <a:pt x="124" y="58"/>
                  </a:lnTo>
                  <a:lnTo>
                    <a:pt x="120" y="56"/>
                  </a:lnTo>
                  <a:lnTo>
                    <a:pt x="116" y="54"/>
                  </a:lnTo>
                  <a:lnTo>
                    <a:pt x="116" y="54"/>
                  </a:lnTo>
                  <a:lnTo>
                    <a:pt x="106" y="56"/>
                  </a:lnTo>
                  <a:lnTo>
                    <a:pt x="94" y="58"/>
                  </a:lnTo>
                  <a:lnTo>
                    <a:pt x="84" y="64"/>
                  </a:lnTo>
                  <a:lnTo>
                    <a:pt x="74" y="70"/>
                  </a:lnTo>
                  <a:lnTo>
                    <a:pt x="66" y="80"/>
                  </a:lnTo>
                  <a:lnTo>
                    <a:pt x="60" y="90"/>
                  </a:lnTo>
                  <a:lnTo>
                    <a:pt x="56" y="104"/>
                  </a:lnTo>
                  <a:lnTo>
                    <a:pt x="54" y="118"/>
                  </a:lnTo>
                  <a:lnTo>
                    <a:pt x="54" y="118"/>
                  </a:lnTo>
                  <a:lnTo>
                    <a:pt x="56" y="122"/>
                  </a:lnTo>
                  <a:lnTo>
                    <a:pt x="58" y="126"/>
                  </a:lnTo>
                  <a:lnTo>
                    <a:pt x="60" y="128"/>
                  </a:lnTo>
                  <a:lnTo>
                    <a:pt x="64" y="128"/>
                  </a:lnTo>
                  <a:lnTo>
                    <a:pt x="64" y="128"/>
                  </a:lnTo>
                  <a:lnTo>
                    <a:pt x="68" y="128"/>
                  </a:lnTo>
                  <a:lnTo>
                    <a:pt x="72" y="126"/>
                  </a:lnTo>
                  <a:lnTo>
                    <a:pt x="74" y="122"/>
                  </a:lnTo>
                  <a:lnTo>
                    <a:pt x="74" y="118"/>
                  </a:lnTo>
                  <a:lnTo>
                    <a:pt x="74" y="1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5" name="Rectangle 4"/>
          <p:cNvSpPr/>
          <p:nvPr/>
        </p:nvSpPr>
        <p:spPr>
          <a:xfrm>
            <a:off x="3097041" y="3556073"/>
            <a:ext cx="6099501" cy="2562339"/>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Outcomes</a:t>
            </a:r>
          </a:p>
          <a:p>
            <a:pPr defTabSz="899010">
              <a:spcBef>
                <a:spcPts val="529"/>
              </a:spcBef>
            </a:pPr>
            <a:endParaRPr lang="en-GB" sz="1412" b="1" dirty="0">
              <a:solidFill>
                <a:srgbClr val="000000"/>
              </a:solidFill>
              <a:latin typeface="Arial"/>
            </a:endParaRPr>
          </a:p>
          <a:p>
            <a:pPr defTabSz="899010">
              <a:spcBef>
                <a:spcPts val="529"/>
              </a:spcBef>
            </a:pPr>
            <a:r>
              <a:rPr lang="en-GB" sz="1412" dirty="0">
                <a:solidFill>
                  <a:srgbClr val="000000"/>
                </a:solidFill>
                <a:latin typeface="Arial"/>
              </a:rPr>
              <a:t>At the end of this topic, you will be able to answer the following questions:</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does the law say about what I can develop on my land?</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impact does the law have on the value of my land?</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are the legal documents I will need to develop my property? </a:t>
            </a:r>
          </a:p>
        </p:txBody>
      </p:sp>
      <p:sp>
        <p:nvSpPr>
          <p:cNvPr id="63" name="Rectangle 62"/>
          <p:cNvSpPr/>
          <p:nvPr/>
        </p:nvSpPr>
        <p:spPr>
          <a:xfrm>
            <a:off x="3097041" y="1377051"/>
            <a:ext cx="6099501" cy="1917478"/>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Objectives</a:t>
            </a:r>
          </a:p>
          <a:p>
            <a:pPr defTabSz="899010"/>
            <a:endParaRPr lang="en-GB" sz="1412" b="1" dirty="0">
              <a:solidFill>
                <a:srgbClr val="000000"/>
              </a:solidFill>
              <a:latin typeface="Arial"/>
            </a:endParaRPr>
          </a:p>
          <a:p>
            <a:pPr marL="459466" lvl="1" indent="-252146" defTabSz="899010">
              <a:spcBef>
                <a:spcPts val="529"/>
              </a:spcBef>
              <a:buFont typeface="Arial" panose="020B0604020202020204" pitchFamily="34" charset="0"/>
              <a:buChar char="•"/>
            </a:pPr>
            <a:r>
              <a:rPr lang="en-GB" sz="1412" dirty="0">
                <a:solidFill>
                  <a:srgbClr val="000000"/>
                </a:solidFill>
                <a:latin typeface="Arial"/>
              </a:rPr>
              <a:t>Different types of land titles and restrictions on titles in Australia and how they impact property development; and,</a:t>
            </a:r>
          </a:p>
          <a:p>
            <a:pPr marL="459466" lvl="1" indent="-252146" defTabSz="899010">
              <a:spcBef>
                <a:spcPts val="529"/>
              </a:spcBef>
              <a:buFont typeface="Arial" panose="020B0604020202020204" pitchFamily="34" charset="0"/>
              <a:buChar char="•"/>
            </a:pPr>
            <a:r>
              <a:rPr lang="en-GB" sz="1412" dirty="0">
                <a:solidFill>
                  <a:srgbClr val="000000"/>
                </a:solidFill>
                <a:latin typeface="Arial"/>
              </a:rPr>
              <a:t>Key legal documents you may encounter during property development.</a:t>
            </a:r>
          </a:p>
        </p:txBody>
      </p:sp>
      <p:grpSp>
        <p:nvGrpSpPr>
          <p:cNvPr id="64" name="Group 63"/>
          <p:cNvGrpSpPr/>
          <p:nvPr/>
        </p:nvGrpSpPr>
        <p:grpSpPr>
          <a:xfrm>
            <a:off x="2124891" y="1938731"/>
            <a:ext cx="794118" cy="794118"/>
            <a:chOff x="7867755" y="3474401"/>
            <a:chExt cx="612000" cy="612000"/>
          </a:xfrm>
        </p:grpSpPr>
        <p:sp>
          <p:nvSpPr>
            <p:cNvPr id="65" name="Oval 64"/>
            <p:cNvSpPr/>
            <p:nvPr/>
          </p:nvSpPr>
          <p:spPr bwMode="ltGray">
            <a:xfrm>
              <a:off x="7867755"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6" name="Freeform 4846"/>
            <p:cNvSpPr>
              <a:spLocks noEditPoints="1"/>
            </p:cNvSpPr>
            <p:nvPr/>
          </p:nvSpPr>
          <p:spPr bwMode="auto">
            <a:xfrm>
              <a:off x="7936974" y="3599197"/>
              <a:ext cx="472787" cy="389928"/>
            </a:xfrm>
            <a:custGeom>
              <a:avLst/>
              <a:gdLst>
                <a:gd name="T0" fmla="*/ 234 w 388"/>
                <a:gd name="T1" fmla="*/ 108 h 320"/>
                <a:gd name="T2" fmla="*/ 206 w 388"/>
                <a:gd name="T3" fmla="*/ 22 h 320"/>
                <a:gd name="T4" fmla="*/ 150 w 388"/>
                <a:gd name="T5" fmla="*/ 24 h 320"/>
                <a:gd name="T6" fmla="*/ 110 w 388"/>
                <a:gd name="T7" fmla="*/ 24 h 320"/>
                <a:gd name="T8" fmla="*/ 24 w 388"/>
                <a:gd name="T9" fmla="*/ 52 h 320"/>
                <a:gd name="T10" fmla="*/ 26 w 388"/>
                <a:gd name="T11" fmla="*/ 108 h 320"/>
                <a:gd name="T12" fmla="*/ 26 w 388"/>
                <a:gd name="T13" fmla="*/ 148 h 320"/>
                <a:gd name="T14" fmla="*/ 52 w 388"/>
                <a:gd name="T15" fmla="*/ 234 h 320"/>
                <a:gd name="T16" fmla="*/ 110 w 388"/>
                <a:gd name="T17" fmla="*/ 232 h 320"/>
                <a:gd name="T18" fmla="*/ 150 w 388"/>
                <a:gd name="T19" fmla="*/ 232 h 320"/>
                <a:gd name="T20" fmla="*/ 236 w 388"/>
                <a:gd name="T21" fmla="*/ 206 h 320"/>
                <a:gd name="T22" fmla="*/ 234 w 388"/>
                <a:gd name="T23" fmla="*/ 148 h 320"/>
                <a:gd name="T24" fmla="*/ 114 w 388"/>
                <a:gd name="T25" fmla="*/ 208 h 320"/>
                <a:gd name="T26" fmla="*/ 62 w 388"/>
                <a:gd name="T27" fmla="*/ 174 h 320"/>
                <a:gd name="T28" fmla="*/ 48 w 388"/>
                <a:gd name="T29" fmla="*/ 128 h 320"/>
                <a:gd name="T30" fmla="*/ 72 w 388"/>
                <a:gd name="T31" fmla="*/ 70 h 320"/>
                <a:gd name="T32" fmla="*/ 130 w 388"/>
                <a:gd name="T33" fmla="*/ 46 h 320"/>
                <a:gd name="T34" fmla="*/ 176 w 388"/>
                <a:gd name="T35" fmla="*/ 60 h 320"/>
                <a:gd name="T36" fmla="*/ 210 w 388"/>
                <a:gd name="T37" fmla="*/ 112 h 320"/>
                <a:gd name="T38" fmla="*/ 206 w 388"/>
                <a:gd name="T39" fmla="*/ 160 h 320"/>
                <a:gd name="T40" fmla="*/ 162 w 388"/>
                <a:gd name="T41" fmla="*/ 204 h 320"/>
                <a:gd name="T42" fmla="*/ 130 w 388"/>
                <a:gd name="T43" fmla="*/ 66 h 320"/>
                <a:gd name="T44" fmla="*/ 94 w 388"/>
                <a:gd name="T45" fmla="*/ 76 h 320"/>
                <a:gd name="T46" fmla="*/ 68 w 388"/>
                <a:gd name="T47" fmla="*/ 116 h 320"/>
                <a:gd name="T48" fmla="*/ 72 w 388"/>
                <a:gd name="T49" fmla="*/ 152 h 320"/>
                <a:gd name="T50" fmla="*/ 106 w 388"/>
                <a:gd name="T51" fmla="*/ 186 h 320"/>
                <a:gd name="T52" fmla="*/ 142 w 388"/>
                <a:gd name="T53" fmla="*/ 190 h 320"/>
                <a:gd name="T54" fmla="*/ 182 w 388"/>
                <a:gd name="T55" fmla="*/ 162 h 320"/>
                <a:gd name="T56" fmla="*/ 192 w 388"/>
                <a:gd name="T57" fmla="*/ 128 h 320"/>
                <a:gd name="T58" fmla="*/ 174 w 388"/>
                <a:gd name="T59" fmla="*/ 84 h 320"/>
                <a:gd name="T60" fmla="*/ 130 w 388"/>
                <a:gd name="T61" fmla="*/ 66 h 320"/>
                <a:gd name="T62" fmla="*/ 120 w 388"/>
                <a:gd name="T63" fmla="*/ 152 h 320"/>
                <a:gd name="T64" fmla="*/ 102 w 388"/>
                <a:gd name="T65" fmla="*/ 128 h 320"/>
                <a:gd name="T66" fmla="*/ 130 w 388"/>
                <a:gd name="T67" fmla="*/ 102 h 320"/>
                <a:gd name="T68" fmla="*/ 154 w 388"/>
                <a:gd name="T69" fmla="*/ 118 h 320"/>
                <a:gd name="T70" fmla="*/ 148 w 388"/>
                <a:gd name="T71" fmla="*/ 148 h 320"/>
                <a:gd name="T72" fmla="*/ 370 w 388"/>
                <a:gd name="T73" fmla="*/ 248 h 320"/>
                <a:gd name="T74" fmla="*/ 364 w 388"/>
                <a:gd name="T75" fmla="*/ 214 h 320"/>
                <a:gd name="T76" fmla="*/ 320 w 388"/>
                <a:gd name="T77" fmla="*/ 162 h 320"/>
                <a:gd name="T78" fmla="*/ 286 w 388"/>
                <a:gd name="T79" fmla="*/ 186 h 320"/>
                <a:gd name="T80" fmla="*/ 260 w 388"/>
                <a:gd name="T81" fmla="*/ 208 h 320"/>
                <a:gd name="T82" fmla="*/ 236 w 388"/>
                <a:gd name="T83" fmla="*/ 272 h 320"/>
                <a:gd name="T84" fmla="*/ 274 w 388"/>
                <a:gd name="T85" fmla="*/ 290 h 320"/>
                <a:gd name="T86" fmla="*/ 306 w 388"/>
                <a:gd name="T87" fmla="*/ 302 h 320"/>
                <a:gd name="T88" fmla="*/ 372 w 388"/>
                <a:gd name="T89" fmla="*/ 290 h 320"/>
                <a:gd name="T90" fmla="*/ 370 w 388"/>
                <a:gd name="T91" fmla="*/ 248 h 320"/>
                <a:gd name="T92" fmla="*/ 310 w 388"/>
                <a:gd name="T93" fmla="*/ 266 h 320"/>
                <a:gd name="T94" fmla="*/ 288 w 388"/>
                <a:gd name="T95" fmla="*/ 252 h 320"/>
                <a:gd name="T96" fmla="*/ 300 w 388"/>
                <a:gd name="T97" fmla="*/ 220 h 320"/>
                <a:gd name="T98" fmla="*/ 326 w 388"/>
                <a:gd name="T99" fmla="*/ 224 h 320"/>
                <a:gd name="T100" fmla="*/ 332 w 388"/>
                <a:gd name="T101" fmla="*/ 250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8" h="320">
                  <a:moveTo>
                    <a:pt x="258" y="148"/>
                  </a:moveTo>
                  <a:lnTo>
                    <a:pt x="258" y="108"/>
                  </a:lnTo>
                  <a:lnTo>
                    <a:pt x="234" y="108"/>
                  </a:lnTo>
                  <a:lnTo>
                    <a:pt x="234" y="108"/>
                  </a:lnTo>
                  <a:lnTo>
                    <a:pt x="226" y="88"/>
                  </a:lnTo>
                  <a:lnTo>
                    <a:pt x="216" y="70"/>
                  </a:lnTo>
                  <a:lnTo>
                    <a:pt x="236" y="52"/>
                  </a:lnTo>
                  <a:lnTo>
                    <a:pt x="206" y="22"/>
                  </a:lnTo>
                  <a:lnTo>
                    <a:pt x="188" y="40"/>
                  </a:lnTo>
                  <a:lnTo>
                    <a:pt x="188" y="40"/>
                  </a:lnTo>
                  <a:lnTo>
                    <a:pt x="170" y="30"/>
                  </a:lnTo>
                  <a:lnTo>
                    <a:pt x="150" y="24"/>
                  </a:lnTo>
                  <a:lnTo>
                    <a:pt x="150" y="0"/>
                  </a:lnTo>
                  <a:lnTo>
                    <a:pt x="110" y="0"/>
                  </a:lnTo>
                  <a:lnTo>
                    <a:pt x="110" y="24"/>
                  </a:lnTo>
                  <a:lnTo>
                    <a:pt x="110" y="24"/>
                  </a:lnTo>
                  <a:lnTo>
                    <a:pt x="90" y="30"/>
                  </a:lnTo>
                  <a:lnTo>
                    <a:pt x="70" y="40"/>
                  </a:lnTo>
                  <a:lnTo>
                    <a:pt x="52" y="22"/>
                  </a:lnTo>
                  <a:lnTo>
                    <a:pt x="24" y="52"/>
                  </a:lnTo>
                  <a:lnTo>
                    <a:pt x="42" y="70"/>
                  </a:lnTo>
                  <a:lnTo>
                    <a:pt x="42" y="70"/>
                  </a:lnTo>
                  <a:lnTo>
                    <a:pt x="32" y="88"/>
                  </a:lnTo>
                  <a:lnTo>
                    <a:pt x="26" y="108"/>
                  </a:lnTo>
                  <a:lnTo>
                    <a:pt x="0" y="108"/>
                  </a:lnTo>
                  <a:lnTo>
                    <a:pt x="0" y="148"/>
                  </a:lnTo>
                  <a:lnTo>
                    <a:pt x="26" y="148"/>
                  </a:lnTo>
                  <a:lnTo>
                    <a:pt x="26" y="148"/>
                  </a:lnTo>
                  <a:lnTo>
                    <a:pt x="32" y="168"/>
                  </a:lnTo>
                  <a:lnTo>
                    <a:pt x="42" y="188"/>
                  </a:lnTo>
                  <a:lnTo>
                    <a:pt x="24" y="206"/>
                  </a:lnTo>
                  <a:lnTo>
                    <a:pt x="52" y="234"/>
                  </a:lnTo>
                  <a:lnTo>
                    <a:pt x="70" y="216"/>
                  </a:lnTo>
                  <a:lnTo>
                    <a:pt x="70" y="216"/>
                  </a:lnTo>
                  <a:lnTo>
                    <a:pt x="90" y="226"/>
                  </a:lnTo>
                  <a:lnTo>
                    <a:pt x="110" y="232"/>
                  </a:lnTo>
                  <a:lnTo>
                    <a:pt x="110" y="258"/>
                  </a:lnTo>
                  <a:lnTo>
                    <a:pt x="150" y="258"/>
                  </a:lnTo>
                  <a:lnTo>
                    <a:pt x="150" y="232"/>
                  </a:lnTo>
                  <a:lnTo>
                    <a:pt x="150" y="232"/>
                  </a:lnTo>
                  <a:lnTo>
                    <a:pt x="170" y="226"/>
                  </a:lnTo>
                  <a:lnTo>
                    <a:pt x="188" y="216"/>
                  </a:lnTo>
                  <a:lnTo>
                    <a:pt x="206" y="234"/>
                  </a:lnTo>
                  <a:lnTo>
                    <a:pt x="236" y="206"/>
                  </a:lnTo>
                  <a:lnTo>
                    <a:pt x="216" y="188"/>
                  </a:lnTo>
                  <a:lnTo>
                    <a:pt x="216" y="188"/>
                  </a:lnTo>
                  <a:lnTo>
                    <a:pt x="226" y="168"/>
                  </a:lnTo>
                  <a:lnTo>
                    <a:pt x="234" y="148"/>
                  </a:lnTo>
                  <a:lnTo>
                    <a:pt x="258" y="148"/>
                  </a:lnTo>
                  <a:close/>
                  <a:moveTo>
                    <a:pt x="130" y="210"/>
                  </a:moveTo>
                  <a:lnTo>
                    <a:pt x="130" y="210"/>
                  </a:lnTo>
                  <a:lnTo>
                    <a:pt x="114" y="208"/>
                  </a:lnTo>
                  <a:lnTo>
                    <a:pt x="98" y="204"/>
                  </a:lnTo>
                  <a:lnTo>
                    <a:pt x="84" y="196"/>
                  </a:lnTo>
                  <a:lnTo>
                    <a:pt x="72" y="186"/>
                  </a:lnTo>
                  <a:lnTo>
                    <a:pt x="62" y="174"/>
                  </a:lnTo>
                  <a:lnTo>
                    <a:pt x="54" y="160"/>
                  </a:lnTo>
                  <a:lnTo>
                    <a:pt x="50" y="144"/>
                  </a:lnTo>
                  <a:lnTo>
                    <a:pt x="48" y="128"/>
                  </a:lnTo>
                  <a:lnTo>
                    <a:pt x="48" y="128"/>
                  </a:lnTo>
                  <a:lnTo>
                    <a:pt x="50" y="112"/>
                  </a:lnTo>
                  <a:lnTo>
                    <a:pt x="54" y="96"/>
                  </a:lnTo>
                  <a:lnTo>
                    <a:pt x="62" y="82"/>
                  </a:lnTo>
                  <a:lnTo>
                    <a:pt x="72" y="70"/>
                  </a:lnTo>
                  <a:lnTo>
                    <a:pt x="84" y="60"/>
                  </a:lnTo>
                  <a:lnTo>
                    <a:pt x="98" y="52"/>
                  </a:lnTo>
                  <a:lnTo>
                    <a:pt x="114" y="48"/>
                  </a:lnTo>
                  <a:lnTo>
                    <a:pt x="130" y="46"/>
                  </a:lnTo>
                  <a:lnTo>
                    <a:pt x="130" y="46"/>
                  </a:lnTo>
                  <a:lnTo>
                    <a:pt x="146" y="48"/>
                  </a:lnTo>
                  <a:lnTo>
                    <a:pt x="162" y="52"/>
                  </a:lnTo>
                  <a:lnTo>
                    <a:pt x="176" y="60"/>
                  </a:lnTo>
                  <a:lnTo>
                    <a:pt x="188" y="70"/>
                  </a:lnTo>
                  <a:lnTo>
                    <a:pt x="198" y="82"/>
                  </a:lnTo>
                  <a:lnTo>
                    <a:pt x="206" y="96"/>
                  </a:lnTo>
                  <a:lnTo>
                    <a:pt x="210" y="112"/>
                  </a:lnTo>
                  <a:lnTo>
                    <a:pt x="212" y="128"/>
                  </a:lnTo>
                  <a:lnTo>
                    <a:pt x="212" y="128"/>
                  </a:lnTo>
                  <a:lnTo>
                    <a:pt x="210" y="144"/>
                  </a:lnTo>
                  <a:lnTo>
                    <a:pt x="206" y="160"/>
                  </a:lnTo>
                  <a:lnTo>
                    <a:pt x="198" y="174"/>
                  </a:lnTo>
                  <a:lnTo>
                    <a:pt x="188" y="186"/>
                  </a:lnTo>
                  <a:lnTo>
                    <a:pt x="176" y="196"/>
                  </a:lnTo>
                  <a:lnTo>
                    <a:pt x="162" y="204"/>
                  </a:lnTo>
                  <a:lnTo>
                    <a:pt x="146" y="208"/>
                  </a:lnTo>
                  <a:lnTo>
                    <a:pt x="130" y="210"/>
                  </a:lnTo>
                  <a:lnTo>
                    <a:pt x="130" y="210"/>
                  </a:lnTo>
                  <a:close/>
                  <a:moveTo>
                    <a:pt x="130" y="66"/>
                  </a:moveTo>
                  <a:lnTo>
                    <a:pt x="130" y="66"/>
                  </a:lnTo>
                  <a:lnTo>
                    <a:pt x="118" y="68"/>
                  </a:lnTo>
                  <a:lnTo>
                    <a:pt x="106" y="70"/>
                  </a:lnTo>
                  <a:lnTo>
                    <a:pt x="94" y="76"/>
                  </a:lnTo>
                  <a:lnTo>
                    <a:pt x="86" y="84"/>
                  </a:lnTo>
                  <a:lnTo>
                    <a:pt x="78" y="94"/>
                  </a:lnTo>
                  <a:lnTo>
                    <a:pt x="72" y="104"/>
                  </a:lnTo>
                  <a:lnTo>
                    <a:pt x="68" y="116"/>
                  </a:lnTo>
                  <a:lnTo>
                    <a:pt x="68" y="128"/>
                  </a:lnTo>
                  <a:lnTo>
                    <a:pt x="68" y="128"/>
                  </a:lnTo>
                  <a:lnTo>
                    <a:pt x="68" y="140"/>
                  </a:lnTo>
                  <a:lnTo>
                    <a:pt x="72" y="152"/>
                  </a:lnTo>
                  <a:lnTo>
                    <a:pt x="78" y="162"/>
                  </a:lnTo>
                  <a:lnTo>
                    <a:pt x="86" y="172"/>
                  </a:lnTo>
                  <a:lnTo>
                    <a:pt x="94" y="180"/>
                  </a:lnTo>
                  <a:lnTo>
                    <a:pt x="106" y="186"/>
                  </a:lnTo>
                  <a:lnTo>
                    <a:pt x="118" y="190"/>
                  </a:lnTo>
                  <a:lnTo>
                    <a:pt x="130" y="190"/>
                  </a:lnTo>
                  <a:lnTo>
                    <a:pt x="130" y="190"/>
                  </a:lnTo>
                  <a:lnTo>
                    <a:pt x="142" y="190"/>
                  </a:lnTo>
                  <a:lnTo>
                    <a:pt x="154" y="186"/>
                  </a:lnTo>
                  <a:lnTo>
                    <a:pt x="164" y="180"/>
                  </a:lnTo>
                  <a:lnTo>
                    <a:pt x="174" y="172"/>
                  </a:lnTo>
                  <a:lnTo>
                    <a:pt x="182" y="162"/>
                  </a:lnTo>
                  <a:lnTo>
                    <a:pt x="188" y="152"/>
                  </a:lnTo>
                  <a:lnTo>
                    <a:pt x="190" y="140"/>
                  </a:lnTo>
                  <a:lnTo>
                    <a:pt x="192" y="128"/>
                  </a:lnTo>
                  <a:lnTo>
                    <a:pt x="192" y="128"/>
                  </a:lnTo>
                  <a:lnTo>
                    <a:pt x="190" y="116"/>
                  </a:lnTo>
                  <a:lnTo>
                    <a:pt x="188" y="104"/>
                  </a:lnTo>
                  <a:lnTo>
                    <a:pt x="182" y="94"/>
                  </a:lnTo>
                  <a:lnTo>
                    <a:pt x="174" y="84"/>
                  </a:lnTo>
                  <a:lnTo>
                    <a:pt x="164" y="76"/>
                  </a:lnTo>
                  <a:lnTo>
                    <a:pt x="154" y="70"/>
                  </a:lnTo>
                  <a:lnTo>
                    <a:pt x="142" y="68"/>
                  </a:lnTo>
                  <a:lnTo>
                    <a:pt x="130" y="66"/>
                  </a:lnTo>
                  <a:lnTo>
                    <a:pt x="130" y="66"/>
                  </a:lnTo>
                  <a:close/>
                  <a:moveTo>
                    <a:pt x="130" y="156"/>
                  </a:moveTo>
                  <a:lnTo>
                    <a:pt x="130" y="156"/>
                  </a:lnTo>
                  <a:lnTo>
                    <a:pt x="120" y="152"/>
                  </a:lnTo>
                  <a:lnTo>
                    <a:pt x="110" y="148"/>
                  </a:lnTo>
                  <a:lnTo>
                    <a:pt x="104" y="138"/>
                  </a:lnTo>
                  <a:lnTo>
                    <a:pt x="102" y="128"/>
                  </a:lnTo>
                  <a:lnTo>
                    <a:pt x="102" y="128"/>
                  </a:lnTo>
                  <a:lnTo>
                    <a:pt x="104" y="118"/>
                  </a:lnTo>
                  <a:lnTo>
                    <a:pt x="110" y="110"/>
                  </a:lnTo>
                  <a:lnTo>
                    <a:pt x="120" y="104"/>
                  </a:lnTo>
                  <a:lnTo>
                    <a:pt x="130" y="102"/>
                  </a:lnTo>
                  <a:lnTo>
                    <a:pt x="130" y="102"/>
                  </a:lnTo>
                  <a:lnTo>
                    <a:pt x="140" y="104"/>
                  </a:lnTo>
                  <a:lnTo>
                    <a:pt x="148" y="110"/>
                  </a:lnTo>
                  <a:lnTo>
                    <a:pt x="154" y="118"/>
                  </a:lnTo>
                  <a:lnTo>
                    <a:pt x="156" y="128"/>
                  </a:lnTo>
                  <a:lnTo>
                    <a:pt x="156" y="128"/>
                  </a:lnTo>
                  <a:lnTo>
                    <a:pt x="154" y="138"/>
                  </a:lnTo>
                  <a:lnTo>
                    <a:pt x="148" y="148"/>
                  </a:lnTo>
                  <a:lnTo>
                    <a:pt x="140" y="152"/>
                  </a:lnTo>
                  <a:lnTo>
                    <a:pt x="130" y="156"/>
                  </a:lnTo>
                  <a:lnTo>
                    <a:pt x="130" y="156"/>
                  </a:lnTo>
                  <a:close/>
                  <a:moveTo>
                    <a:pt x="370" y="248"/>
                  </a:moveTo>
                  <a:lnTo>
                    <a:pt x="388" y="244"/>
                  </a:lnTo>
                  <a:lnTo>
                    <a:pt x="382" y="212"/>
                  </a:lnTo>
                  <a:lnTo>
                    <a:pt x="364" y="214"/>
                  </a:lnTo>
                  <a:lnTo>
                    <a:pt x="364" y="214"/>
                  </a:lnTo>
                  <a:lnTo>
                    <a:pt x="356" y="202"/>
                  </a:lnTo>
                  <a:lnTo>
                    <a:pt x="346" y="192"/>
                  </a:lnTo>
                  <a:lnTo>
                    <a:pt x="352" y="174"/>
                  </a:lnTo>
                  <a:lnTo>
                    <a:pt x="320" y="162"/>
                  </a:lnTo>
                  <a:lnTo>
                    <a:pt x="314" y="180"/>
                  </a:lnTo>
                  <a:lnTo>
                    <a:pt x="314" y="180"/>
                  </a:lnTo>
                  <a:lnTo>
                    <a:pt x="300" y="182"/>
                  </a:lnTo>
                  <a:lnTo>
                    <a:pt x="286" y="186"/>
                  </a:lnTo>
                  <a:lnTo>
                    <a:pt x="272" y="172"/>
                  </a:lnTo>
                  <a:lnTo>
                    <a:pt x="246" y="194"/>
                  </a:lnTo>
                  <a:lnTo>
                    <a:pt x="260" y="208"/>
                  </a:lnTo>
                  <a:lnTo>
                    <a:pt x="260" y="208"/>
                  </a:lnTo>
                  <a:lnTo>
                    <a:pt x="252" y="220"/>
                  </a:lnTo>
                  <a:lnTo>
                    <a:pt x="250" y="234"/>
                  </a:lnTo>
                  <a:lnTo>
                    <a:pt x="230" y="238"/>
                  </a:lnTo>
                  <a:lnTo>
                    <a:pt x="236" y="272"/>
                  </a:lnTo>
                  <a:lnTo>
                    <a:pt x="256" y="268"/>
                  </a:lnTo>
                  <a:lnTo>
                    <a:pt x="256" y="268"/>
                  </a:lnTo>
                  <a:lnTo>
                    <a:pt x="264" y="280"/>
                  </a:lnTo>
                  <a:lnTo>
                    <a:pt x="274" y="290"/>
                  </a:lnTo>
                  <a:lnTo>
                    <a:pt x="268" y="308"/>
                  </a:lnTo>
                  <a:lnTo>
                    <a:pt x="300" y="320"/>
                  </a:lnTo>
                  <a:lnTo>
                    <a:pt x="306" y="302"/>
                  </a:lnTo>
                  <a:lnTo>
                    <a:pt x="306" y="302"/>
                  </a:lnTo>
                  <a:lnTo>
                    <a:pt x="320" y="302"/>
                  </a:lnTo>
                  <a:lnTo>
                    <a:pt x="334" y="298"/>
                  </a:lnTo>
                  <a:lnTo>
                    <a:pt x="346" y="312"/>
                  </a:lnTo>
                  <a:lnTo>
                    <a:pt x="372" y="290"/>
                  </a:lnTo>
                  <a:lnTo>
                    <a:pt x="360" y="276"/>
                  </a:lnTo>
                  <a:lnTo>
                    <a:pt x="360" y="276"/>
                  </a:lnTo>
                  <a:lnTo>
                    <a:pt x="366" y="262"/>
                  </a:lnTo>
                  <a:lnTo>
                    <a:pt x="370" y="248"/>
                  </a:lnTo>
                  <a:lnTo>
                    <a:pt x="370" y="248"/>
                  </a:lnTo>
                  <a:close/>
                  <a:moveTo>
                    <a:pt x="320" y="264"/>
                  </a:moveTo>
                  <a:lnTo>
                    <a:pt x="320" y="264"/>
                  </a:lnTo>
                  <a:lnTo>
                    <a:pt x="310" y="266"/>
                  </a:lnTo>
                  <a:lnTo>
                    <a:pt x="302" y="264"/>
                  </a:lnTo>
                  <a:lnTo>
                    <a:pt x="294" y="260"/>
                  </a:lnTo>
                  <a:lnTo>
                    <a:pt x="288" y="252"/>
                  </a:lnTo>
                  <a:lnTo>
                    <a:pt x="288" y="252"/>
                  </a:lnTo>
                  <a:lnTo>
                    <a:pt x="286" y="242"/>
                  </a:lnTo>
                  <a:lnTo>
                    <a:pt x="288" y="234"/>
                  </a:lnTo>
                  <a:lnTo>
                    <a:pt x="292" y="226"/>
                  </a:lnTo>
                  <a:lnTo>
                    <a:pt x="300" y="220"/>
                  </a:lnTo>
                  <a:lnTo>
                    <a:pt x="300" y="220"/>
                  </a:lnTo>
                  <a:lnTo>
                    <a:pt x="308" y="218"/>
                  </a:lnTo>
                  <a:lnTo>
                    <a:pt x="318" y="220"/>
                  </a:lnTo>
                  <a:lnTo>
                    <a:pt x="326" y="224"/>
                  </a:lnTo>
                  <a:lnTo>
                    <a:pt x="332" y="232"/>
                  </a:lnTo>
                  <a:lnTo>
                    <a:pt x="332" y="232"/>
                  </a:lnTo>
                  <a:lnTo>
                    <a:pt x="334" y="240"/>
                  </a:lnTo>
                  <a:lnTo>
                    <a:pt x="332" y="250"/>
                  </a:lnTo>
                  <a:lnTo>
                    <a:pt x="328" y="258"/>
                  </a:lnTo>
                  <a:lnTo>
                    <a:pt x="320" y="264"/>
                  </a:lnTo>
                  <a:lnTo>
                    <a:pt x="320" y="26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2</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875956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4"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8" name="Group 7" hidden="1"/>
            <p:cNvGrpSpPr/>
            <p:nvPr userDrawn="1"/>
          </p:nvGrpSpPr>
          <p:grpSpPr>
            <a:xfrm>
              <a:off x="530352" y="1066800"/>
              <a:ext cx="8997696" cy="835152"/>
              <a:chOff x="530352" y="1066800"/>
              <a:chExt cx="8997696" cy="835152"/>
            </a:xfrm>
          </p:grpSpPr>
          <p:sp>
            <p:nvSpPr>
              <p:cNvPr id="52"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9"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0" name="Group 600" hidden="1"/>
            <p:cNvGrpSpPr/>
            <p:nvPr userDrawn="1"/>
          </p:nvGrpSpPr>
          <p:grpSpPr>
            <a:xfrm>
              <a:off x="533400" y="6245352"/>
              <a:ext cx="8994648" cy="688848"/>
              <a:chOff x="533400" y="6013704"/>
              <a:chExt cx="8994648" cy="688848"/>
            </a:xfrm>
          </p:grpSpPr>
          <p:sp>
            <p:nvSpPr>
              <p:cNvPr id="46"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500" hidden="1"/>
            <p:cNvGrpSpPr/>
            <p:nvPr userDrawn="1"/>
          </p:nvGrpSpPr>
          <p:grpSpPr>
            <a:xfrm>
              <a:off x="533400" y="5407152"/>
              <a:ext cx="8994648" cy="688848"/>
              <a:chOff x="533400" y="5026152"/>
              <a:chExt cx="8994648" cy="688848"/>
            </a:xfrm>
          </p:grpSpPr>
          <p:sp>
            <p:nvSpPr>
              <p:cNvPr id="40"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400" hidden="1"/>
            <p:cNvGrpSpPr/>
            <p:nvPr userDrawn="1"/>
          </p:nvGrpSpPr>
          <p:grpSpPr>
            <a:xfrm>
              <a:off x="533400" y="4568952"/>
              <a:ext cx="8994648" cy="688848"/>
              <a:chOff x="533400" y="4038600"/>
              <a:chExt cx="8994648" cy="688848"/>
            </a:xfrm>
          </p:grpSpPr>
          <p:sp>
            <p:nvSpPr>
              <p:cNvPr id="3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300" hidden="1"/>
            <p:cNvGrpSpPr/>
            <p:nvPr userDrawn="1"/>
          </p:nvGrpSpPr>
          <p:grpSpPr>
            <a:xfrm>
              <a:off x="533400" y="3730752"/>
              <a:ext cx="8994648" cy="688848"/>
              <a:chOff x="533400" y="3041904"/>
              <a:chExt cx="8994648" cy="688848"/>
            </a:xfrm>
          </p:grpSpPr>
          <p:sp>
            <p:nvSpPr>
              <p:cNvPr id="28"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200" hidden="1"/>
            <p:cNvGrpSpPr/>
            <p:nvPr userDrawn="1"/>
          </p:nvGrpSpPr>
          <p:grpSpPr>
            <a:xfrm>
              <a:off x="533400" y="2892552"/>
              <a:ext cx="8994648" cy="688848"/>
              <a:chOff x="533400" y="1066800"/>
              <a:chExt cx="8994648" cy="688848"/>
            </a:xfrm>
          </p:grpSpPr>
          <p:sp>
            <p:nvSpPr>
              <p:cNvPr id="22"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100" hidden="1"/>
            <p:cNvGrpSpPr/>
            <p:nvPr userDrawn="1"/>
          </p:nvGrpSpPr>
          <p:grpSpPr>
            <a:xfrm>
              <a:off x="533400" y="2054352"/>
              <a:ext cx="8994648" cy="688848"/>
              <a:chOff x="533400" y="2054352"/>
              <a:chExt cx="8994648" cy="688848"/>
            </a:xfrm>
          </p:grpSpPr>
          <p:sp>
            <p:nvSpPr>
              <p:cNvPr id="16"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How does land title impact property development?</a:t>
            </a:r>
          </a:p>
        </p:txBody>
      </p:sp>
      <p:sp>
        <p:nvSpPr>
          <p:cNvPr id="57"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2" name="Rectangle 1"/>
          <p:cNvSpPr/>
          <p:nvPr/>
        </p:nvSpPr>
        <p:spPr>
          <a:xfrm>
            <a:off x="2195694" y="2793635"/>
            <a:ext cx="1270588" cy="1270588"/>
          </a:xfrm>
          <a:prstGeom prst="rect">
            <a:avLst/>
          </a:prstGeom>
          <a:solidFill>
            <a:schemeClr val="bg2"/>
          </a:solidFill>
          <a:ln w="6350">
            <a:solidFill>
              <a:srgbClr val="EB8C00"/>
            </a:solidFill>
            <a:prstDash val="dash"/>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65" name="Freeform 42"/>
          <p:cNvSpPr>
            <a:spLocks noEditPoints="1"/>
          </p:cNvSpPr>
          <p:nvPr/>
        </p:nvSpPr>
        <p:spPr bwMode="auto">
          <a:xfrm>
            <a:off x="2433929" y="3031870"/>
            <a:ext cx="794118" cy="794118"/>
          </a:xfrm>
          <a:custGeom>
            <a:avLst/>
            <a:gdLst/>
            <a:ahLst/>
            <a:cxnLst>
              <a:cxn ang="0">
                <a:pos x="190" y="247"/>
              </a:cxn>
              <a:cxn ang="0">
                <a:pos x="193" y="183"/>
              </a:cxn>
              <a:cxn ang="0">
                <a:pos x="239" y="161"/>
              </a:cxn>
              <a:cxn ang="0">
                <a:pos x="196" y="85"/>
              </a:cxn>
              <a:cxn ang="0">
                <a:pos x="206" y="139"/>
              </a:cxn>
              <a:cxn ang="0">
                <a:pos x="196" y="85"/>
              </a:cxn>
              <a:cxn ang="0">
                <a:pos x="231" y="131"/>
              </a:cxn>
              <a:cxn ang="0">
                <a:pos x="216" y="90"/>
              </a:cxn>
              <a:cxn ang="0">
                <a:pos x="216" y="70"/>
              </a:cxn>
              <a:cxn ang="0">
                <a:pos x="211" y="81"/>
              </a:cxn>
              <a:cxn ang="0">
                <a:pos x="216" y="70"/>
              </a:cxn>
              <a:cxn ang="0">
                <a:pos x="138" y="247"/>
              </a:cxn>
              <a:cxn ang="0">
                <a:pos x="124" y="169"/>
              </a:cxn>
              <a:cxn ang="0">
                <a:pos x="109" y="244"/>
              </a:cxn>
              <a:cxn ang="0">
                <a:pos x="81" y="140"/>
              </a:cxn>
              <a:cxn ang="0">
                <a:pos x="177" y="169"/>
              </a:cxn>
              <a:cxn ang="0">
                <a:pos x="272" y="135"/>
              </a:cxn>
              <a:cxn ang="0">
                <a:pos x="242" y="74"/>
              </a:cxn>
              <a:cxn ang="0">
                <a:pos x="241" y="72"/>
              </a:cxn>
              <a:cxn ang="0">
                <a:pos x="241" y="71"/>
              </a:cxn>
              <a:cxn ang="0">
                <a:pos x="240" y="70"/>
              </a:cxn>
              <a:cxn ang="0">
                <a:pos x="239" y="70"/>
              </a:cxn>
              <a:cxn ang="0">
                <a:pos x="218" y="60"/>
              </a:cxn>
              <a:cxn ang="0">
                <a:pos x="205" y="64"/>
              </a:cxn>
              <a:cxn ang="0">
                <a:pos x="187" y="52"/>
              </a:cxn>
              <a:cxn ang="0">
                <a:pos x="113" y="89"/>
              </a:cxn>
              <a:cxn ang="0">
                <a:pos x="112" y="90"/>
              </a:cxn>
              <a:cxn ang="0">
                <a:pos x="43" y="153"/>
              </a:cxn>
              <a:cxn ang="0">
                <a:pos x="48" y="165"/>
              </a:cxn>
              <a:cxn ang="0">
                <a:pos x="68" y="162"/>
              </a:cxn>
              <a:cxn ang="0">
                <a:pos x="74" y="254"/>
              </a:cxn>
              <a:cxn ang="0">
                <a:pos x="183" y="264"/>
              </a:cxn>
              <a:cxn ang="0">
                <a:pos x="186" y="264"/>
              </a:cxn>
              <a:cxn ang="0">
                <a:pos x="248" y="232"/>
              </a:cxn>
              <a:cxn ang="0">
                <a:pos x="252" y="154"/>
              </a:cxn>
              <a:cxn ang="0">
                <a:pos x="273" y="140"/>
              </a:cxn>
              <a:cxn ang="0">
                <a:pos x="163" y="0"/>
              </a:cxn>
              <a:cxn ang="0">
                <a:pos x="163" y="324"/>
              </a:cxn>
              <a:cxn ang="0">
                <a:pos x="163" y="0"/>
              </a:cxn>
              <a:cxn ang="0">
                <a:pos x="312" y="162"/>
              </a:cxn>
              <a:cxn ang="0">
                <a:pos x="13" y="162"/>
              </a:cxn>
            </a:cxnLst>
            <a:rect l="0" t="0" r="r" b="b"/>
            <a:pathLst>
              <a:path w="325" h="324">
                <a:moveTo>
                  <a:pt x="239" y="223"/>
                </a:moveTo>
                <a:cubicBezTo>
                  <a:pt x="190" y="247"/>
                  <a:pt x="190" y="247"/>
                  <a:pt x="190" y="247"/>
                </a:cubicBezTo>
                <a:cubicBezTo>
                  <a:pt x="190" y="182"/>
                  <a:pt x="190" y="182"/>
                  <a:pt x="190" y="182"/>
                </a:cubicBezTo>
                <a:cubicBezTo>
                  <a:pt x="191" y="183"/>
                  <a:pt x="192" y="183"/>
                  <a:pt x="193" y="183"/>
                </a:cubicBezTo>
                <a:cubicBezTo>
                  <a:pt x="194" y="183"/>
                  <a:pt x="195" y="183"/>
                  <a:pt x="196" y="183"/>
                </a:cubicBezTo>
                <a:cubicBezTo>
                  <a:pt x="239" y="161"/>
                  <a:pt x="239" y="161"/>
                  <a:pt x="239" y="161"/>
                </a:cubicBezTo>
                <a:lnTo>
                  <a:pt x="239" y="223"/>
                </a:lnTo>
                <a:close/>
                <a:moveTo>
                  <a:pt x="196" y="85"/>
                </a:moveTo>
                <a:cubicBezTo>
                  <a:pt x="206" y="90"/>
                  <a:pt x="206" y="90"/>
                  <a:pt x="206" y="90"/>
                </a:cubicBezTo>
                <a:cubicBezTo>
                  <a:pt x="206" y="139"/>
                  <a:pt x="206" y="139"/>
                  <a:pt x="206" y="139"/>
                </a:cubicBezTo>
                <a:cubicBezTo>
                  <a:pt x="196" y="134"/>
                  <a:pt x="196" y="134"/>
                  <a:pt x="196" y="134"/>
                </a:cubicBezTo>
                <a:lnTo>
                  <a:pt x="196" y="85"/>
                </a:lnTo>
                <a:close/>
                <a:moveTo>
                  <a:pt x="231" y="82"/>
                </a:moveTo>
                <a:cubicBezTo>
                  <a:pt x="231" y="131"/>
                  <a:pt x="231" y="131"/>
                  <a:pt x="231" y="131"/>
                </a:cubicBezTo>
                <a:cubicBezTo>
                  <a:pt x="216" y="139"/>
                  <a:pt x="216" y="139"/>
                  <a:pt x="216" y="139"/>
                </a:cubicBezTo>
                <a:cubicBezTo>
                  <a:pt x="216" y="90"/>
                  <a:pt x="216" y="90"/>
                  <a:pt x="216" y="90"/>
                </a:cubicBezTo>
                <a:lnTo>
                  <a:pt x="231" y="82"/>
                </a:lnTo>
                <a:close/>
                <a:moveTo>
                  <a:pt x="216" y="70"/>
                </a:moveTo>
                <a:cubicBezTo>
                  <a:pt x="225" y="74"/>
                  <a:pt x="225" y="74"/>
                  <a:pt x="225" y="74"/>
                </a:cubicBezTo>
                <a:cubicBezTo>
                  <a:pt x="211" y="81"/>
                  <a:pt x="211" y="81"/>
                  <a:pt x="211" y="81"/>
                </a:cubicBezTo>
                <a:cubicBezTo>
                  <a:pt x="202" y="77"/>
                  <a:pt x="202" y="77"/>
                  <a:pt x="202" y="77"/>
                </a:cubicBezTo>
                <a:lnTo>
                  <a:pt x="216" y="70"/>
                </a:lnTo>
                <a:close/>
                <a:moveTo>
                  <a:pt x="177" y="251"/>
                </a:moveTo>
                <a:cubicBezTo>
                  <a:pt x="138" y="247"/>
                  <a:pt x="138" y="247"/>
                  <a:pt x="138" y="247"/>
                </a:cubicBezTo>
                <a:cubicBezTo>
                  <a:pt x="138" y="185"/>
                  <a:pt x="138" y="185"/>
                  <a:pt x="138" y="185"/>
                </a:cubicBezTo>
                <a:cubicBezTo>
                  <a:pt x="138" y="177"/>
                  <a:pt x="131" y="170"/>
                  <a:pt x="124" y="169"/>
                </a:cubicBezTo>
                <a:cubicBezTo>
                  <a:pt x="116" y="169"/>
                  <a:pt x="109" y="175"/>
                  <a:pt x="109" y="183"/>
                </a:cubicBezTo>
                <a:cubicBezTo>
                  <a:pt x="109" y="244"/>
                  <a:pt x="109" y="244"/>
                  <a:pt x="109" y="244"/>
                </a:cubicBezTo>
                <a:cubicBezTo>
                  <a:pt x="81" y="242"/>
                  <a:pt x="81" y="242"/>
                  <a:pt x="81" y="242"/>
                </a:cubicBezTo>
                <a:cubicBezTo>
                  <a:pt x="81" y="140"/>
                  <a:pt x="81" y="140"/>
                  <a:pt x="81" y="140"/>
                </a:cubicBezTo>
                <a:cubicBezTo>
                  <a:pt x="118" y="107"/>
                  <a:pt x="118" y="107"/>
                  <a:pt x="118" y="107"/>
                </a:cubicBezTo>
                <a:cubicBezTo>
                  <a:pt x="177" y="169"/>
                  <a:pt x="177" y="169"/>
                  <a:pt x="177" y="169"/>
                </a:cubicBezTo>
                <a:lnTo>
                  <a:pt x="177" y="251"/>
                </a:lnTo>
                <a:close/>
                <a:moveTo>
                  <a:pt x="272" y="135"/>
                </a:moveTo>
                <a:cubicBezTo>
                  <a:pt x="242" y="103"/>
                  <a:pt x="242" y="103"/>
                  <a:pt x="242" y="103"/>
                </a:cubicBezTo>
                <a:cubicBezTo>
                  <a:pt x="242" y="74"/>
                  <a:pt x="242" y="74"/>
                  <a:pt x="242" y="74"/>
                </a:cubicBezTo>
                <a:cubicBezTo>
                  <a:pt x="242" y="74"/>
                  <a:pt x="242" y="73"/>
                  <a:pt x="242" y="73"/>
                </a:cubicBezTo>
                <a:cubicBezTo>
                  <a:pt x="242" y="73"/>
                  <a:pt x="241" y="73"/>
                  <a:pt x="241" y="72"/>
                </a:cubicBezTo>
                <a:cubicBezTo>
                  <a:pt x="241" y="72"/>
                  <a:pt x="241" y="72"/>
                  <a:pt x="241" y="72"/>
                </a:cubicBezTo>
                <a:cubicBezTo>
                  <a:pt x="241" y="72"/>
                  <a:pt x="241" y="72"/>
                  <a:pt x="241" y="71"/>
                </a:cubicBezTo>
                <a:cubicBezTo>
                  <a:pt x="240" y="71"/>
                  <a:pt x="240" y="71"/>
                  <a:pt x="240" y="71"/>
                </a:cubicBezTo>
                <a:cubicBezTo>
                  <a:pt x="240" y="70"/>
                  <a:pt x="240" y="70"/>
                  <a:pt x="240" y="70"/>
                </a:cubicBezTo>
                <a:cubicBezTo>
                  <a:pt x="239" y="70"/>
                  <a:pt x="239" y="70"/>
                  <a:pt x="239" y="70"/>
                </a:cubicBezTo>
                <a:cubicBezTo>
                  <a:pt x="239" y="70"/>
                  <a:pt x="239" y="70"/>
                  <a:pt x="239" y="70"/>
                </a:cubicBezTo>
                <a:cubicBezTo>
                  <a:pt x="239" y="70"/>
                  <a:pt x="239" y="70"/>
                  <a:pt x="239" y="70"/>
                </a:cubicBezTo>
                <a:cubicBezTo>
                  <a:pt x="218" y="60"/>
                  <a:pt x="218" y="60"/>
                  <a:pt x="218" y="60"/>
                </a:cubicBezTo>
                <a:cubicBezTo>
                  <a:pt x="217" y="59"/>
                  <a:pt x="215" y="59"/>
                  <a:pt x="214" y="60"/>
                </a:cubicBezTo>
                <a:cubicBezTo>
                  <a:pt x="205" y="64"/>
                  <a:pt x="205" y="64"/>
                  <a:pt x="205" y="64"/>
                </a:cubicBezTo>
                <a:cubicBezTo>
                  <a:pt x="194" y="53"/>
                  <a:pt x="194" y="53"/>
                  <a:pt x="194" y="53"/>
                </a:cubicBezTo>
                <a:cubicBezTo>
                  <a:pt x="192" y="51"/>
                  <a:pt x="189" y="50"/>
                  <a:pt x="187" y="52"/>
                </a:cubicBezTo>
                <a:cubicBezTo>
                  <a:pt x="115" y="88"/>
                  <a:pt x="115" y="88"/>
                  <a:pt x="115" y="88"/>
                </a:cubicBezTo>
                <a:cubicBezTo>
                  <a:pt x="113" y="89"/>
                  <a:pt x="113" y="89"/>
                  <a:pt x="113" y="89"/>
                </a:cubicBezTo>
                <a:cubicBezTo>
                  <a:pt x="113" y="89"/>
                  <a:pt x="113" y="89"/>
                  <a:pt x="113" y="89"/>
                </a:cubicBezTo>
                <a:cubicBezTo>
                  <a:pt x="112" y="90"/>
                  <a:pt x="112" y="90"/>
                  <a:pt x="112" y="90"/>
                </a:cubicBezTo>
                <a:cubicBezTo>
                  <a:pt x="111" y="90"/>
                  <a:pt x="111" y="90"/>
                  <a:pt x="111" y="90"/>
                </a:cubicBezTo>
                <a:cubicBezTo>
                  <a:pt x="43" y="153"/>
                  <a:pt x="43" y="153"/>
                  <a:pt x="43" y="153"/>
                </a:cubicBezTo>
                <a:cubicBezTo>
                  <a:pt x="41" y="155"/>
                  <a:pt x="41" y="158"/>
                  <a:pt x="42" y="161"/>
                </a:cubicBezTo>
                <a:cubicBezTo>
                  <a:pt x="43" y="163"/>
                  <a:pt x="45" y="165"/>
                  <a:pt x="48" y="165"/>
                </a:cubicBezTo>
                <a:cubicBezTo>
                  <a:pt x="48" y="165"/>
                  <a:pt x="48" y="165"/>
                  <a:pt x="49" y="164"/>
                </a:cubicBezTo>
                <a:cubicBezTo>
                  <a:pt x="68" y="162"/>
                  <a:pt x="68" y="162"/>
                  <a:pt x="68" y="162"/>
                </a:cubicBezTo>
                <a:cubicBezTo>
                  <a:pt x="68" y="247"/>
                  <a:pt x="68" y="247"/>
                  <a:pt x="68" y="247"/>
                </a:cubicBezTo>
                <a:cubicBezTo>
                  <a:pt x="68" y="251"/>
                  <a:pt x="70" y="253"/>
                  <a:pt x="74" y="254"/>
                </a:cubicBezTo>
                <a:cubicBezTo>
                  <a:pt x="183" y="264"/>
                  <a:pt x="183" y="264"/>
                  <a:pt x="183" y="264"/>
                </a:cubicBezTo>
                <a:cubicBezTo>
                  <a:pt x="183" y="264"/>
                  <a:pt x="183" y="264"/>
                  <a:pt x="183" y="264"/>
                </a:cubicBezTo>
                <a:cubicBezTo>
                  <a:pt x="184" y="264"/>
                  <a:pt x="185" y="264"/>
                  <a:pt x="185" y="264"/>
                </a:cubicBezTo>
                <a:cubicBezTo>
                  <a:pt x="186" y="264"/>
                  <a:pt x="186" y="264"/>
                  <a:pt x="186" y="264"/>
                </a:cubicBezTo>
                <a:cubicBezTo>
                  <a:pt x="186" y="264"/>
                  <a:pt x="186" y="264"/>
                  <a:pt x="186" y="264"/>
                </a:cubicBezTo>
                <a:cubicBezTo>
                  <a:pt x="248" y="232"/>
                  <a:pt x="248" y="232"/>
                  <a:pt x="248" y="232"/>
                </a:cubicBezTo>
                <a:cubicBezTo>
                  <a:pt x="250" y="232"/>
                  <a:pt x="252" y="229"/>
                  <a:pt x="252" y="227"/>
                </a:cubicBezTo>
                <a:cubicBezTo>
                  <a:pt x="252" y="154"/>
                  <a:pt x="252" y="154"/>
                  <a:pt x="252" y="154"/>
                </a:cubicBezTo>
                <a:cubicBezTo>
                  <a:pt x="270" y="145"/>
                  <a:pt x="270" y="145"/>
                  <a:pt x="270" y="145"/>
                </a:cubicBezTo>
                <a:cubicBezTo>
                  <a:pt x="272" y="144"/>
                  <a:pt x="273" y="142"/>
                  <a:pt x="273" y="140"/>
                </a:cubicBezTo>
                <a:cubicBezTo>
                  <a:pt x="274" y="138"/>
                  <a:pt x="273" y="136"/>
                  <a:pt x="272" y="135"/>
                </a:cubicBezTo>
                <a:close/>
                <a:moveTo>
                  <a:pt x="163" y="0"/>
                </a:moveTo>
                <a:cubicBezTo>
                  <a:pt x="73" y="0"/>
                  <a:pt x="0" y="72"/>
                  <a:pt x="0" y="162"/>
                </a:cubicBezTo>
                <a:cubicBezTo>
                  <a:pt x="0" y="251"/>
                  <a:pt x="73" y="324"/>
                  <a:pt x="163" y="324"/>
                </a:cubicBezTo>
                <a:cubicBezTo>
                  <a:pt x="252" y="324"/>
                  <a:pt x="325" y="251"/>
                  <a:pt x="325" y="162"/>
                </a:cubicBezTo>
                <a:cubicBezTo>
                  <a:pt x="325" y="72"/>
                  <a:pt x="252" y="0"/>
                  <a:pt x="163" y="0"/>
                </a:cubicBezTo>
                <a:close/>
                <a:moveTo>
                  <a:pt x="163" y="13"/>
                </a:moveTo>
                <a:cubicBezTo>
                  <a:pt x="245" y="13"/>
                  <a:pt x="312" y="80"/>
                  <a:pt x="312" y="162"/>
                </a:cubicBezTo>
                <a:cubicBezTo>
                  <a:pt x="312" y="244"/>
                  <a:pt x="245" y="311"/>
                  <a:pt x="163" y="311"/>
                </a:cubicBezTo>
                <a:cubicBezTo>
                  <a:pt x="80" y="311"/>
                  <a:pt x="13" y="244"/>
                  <a:pt x="13" y="162"/>
                </a:cubicBezTo>
                <a:cubicBezTo>
                  <a:pt x="13" y="80"/>
                  <a:pt x="80" y="13"/>
                  <a:pt x="163" y="13"/>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66" name="Rectangle 65"/>
          <p:cNvSpPr/>
          <p:nvPr/>
        </p:nvSpPr>
        <p:spPr>
          <a:xfrm>
            <a:off x="3618216" y="2793635"/>
            <a:ext cx="1270588" cy="1270588"/>
          </a:xfrm>
          <a:prstGeom prst="rect">
            <a:avLst/>
          </a:prstGeom>
          <a:solidFill>
            <a:schemeClr val="bg2"/>
          </a:solidFill>
          <a:ln w="6350">
            <a:solidFill>
              <a:srgbClr val="EB8C00"/>
            </a:solidFill>
            <a:prstDash val="dash"/>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67" name="Freeform 42"/>
          <p:cNvSpPr>
            <a:spLocks noEditPoints="1"/>
          </p:cNvSpPr>
          <p:nvPr/>
        </p:nvSpPr>
        <p:spPr bwMode="auto">
          <a:xfrm>
            <a:off x="3856451" y="3031870"/>
            <a:ext cx="794118" cy="794118"/>
          </a:xfrm>
          <a:custGeom>
            <a:avLst/>
            <a:gdLst/>
            <a:ahLst/>
            <a:cxnLst>
              <a:cxn ang="0">
                <a:pos x="190" y="247"/>
              </a:cxn>
              <a:cxn ang="0">
                <a:pos x="193" y="183"/>
              </a:cxn>
              <a:cxn ang="0">
                <a:pos x="239" y="161"/>
              </a:cxn>
              <a:cxn ang="0">
                <a:pos x="196" y="85"/>
              </a:cxn>
              <a:cxn ang="0">
                <a:pos x="206" y="139"/>
              </a:cxn>
              <a:cxn ang="0">
                <a:pos x="196" y="85"/>
              </a:cxn>
              <a:cxn ang="0">
                <a:pos x="231" y="131"/>
              </a:cxn>
              <a:cxn ang="0">
                <a:pos x="216" y="90"/>
              </a:cxn>
              <a:cxn ang="0">
                <a:pos x="216" y="70"/>
              </a:cxn>
              <a:cxn ang="0">
                <a:pos x="211" y="81"/>
              </a:cxn>
              <a:cxn ang="0">
                <a:pos x="216" y="70"/>
              </a:cxn>
              <a:cxn ang="0">
                <a:pos x="138" y="247"/>
              </a:cxn>
              <a:cxn ang="0">
                <a:pos x="124" y="169"/>
              </a:cxn>
              <a:cxn ang="0">
                <a:pos x="109" y="244"/>
              </a:cxn>
              <a:cxn ang="0">
                <a:pos x="81" y="140"/>
              </a:cxn>
              <a:cxn ang="0">
                <a:pos x="177" y="169"/>
              </a:cxn>
              <a:cxn ang="0">
                <a:pos x="272" y="135"/>
              </a:cxn>
              <a:cxn ang="0">
                <a:pos x="242" y="74"/>
              </a:cxn>
              <a:cxn ang="0">
                <a:pos x="241" y="72"/>
              </a:cxn>
              <a:cxn ang="0">
                <a:pos x="241" y="71"/>
              </a:cxn>
              <a:cxn ang="0">
                <a:pos x="240" y="70"/>
              </a:cxn>
              <a:cxn ang="0">
                <a:pos x="239" y="70"/>
              </a:cxn>
              <a:cxn ang="0">
                <a:pos x="218" y="60"/>
              </a:cxn>
              <a:cxn ang="0">
                <a:pos x="205" y="64"/>
              </a:cxn>
              <a:cxn ang="0">
                <a:pos x="187" y="52"/>
              </a:cxn>
              <a:cxn ang="0">
                <a:pos x="113" y="89"/>
              </a:cxn>
              <a:cxn ang="0">
                <a:pos x="112" y="90"/>
              </a:cxn>
              <a:cxn ang="0">
                <a:pos x="43" y="153"/>
              </a:cxn>
              <a:cxn ang="0">
                <a:pos x="48" y="165"/>
              </a:cxn>
              <a:cxn ang="0">
                <a:pos x="68" y="162"/>
              </a:cxn>
              <a:cxn ang="0">
                <a:pos x="74" y="254"/>
              </a:cxn>
              <a:cxn ang="0">
                <a:pos x="183" y="264"/>
              </a:cxn>
              <a:cxn ang="0">
                <a:pos x="186" y="264"/>
              </a:cxn>
              <a:cxn ang="0">
                <a:pos x="248" y="232"/>
              </a:cxn>
              <a:cxn ang="0">
                <a:pos x="252" y="154"/>
              </a:cxn>
              <a:cxn ang="0">
                <a:pos x="273" y="140"/>
              </a:cxn>
              <a:cxn ang="0">
                <a:pos x="163" y="0"/>
              </a:cxn>
              <a:cxn ang="0">
                <a:pos x="163" y="324"/>
              </a:cxn>
              <a:cxn ang="0">
                <a:pos x="163" y="0"/>
              </a:cxn>
              <a:cxn ang="0">
                <a:pos x="312" y="162"/>
              </a:cxn>
              <a:cxn ang="0">
                <a:pos x="13" y="162"/>
              </a:cxn>
            </a:cxnLst>
            <a:rect l="0" t="0" r="r" b="b"/>
            <a:pathLst>
              <a:path w="325" h="324">
                <a:moveTo>
                  <a:pt x="239" y="223"/>
                </a:moveTo>
                <a:cubicBezTo>
                  <a:pt x="190" y="247"/>
                  <a:pt x="190" y="247"/>
                  <a:pt x="190" y="247"/>
                </a:cubicBezTo>
                <a:cubicBezTo>
                  <a:pt x="190" y="182"/>
                  <a:pt x="190" y="182"/>
                  <a:pt x="190" y="182"/>
                </a:cubicBezTo>
                <a:cubicBezTo>
                  <a:pt x="191" y="183"/>
                  <a:pt x="192" y="183"/>
                  <a:pt x="193" y="183"/>
                </a:cubicBezTo>
                <a:cubicBezTo>
                  <a:pt x="194" y="183"/>
                  <a:pt x="195" y="183"/>
                  <a:pt x="196" y="183"/>
                </a:cubicBezTo>
                <a:cubicBezTo>
                  <a:pt x="239" y="161"/>
                  <a:pt x="239" y="161"/>
                  <a:pt x="239" y="161"/>
                </a:cubicBezTo>
                <a:lnTo>
                  <a:pt x="239" y="223"/>
                </a:lnTo>
                <a:close/>
                <a:moveTo>
                  <a:pt x="196" y="85"/>
                </a:moveTo>
                <a:cubicBezTo>
                  <a:pt x="206" y="90"/>
                  <a:pt x="206" y="90"/>
                  <a:pt x="206" y="90"/>
                </a:cubicBezTo>
                <a:cubicBezTo>
                  <a:pt x="206" y="139"/>
                  <a:pt x="206" y="139"/>
                  <a:pt x="206" y="139"/>
                </a:cubicBezTo>
                <a:cubicBezTo>
                  <a:pt x="196" y="134"/>
                  <a:pt x="196" y="134"/>
                  <a:pt x="196" y="134"/>
                </a:cubicBezTo>
                <a:lnTo>
                  <a:pt x="196" y="85"/>
                </a:lnTo>
                <a:close/>
                <a:moveTo>
                  <a:pt x="231" y="82"/>
                </a:moveTo>
                <a:cubicBezTo>
                  <a:pt x="231" y="131"/>
                  <a:pt x="231" y="131"/>
                  <a:pt x="231" y="131"/>
                </a:cubicBezTo>
                <a:cubicBezTo>
                  <a:pt x="216" y="139"/>
                  <a:pt x="216" y="139"/>
                  <a:pt x="216" y="139"/>
                </a:cubicBezTo>
                <a:cubicBezTo>
                  <a:pt x="216" y="90"/>
                  <a:pt x="216" y="90"/>
                  <a:pt x="216" y="90"/>
                </a:cubicBezTo>
                <a:lnTo>
                  <a:pt x="231" y="82"/>
                </a:lnTo>
                <a:close/>
                <a:moveTo>
                  <a:pt x="216" y="70"/>
                </a:moveTo>
                <a:cubicBezTo>
                  <a:pt x="225" y="74"/>
                  <a:pt x="225" y="74"/>
                  <a:pt x="225" y="74"/>
                </a:cubicBezTo>
                <a:cubicBezTo>
                  <a:pt x="211" y="81"/>
                  <a:pt x="211" y="81"/>
                  <a:pt x="211" y="81"/>
                </a:cubicBezTo>
                <a:cubicBezTo>
                  <a:pt x="202" y="77"/>
                  <a:pt x="202" y="77"/>
                  <a:pt x="202" y="77"/>
                </a:cubicBezTo>
                <a:lnTo>
                  <a:pt x="216" y="70"/>
                </a:lnTo>
                <a:close/>
                <a:moveTo>
                  <a:pt x="177" y="251"/>
                </a:moveTo>
                <a:cubicBezTo>
                  <a:pt x="138" y="247"/>
                  <a:pt x="138" y="247"/>
                  <a:pt x="138" y="247"/>
                </a:cubicBezTo>
                <a:cubicBezTo>
                  <a:pt x="138" y="185"/>
                  <a:pt x="138" y="185"/>
                  <a:pt x="138" y="185"/>
                </a:cubicBezTo>
                <a:cubicBezTo>
                  <a:pt x="138" y="177"/>
                  <a:pt x="131" y="170"/>
                  <a:pt x="124" y="169"/>
                </a:cubicBezTo>
                <a:cubicBezTo>
                  <a:pt x="116" y="169"/>
                  <a:pt x="109" y="175"/>
                  <a:pt x="109" y="183"/>
                </a:cubicBezTo>
                <a:cubicBezTo>
                  <a:pt x="109" y="244"/>
                  <a:pt x="109" y="244"/>
                  <a:pt x="109" y="244"/>
                </a:cubicBezTo>
                <a:cubicBezTo>
                  <a:pt x="81" y="242"/>
                  <a:pt x="81" y="242"/>
                  <a:pt x="81" y="242"/>
                </a:cubicBezTo>
                <a:cubicBezTo>
                  <a:pt x="81" y="140"/>
                  <a:pt x="81" y="140"/>
                  <a:pt x="81" y="140"/>
                </a:cubicBezTo>
                <a:cubicBezTo>
                  <a:pt x="118" y="107"/>
                  <a:pt x="118" y="107"/>
                  <a:pt x="118" y="107"/>
                </a:cubicBezTo>
                <a:cubicBezTo>
                  <a:pt x="177" y="169"/>
                  <a:pt x="177" y="169"/>
                  <a:pt x="177" y="169"/>
                </a:cubicBezTo>
                <a:lnTo>
                  <a:pt x="177" y="251"/>
                </a:lnTo>
                <a:close/>
                <a:moveTo>
                  <a:pt x="272" y="135"/>
                </a:moveTo>
                <a:cubicBezTo>
                  <a:pt x="242" y="103"/>
                  <a:pt x="242" y="103"/>
                  <a:pt x="242" y="103"/>
                </a:cubicBezTo>
                <a:cubicBezTo>
                  <a:pt x="242" y="74"/>
                  <a:pt x="242" y="74"/>
                  <a:pt x="242" y="74"/>
                </a:cubicBezTo>
                <a:cubicBezTo>
                  <a:pt x="242" y="74"/>
                  <a:pt x="242" y="73"/>
                  <a:pt x="242" y="73"/>
                </a:cubicBezTo>
                <a:cubicBezTo>
                  <a:pt x="242" y="73"/>
                  <a:pt x="241" y="73"/>
                  <a:pt x="241" y="72"/>
                </a:cubicBezTo>
                <a:cubicBezTo>
                  <a:pt x="241" y="72"/>
                  <a:pt x="241" y="72"/>
                  <a:pt x="241" y="72"/>
                </a:cubicBezTo>
                <a:cubicBezTo>
                  <a:pt x="241" y="72"/>
                  <a:pt x="241" y="72"/>
                  <a:pt x="241" y="71"/>
                </a:cubicBezTo>
                <a:cubicBezTo>
                  <a:pt x="240" y="71"/>
                  <a:pt x="240" y="71"/>
                  <a:pt x="240" y="71"/>
                </a:cubicBezTo>
                <a:cubicBezTo>
                  <a:pt x="240" y="70"/>
                  <a:pt x="240" y="70"/>
                  <a:pt x="240" y="70"/>
                </a:cubicBezTo>
                <a:cubicBezTo>
                  <a:pt x="239" y="70"/>
                  <a:pt x="239" y="70"/>
                  <a:pt x="239" y="70"/>
                </a:cubicBezTo>
                <a:cubicBezTo>
                  <a:pt x="239" y="70"/>
                  <a:pt x="239" y="70"/>
                  <a:pt x="239" y="70"/>
                </a:cubicBezTo>
                <a:cubicBezTo>
                  <a:pt x="239" y="70"/>
                  <a:pt x="239" y="70"/>
                  <a:pt x="239" y="70"/>
                </a:cubicBezTo>
                <a:cubicBezTo>
                  <a:pt x="218" y="60"/>
                  <a:pt x="218" y="60"/>
                  <a:pt x="218" y="60"/>
                </a:cubicBezTo>
                <a:cubicBezTo>
                  <a:pt x="217" y="59"/>
                  <a:pt x="215" y="59"/>
                  <a:pt x="214" y="60"/>
                </a:cubicBezTo>
                <a:cubicBezTo>
                  <a:pt x="205" y="64"/>
                  <a:pt x="205" y="64"/>
                  <a:pt x="205" y="64"/>
                </a:cubicBezTo>
                <a:cubicBezTo>
                  <a:pt x="194" y="53"/>
                  <a:pt x="194" y="53"/>
                  <a:pt x="194" y="53"/>
                </a:cubicBezTo>
                <a:cubicBezTo>
                  <a:pt x="192" y="51"/>
                  <a:pt x="189" y="50"/>
                  <a:pt x="187" y="52"/>
                </a:cubicBezTo>
                <a:cubicBezTo>
                  <a:pt x="115" y="88"/>
                  <a:pt x="115" y="88"/>
                  <a:pt x="115" y="88"/>
                </a:cubicBezTo>
                <a:cubicBezTo>
                  <a:pt x="113" y="89"/>
                  <a:pt x="113" y="89"/>
                  <a:pt x="113" y="89"/>
                </a:cubicBezTo>
                <a:cubicBezTo>
                  <a:pt x="113" y="89"/>
                  <a:pt x="113" y="89"/>
                  <a:pt x="113" y="89"/>
                </a:cubicBezTo>
                <a:cubicBezTo>
                  <a:pt x="112" y="90"/>
                  <a:pt x="112" y="90"/>
                  <a:pt x="112" y="90"/>
                </a:cubicBezTo>
                <a:cubicBezTo>
                  <a:pt x="111" y="90"/>
                  <a:pt x="111" y="90"/>
                  <a:pt x="111" y="90"/>
                </a:cubicBezTo>
                <a:cubicBezTo>
                  <a:pt x="43" y="153"/>
                  <a:pt x="43" y="153"/>
                  <a:pt x="43" y="153"/>
                </a:cubicBezTo>
                <a:cubicBezTo>
                  <a:pt x="41" y="155"/>
                  <a:pt x="41" y="158"/>
                  <a:pt x="42" y="161"/>
                </a:cubicBezTo>
                <a:cubicBezTo>
                  <a:pt x="43" y="163"/>
                  <a:pt x="45" y="165"/>
                  <a:pt x="48" y="165"/>
                </a:cubicBezTo>
                <a:cubicBezTo>
                  <a:pt x="48" y="165"/>
                  <a:pt x="48" y="165"/>
                  <a:pt x="49" y="164"/>
                </a:cubicBezTo>
                <a:cubicBezTo>
                  <a:pt x="68" y="162"/>
                  <a:pt x="68" y="162"/>
                  <a:pt x="68" y="162"/>
                </a:cubicBezTo>
                <a:cubicBezTo>
                  <a:pt x="68" y="247"/>
                  <a:pt x="68" y="247"/>
                  <a:pt x="68" y="247"/>
                </a:cubicBezTo>
                <a:cubicBezTo>
                  <a:pt x="68" y="251"/>
                  <a:pt x="70" y="253"/>
                  <a:pt x="74" y="254"/>
                </a:cubicBezTo>
                <a:cubicBezTo>
                  <a:pt x="183" y="264"/>
                  <a:pt x="183" y="264"/>
                  <a:pt x="183" y="264"/>
                </a:cubicBezTo>
                <a:cubicBezTo>
                  <a:pt x="183" y="264"/>
                  <a:pt x="183" y="264"/>
                  <a:pt x="183" y="264"/>
                </a:cubicBezTo>
                <a:cubicBezTo>
                  <a:pt x="184" y="264"/>
                  <a:pt x="185" y="264"/>
                  <a:pt x="185" y="264"/>
                </a:cubicBezTo>
                <a:cubicBezTo>
                  <a:pt x="186" y="264"/>
                  <a:pt x="186" y="264"/>
                  <a:pt x="186" y="264"/>
                </a:cubicBezTo>
                <a:cubicBezTo>
                  <a:pt x="186" y="264"/>
                  <a:pt x="186" y="264"/>
                  <a:pt x="186" y="264"/>
                </a:cubicBezTo>
                <a:cubicBezTo>
                  <a:pt x="248" y="232"/>
                  <a:pt x="248" y="232"/>
                  <a:pt x="248" y="232"/>
                </a:cubicBezTo>
                <a:cubicBezTo>
                  <a:pt x="250" y="232"/>
                  <a:pt x="252" y="229"/>
                  <a:pt x="252" y="227"/>
                </a:cubicBezTo>
                <a:cubicBezTo>
                  <a:pt x="252" y="154"/>
                  <a:pt x="252" y="154"/>
                  <a:pt x="252" y="154"/>
                </a:cubicBezTo>
                <a:cubicBezTo>
                  <a:pt x="270" y="145"/>
                  <a:pt x="270" y="145"/>
                  <a:pt x="270" y="145"/>
                </a:cubicBezTo>
                <a:cubicBezTo>
                  <a:pt x="272" y="144"/>
                  <a:pt x="273" y="142"/>
                  <a:pt x="273" y="140"/>
                </a:cubicBezTo>
                <a:cubicBezTo>
                  <a:pt x="274" y="138"/>
                  <a:pt x="273" y="136"/>
                  <a:pt x="272" y="135"/>
                </a:cubicBezTo>
                <a:close/>
                <a:moveTo>
                  <a:pt x="163" y="0"/>
                </a:moveTo>
                <a:cubicBezTo>
                  <a:pt x="73" y="0"/>
                  <a:pt x="0" y="72"/>
                  <a:pt x="0" y="162"/>
                </a:cubicBezTo>
                <a:cubicBezTo>
                  <a:pt x="0" y="251"/>
                  <a:pt x="73" y="324"/>
                  <a:pt x="163" y="324"/>
                </a:cubicBezTo>
                <a:cubicBezTo>
                  <a:pt x="252" y="324"/>
                  <a:pt x="325" y="251"/>
                  <a:pt x="325" y="162"/>
                </a:cubicBezTo>
                <a:cubicBezTo>
                  <a:pt x="325" y="72"/>
                  <a:pt x="252" y="0"/>
                  <a:pt x="163" y="0"/>
                </a:cubicBezTo>
                <a:close/>
                <a:moveTo>
                  <a:pt x="163" y="13"/>
                </a:moveTo>
                <a:cubicBezTo>
                  <a:pt x="245" y="13"/>
                  <a:pt x="312" y="80"/>
                  <a:pt x="312" y="162"/>
                </a:cubicBezTo>
                <a:cubicBezTo>
                  <a:pt x="312" y="244"/>
                  <a:pt x="245" y="311"/>
                  <a:pt x="163" y="311"/>
                </a:cubicBezTo>
                <a:cubicBezTo>
                  <a:pt x="80" y="311"/>
                  <a:pt x="13" y="244"/>
                  <a:pt x="13" y="162"/>
                </a:cubicBezTo>
                <a:cubicBezTo>
                  <a:pt x="13" y="80"/>
                  <a:pt x="80" y="13"/>
                  <a:pt x="163" y="13"/>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68" name="Rectangle 67"/>
          <p:cNvSpPr/>
          <p:nvPr/>
        </p:nvSpPr>
        <p:spPr>
          <a:xfrm>
            <a:off x="5016019" y="2793635"/>
            <a:ext cx="1270588" cy="1270588"/>
          </a:xfrm>
          <a:prstGeom prst="rect">
            <a:avLst/>
          </a:prstGeom>
          <a:solidFill>
            <a:schemeClr val="bg2"/>
          </a:solidFill>
          <a:ln w="6350">
            <a:solidFill>
              <a:srgbClr val="EB8C00"/>
            </a:solidFill>
            <a:prstDash val="dash"/>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69" name="Freeform 42"/>
          <p:cNvSpPr>
            <a:spLocks noEditPoints="1"/>
          </p:cNvSpPr>
          <p:nvPr/>
        </p:nvSpPr>
        <p:spPr bwMode="auto">
          <a:xfrm>
            <a:off x="5254254" y="3031870"/>
            <a:ext cx="794118" cy="794118"/>
          </a:xfrm>
          <a:custGeom>
            <a:avLst/>
            <a:gdLst/>
            <a:ahLst/>
            <a:cxnLst>
              <a:cxn ang="0">
                <a:pos x="190" y="247"/>
              </a:cxn>
              <a:cxn ang="0">
                <a:pos x="193" y="183"/>
              </a:cxn>
              <a:cxn ang="0">
                <a:pos x="239" y="161"/>
              </a:cxn>
              <a:cxn ang="0">
                <a:pos x="196" y="85"/>
              </a:cxn>
              <a:cxn ang="0">
                <a:pos x="206" y="139"/>
              </a:cxn>
              <a:cxn ang="0">
                <a:pos x="196" y="85"/>
              </a:cxn>
              <a:cxn ang="0">
                <a:pos x="231" y="131"/>
              </a:cxn>
              <a:cxn ang="0">
                <a:pos x="216" y="90"/>
              </a:cxn>
              <a:cxn ang="0">
                <a:pos x="216" y="70"/>
              </a:cxn>
              <a:cxn ang="0">
                <a:pos x="211" y="81"/>
              </a:cxn>
              <a:cxn ang="0">
                <a:pos x="216" y="70"/>
              </a:cxn>
              <a:cxn ang="0">
                <a:pos x="138" y="247"/>
              </a:cxn>
              <a:cxn ang="0">
                <a:pos x="124" y="169"/>
              </a:cxn>
              <a:cxn ang="0">
                <a:pos x="109" y="244"/>
              </a:cxn>
              <a:cxn ang="0">
                <a:pos x="81" y="140"/>
              </a:cxn>
              <a:cxn ang="0">
                <a:pos x="177" y="169"/>
              </a:cxn>
              <a:cxn ang="0">
                <a:pos x="272" y="135"/>
              </a:cxn>
              <a:cxn ang="0">
                <a:pos x="242" y="74"/>
              </a:cxn>
              <a:cxn ang="0">
                <a:pos x="241" y="72"/>
              </a:cxn>
              <a:cxn ang="0">
                <a:pos x="241" y="71"/>
              </a:cxn>
              <a:cxn ang="0">
                <a:pos x="240" y="70"/>
              </a:cxn>
              <a:cxn ang="0">
                <a:pos x="239" y="70"/>
              </a:cxn>
              <a:cxn ang="0">
                <a:pos x="218" y="60"/>
              </a:cxn>
              <a:cxn ang="0">
                <a:pos x="205" y="64"/>
              </a:cxn>
              <a:cxn ang="0">
                <a:pos x="187" y="52"/>
              </a:cxn>
              <a:cxn ang="0">
                <a:pos x="113" y="89"/>
              </a:cxn>
              <a:cxn ang="0">
                <a:pos x="112" y="90"/>
              </a:cxn>
              <a:cxn ang="0">
                <a:pos x="43" y="153"/>
              </a:cxn>
              <a:cxn ang="0">
                <a:pos x="48" y="165"/>
              </a:cxn>
              <a:cxn ang="0">
                <a:pos x="68" y="162"/>
              </a:cxn>
              <a:cxn ang="0">
                <a:pos x="74" y="254"/>
              </a:cxn>
              <a:cxn ang="0">
                <a:pos x="183" y="264"/>
              </a:cxn>
              <a:cxn ang="0">
                <a:pos x="186" y="264"/>
              </a:cxn>
              <a:cxn ang="0">
                <a:pos x="248" y="232"/>
              </a:cxn>
              <a:cxn ang="0">
                <a:pos x="252" y="154"/>
              </a:cxn>
              <a:cxn ang="0">
                <a:pos x="273" y="140"/>
              </a:cxn>
              <a:cxn ang="0">
                <a:pos x="163" y="0"/>
              </a:cxn>
              <a:cxn ang="0">
                <a:pos x="163" y="324"/>
              </a:cxn>
              <a:cxn ang="0">
                <a:pos x="163" y="0"/>
              </a:cxn>
              <a:cxn ang="0">
                <a:pos x="312" y="162"/>
              </a:cxn>
              <a:cxn ang="0">
                <a:pos x="13" y="162"/>
              </a:cxn>
            </a:cxnLst>
            <a:rect l="0" t="0" r="r" b="b"/>
            <a:pathLst>
              <a:path w="325" h="324">
                <a:moveTo>
                  <a:pt x="239" y="223"/>
                </a:moveTo>
                <a:cubicBezTo>
                  <a:pt x="190" y="247"/>
                  <a:pt x="190" y="247"/>
                  <a:pt x="190" y="247"/>
                </a:cubicBezTo>
                <a:cubicBezTo>
                  <a:pt x="190" y="182"/>
                  <a:pt x="190" y="182"/>
                  <a:pt x="190" y="182"/>
                </a:cubicBezTo>
                <a:cubicBezTo>
                  <a:pt x="191" y="183"/>
                  <a:pt x="192" y="183"/>
                  <a:pt x="193" y="183"/>
                </a:cubicBezTo>
                <a:cubicBezTo>
                  <a:pt x="194" y="183"/>
                  <a:pt x="195" y="183"/>
                  <a:pt x="196" y="183"/>
                </a:cubicBezTo>
                <a:cubicBezTo>
                  <a:pt x="239" y="161"/>
                  <a:pt x="239" y="161"/>
                  <a:pt x="239" y="161"/>
                </a:cubicBezTo>
                <a:lnTo>
                  <a:pt x="239" y="223"/>
                </a:lnTo>
                <a:close/>
                <a:moveTo>
                  <a:pt x="196" y="85"/>
                </a:moveTo>
                <a:cubicBezTo>
                  <a:pt x="206" y="90"/>
                  <a:pt x="206" y="90"/>
                  <a:pt x="206" y="90"/>
                </a:cubicBezTo>
                <a:cubicBezTo>
                  <a:pt x="206" y="139"/>
                  <a:pt x="206" y="139"/>
                  <a:pt x="206" y="139"/>
                </a:cubicBezTo>
                <a:cubicBezTo>
                  <a:pt x="196" y="134"/>
                  <a:pt x="196" y="134"/>
                  <a:pt x="196" y="134"/>
                </a:cubicBezTo>
                <a:lnTo>
                  <a:pt x="196" y="85"/>
                </a:lnTo>
                <a:close/>
                <a:moveTo>
                  <a:pt x="231" y="82"/>
                </a:moveTo>
                <a:cubicBezTo>
                  <a:pt x="231" y="131"/>
                  <a:pt x="231" y="131"/>
                  <a:pt x="231" y="131"/>
                </a:cubicBezTo>
                <a:cubicBezTo>
                  <a:pt x="216" y="139"/>
                  <a:pt x="216" y="139"/>
                  <a:pt x="216" y="139"/>
                </a:cubicBezTo>
                <a:cubicBezTo>
                  <a:pt x="216" y="90"/>
                  <a:pt x="216" y="90"/>
                  <a:pt x="216" y="90"/>
                </a:cubicBezTo>
                <a:lnTo>
                  <a:pt x="231" y="82"/>
                </a:lnTo>
                <a:close/>
                <a:moveTo>
                  <a:pt x="216" y="70"/>
                </a:moveTo>
                <a:cubicBezTo>
                  <a:pt x="225" y="74"/>
                  <a:pt x="225" y="74"/>
                  <a:pt x="225" y="74"/>
                </a:cubicBezTo>
                <a:cubicBezTo>
                  <a:pt x="211" y="81"/>
                  <a:pt x="211" y="81"/>
                  <a:pt x="211" y="81"/>
                </a:cubicBezTo>
                <a:cubicBezTo>
                  <a:pt x="202" y="77"/>
                  <a:pt x="202" y="77"/>
                  <a:pt x="202" y="77"/>
                </a:cubicBezTo>
                <a:lnTo>
                  <a:pt x="216" y="70"/>
                </a:lnTo>
                <a:close/>
                <a:moveTo>
                  <a:pt x="177" y="251"/>
                </a:moveTo>
                <a:cubicBezTo>
                  <a:pt x="138" y="247"/>
                  <a:pt x="138" y="247"/>
                  <a:pt x="138" y="247"/>
                </a:cubicBezTo>
                <a:cubicBezTo>
                  <a:pt x="138" y="185"/>
                  <a:pt x="138" y="185"/>
                  <a:pt x="138" y="185"/>
                </a:cubicBezTo>
                <a:cubicBezTo>
                  <a:pt x="138" y="177"/>
                  <a:pt x="131" y="170"/>
                  <a:pt x="124" y="169"/>
                </a:cubicBezTo>
                <a:cubicBezTo>
                  <a:pt x="116" y="169"/>
                  <a:pt x="109" y="175"/>
                  <a:pt x="109" y="183"/>
                </a:cubicBezTo>
                <a:cubicBezTo>
                  <a:pt x="109" y="244"/>
                  <a:pt x="109" y="244"/>
                  <a:pt x="109" y="244"/>
                </a:cubicBezTo>
                <a:cubicBezTo>
                  <a:pt x="81" y="242"/>
                  <a:pt x="81" y="242"/>
                  <a:pt x="81" y="242"/>
                </a:cubicBezTo>
                <a:cubicBezTo>
                  <a:pt x="81" y="140"/>
                  <a:pt x="81" y="140"/>
                  <a:pt x="81" y="140"/>
                </a:cubicBezTo>
                <a:cubicBezTo>
                  <a:pt x="118" y="107"/>
                  <a:pt x="118" y="107"/>
                  <a:pt x="118" y="107"/>
                </a:cubicBezTo>
                <a:cubicBezTo>
                  <a:pt x="177" y="169"/>
                  <a:pt x="177" y="169"/>
                  <a:pt x="177" y="169"/>
                </a:cubicBezTo>
                <a:lnTo>
                  <a:pt x="177" y="251"/>
                </a:lnTo>
                <a:close/>
                <a:moveTo>
                  <a:pt x="272" y="135"/>
                </a:moveTo>
                <a:cubicBezTo>
                  <a:pt x="242" y="103"/>
                  <a:pt x="242" y="103"/>
                  <a:pt x="242" y="103"/>
                </a:cubicBezTo>
                <a:cubicBezTo>
                  <a:pt x="242" y="74"/>
                  <a:pt x="242" y="74"/>
                  <a:pt x="242" y="74"/>
                </a:cubicBezTo>
                <a:cubicBezTo>
                  <a:pt x="242" y="74"/>
                  <a:pt x="242" y="73"/>
                  <a:pt x="242" y="73"/>
                </a:cubicBezTo>
                <a:cubicBezTo>
                  <a:pt x="242" y="73"/>
                  <a:pt x="241" y="73"/>
                  <a:pt x="241" y="72"/>
                </a:cubicBezTo>
                <a:cubicBezTo>
                  <a:pt x="241" y="72"/>
                  <a:pt x="241" y="72"/>
                  <a:pt x="241" y="72"/>
                </a:cubicBezTo>
                <a:cubicBezTo>
                  <a:pt x="241" y="72"/>
                  <a:pt x="241" y="72"/>
                  <a:pt x="241" y="71"/>
                </a:cubicBezTo>
                <a:cubicBezTo>
                  <a:pt x="240" y="71"/>
                  <a:pt x="240" y="71"/>
                  <a:pt x="240" y="71"/>
                </a:cubicBezTo>
                <a:cubicBezTo>
                  <a:pt x="240" y="70"/>
                  <a:pt x="240" y="70"/>
                  <a:pt x="240" y="70"/>
                </a:cubicBezTo>
                <a:cubicBezTo>
                  <a:pt x="239" y="70"/>
                  <a:pt x="239" y="70"/>
                  <a:pt x="239" y="70"/>
                </a:cubicBezTo>
                <a:cubicBezTo>
                  <a:pt x="239" y="70"/>
                  <a:pt x="239" y="70"/>
                  <a:pt x="239" y="70"/>
                </a:cubicBezTo>
                <a:cubicBezTo>
                  <a:pt x="239" y="70"/>
                  <a:pt x="239" y="70"/>
                  <a:pt x="239" y="70"/>
                </a:cubicBezTo>
                <a:cubicBezTo>
                  <a:pt x="218" y="60"/>
                  <a:pt x="218" y="60"/>
                  <a:pt x="218" y="60"/>
                </a:cubicBezTo>
                <a:cubicBezTo>
                  <a:pt x="217" y="59"/>
                  <a:pt x="215" y="59"/>
                  <a:pt x="214" y="60"/>
                </a:cubicBezTo>
                <a:cubicBezTo>
                  <a:pt x="205" y="64"/>
                  <a:pt x="205" y="64"/>
                  <a:pt x="205" y="64"/>
                </a:cubicBezTo>
                <a:cubicBezTo>
                  <a:pt x="194" y="53"/>
                  <a:pt x="194" y="53"/>
                  <a:pt x="194" y="53"/>
                </a:cubicBezTo>
                <a:cubicBezTo>
                  <a:pt x="192" y="51"/>
                  <a:pt x="189" y="50"/>
                  <a:pt x="187" y="52"/>
                </a:cubicBezTo>
                <a:cubicBezTo>
                  <a:pt x="115" y="88"/>
                  <a:pt x="115" y="88"/>
                  <a:pt x="115" y="88"/>
                </a:cubicBezTo>
                <a:cubicBezTo>
                  <a:pt x="113" y="89"/>
                  <a:pt x="113" y="89"/>
                  <a:pt x="113" y="89"/>
                </a:cubicBezTo>
                <a:cubicBezTo>
                  <a:pt x="113" y="89"/>
                  <a:pt x="113" y="89"/>
                  <a:pt x="113" y="89"/>
                </a:cubicBezTo>
                <a:cubicBezTo>
                  <a:pt x="112" y="90"/>
                  <a:pt x="112" y="90"/>
                  <a:pt x="112" y="90"/>
                </a:cubicBezTo>
                <a:cubicBezTo>
                  <a:pt x="111" y="90"/>
                  <a:pt x="111" y="90"/>
                  <a:pt x="111" y="90"/>
                </a:cubicBezTo>
                <a:cubicBezTo>
                  <a:pt x="43" y="153"/>
                  <a:pt x="43" y="153"/>
                  <a:pt x="43" y="153"/>
                </a:cubicBezTo>
                <a:cubicBezTo>
                  <a:pt x="41" y="155"/>
                  <a:pt x="41" y="158"/>
                  <a:pt x="42" y="161"/>
                </a:cubicBezTo>
                <a:cubicBezTo>
                  <a:pt x="43" y="163"/>
                  <a:pt x="45" y="165"/>
                  <a:pt x="48" y="165"/>
                </a:cubicBezTo>
                <a:cubicBezTo>
                  <a:pt x="48" y="165"/>
                  <a:pt x="48" y="165"/>
                  <a:pt x="49" y="164"/>
                </a:cubicBezTo>
                <a:cubicBezTo>
                  <a:pt x="68" y="162"/>
                  <a:pt x="68" y="162"/>
                  <a:pt x="68" y="162"/>
                </a:cubicBezTo>
                <a:cubicBezTo>
                  <a:pt x="68" y="247"/>
                  <a:pt x="68" y="247"/>
                  <a:pt x="68" y="247"/>
                </a:cubicBezTo>
                <a:cubicBezTo>
                  <a:pt x="68" y="251"/>
                  <a:pt x="70" y="253"/>
                  <a:pt x="74" y="254"/>
                </a:cubicBezTo>
                <a:cubicBezTo>
                  <a:pt x="183" y="264"/>
                  <a:pt x="183" y="264"/>
                  <a:pt x="183" y="264"/>
                </a:cubicBezTo>
                <a:cubicBezTo>
                  <a:pt x="183" y="264"/>
                  <a:pt x="183" y="264"/>
                  <a:pt x="183" y="264"/>
                </a:cubicBezTo>
                <a:cubicBezTo>
                  <a:pt x="184" y="264"/>
                  <a:pt x="185" y="264"/>
                  <a:pt x="185" y="264"/>
                </a:cubicBezTo>
                <a:cubicBezTo>
                  <a:pt x="186" y="264"/>
                  <a:pt x="186" y="264"/>
                  <a:pt x="186" y="264"/>
                </a:cubicBezTo>
                <a:cubicBezTo>
                  <a:pt x="186" y="264"/>
                  <a:pt x="186" y="264"/>
                  <a:pt x="186" y="264"/>
                </a:cubicBezTo>
                <a:cubicBezTo>
                  <a:pt x="248" y="232"/>
                  <a:pt x="248" y="232"/>
                  <a:pt x="248" y="232"/>
                </a:cubicBezTo>
                <a:cubicBezTo>
                  <a:pt x="250" y="232"/>
                  <a:pt x="252" y="229"/>
                  <a:pt x="252" y="227"/>
                </a:cubicBezTo>
                <a:cubicBezTo>
                  <a:pt x="252" y="154"/>
                  <a:pt x="252" y="154"/>
                  <a:pt x="252" y="154"/>
                </a:cubicBezTo>
                <a:cubicBezTo>
                  <a:pt x="270" y="145"/>
                  <a:pt x="270" y="145"/>
                  <a:pt x="270" y="145"/>
                </a:cubicBezTo>
                <a:cubicBezTo>
                  <a:pt x="272" y="144"/>
                  <a:pt x="273" y="142"/>
                  <a:pt x="273" y="140"/>
                </a:cubicBezTo>
                <a:cubicBezTo>
                  <a:pt x="274" y="138"/>
                  <a:pt x="273" y="136"/>
                  <a:pt x="272" y="135"/>
                </a:cubicBezTo>
                <a:close/>
                <a:moveTo>
                  <a:pt x="163" y="0"/>
                </a:moveTo>
                <a:cubicBezTo>
                  <a:pt x="73" y="0"/>
                  <a:pt x="0" y="72"/>
                  <a:pt x="0" y="162"/>
                </a:cubicBezTo>
                <a:cubicBezTo>
                  <a:pt x="0" y="251"/>
                  <a:pt x="73" y="324"/>
                  <a:pt x="163" y="324"/>
                </a:cubicBezTo>
                <a:cubicBezTo>
                  <a:pt x="252" y="324"/>
                  <a:pt x="325" y="251"/>
                  <a:pt x="325" y="162"/>
                </a:cubicBezTo>
                <a:cubicBezTo>
                  <a:pt x="325" y="72"/>
                  <a:pt x="252" y="0"/>
                  <a:pt x="163" y="0"/>
                </a:cubicBezTo>
                <a:close/>
                <a:moveTo>
                  <a:pt x="163" y="13"/>
                </a:moveTo>
                <a:cubicBezTo>
                  <a:pt x="245" y="13"/>
                  <a:pt x="312" y="80"/>
                  <a:pt x="312" y="162"/>
                </a:cubicBezTo>
                <a:cubicBezTo>
                  <a:pt x="312" y="244"/>
                  <a:pt x="245" y="311"/>
                  <a:pt x="163" y="311"/>
                </a:cubicBezTo>
                <a:cubicBezTo>
                  <a:pt x="80" y="311"/>
                  <a:pt x="13" y="244"/>
                  <a:pt x="13" y="162"/>
                </a:cubicBezTo>
                <a:cubicBezTo>
                  <a:pt x="13" y="80"/>
                  <a:pt x="80" y="13"/>
                  <a:pt x="163" y="13"/>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70" name="Right Brace 69"/>
          <p:cNvSpPr/>
          <p:nvPr/>
        </p:nvSpPr>
        <p:spPr>
          <a:xfrm rot="16200000">
            <a:off x="3932353" y="374651"/>
            <a:ext cx="617598" cy="4090914"/>
          </a:xfrm>
          <a:prstGeom prst="rightBrace">
            <a:avLst/>
          </a:prstGeom>
          <a:ln w="25400">
            <a:solidFill>
              <a:srgbClr val="DC690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899010"/>
            <a:endParaRPr lang="en-GB" sz="971" dirty="0">
              <a:solidFill>
                <a:srgbClr val="000000"/>
              </a:solidFill>
              <a:latin typeface="Arial"/>
            </a:endParaRPr>
          </a:p>
        </p:txBody>
      </p:sp>
      <p:sp>
        <p:nvSpPr>
          <p:cNvPr id="71" name="Rectangle 188"/>
          <p:cNvSpPr>
            <a:spLocks noChangeArrowheads="1"/>
          </p:cNvSpPr>
          <p:nvPr/>
        </p:nvSpPr>
        <p:spPr bwMode="auto">
          <a:xfrm>
            <a:off x="2830988" y="1801432"/>
            <a:ext cx="2959478" cy="259218"/>
          </a:xfrm>
          <a:prstGeom prst="rect">
            <a:avLst/>
          </a:prstGeom>
          <a:solidFill>
            <a:schemeClr val="bg1"/>
          </a:solidFill>
          <a:ln w="9525">
            <a:solidFill>
              <a:schemeClr val="accent3"/>
            </a:solidFill>
            <a:miter lim="800000"/>
            <a:headEnd/>
            <a:tailEnd/>
          </a:ln>
        </p:spPr>
        <p:txBody>
          <a:bodyPr vert="horz" wrap="square" lIns="63529" tIns="63529" rIns="31765" bIns="31765" numCol="1" anchor="t" anchorCtr="0" compatLnSpc="1">
            <a:prstTxWarp prst="textNoShape">
              <a:avLst/>
            </a:prstTxWarp>
            <a:spAutoFit/>
          </a:bodyPr>
          <a:lstStyle/>
          <a:p>
            <a:pPr defTabSz="704608" eaLnBrk="0" hangingPunct="0">
              <a:spcAft>
                <a:spcPts val="176"/>
              </a:spcAft>
              <a:defRPr/>
            </a:pPr>
            <a:r>
              <a:rPr lang="en-GB" sz="1059" b="1" i="1" kern="0" dirty="0">
                <a:solidFill>
                  <a:srgbClr val="830D1F"/>
                </a:solidFill>
                <a:latin typeface="Georgia"/>
                <a:cs typeface="Arial" charset="0"/>
              </a:rPr>
              <a:t>Ownership of individual parcels of land</a:t>
            </a:r>
            <a:endParaRPr lang="en-GB" sz="618" kern="0" dirty="0">
              <a:solidFill>
                <a:srgbClr val="000000"/>
              </a:solidFill>
              <a:latin typeface="Georgia"/>
              <a:cs typeface="Arial" charset="0"/>
            </a:endParaRPr>
          </a:p>
        </p:txBody>
      </p:sp>
      <p:sp>
        <p:nvSpPr>
          <p:cNvPr id="72" name="Rectangle 188"/>
          <p:cNvSpPr>
            <a:spLocks noChangeArrowheads="1"/>
          </p:cNvSpPr>
          <p:nvPr/>
        </p:nvSpPr>
        <p:spPr bwMode="auto">
          <a:xfrm>
            <a:off x="2076035" y="1303437"/>
            <a:ext cx="8276908" cy="530733"/>
          </a:xfrm>
          <a:prstGeom prst="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Land Titles are the way Australia organises and administers land ownership. The titling can impact what property development activities can undertaken.  </a:t>
            </a:r>
          </a:p>
        </p:txBody>
      </p:sp>
      <p:cxnSp>
        <p:nvCxnSpPr>
          <p:cNvPr id="62" name="Straight Connector 61"/>
          <p:cNvCxnSpPr/>
          <p:nvPr/>
        </p:nvCxnSpPr>
        <p:spPr>
          <a:xfrm>
            <a:off x="6540755" y="1777546"/>
            <a:ext cx="0" cy="4447059"/>
          </a:xfrm>
          <a:prstGeom prst="line">
            <a:avLst/>
          </a:prstGeom>
          <a:ln w="25400">
            <a:solidFill>
              <a:srgbClr val="DC69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63" name="Table 62"/>
          <p:cNvGraphicFramePr>
            <a:graphicFrameLocks noGrp="1"/>
          </p:cNvGraphicFramePr>
          <p:nvPr>
            <p:custDataLst>
              <p:tags r:id="rId4"/>
            </p:custDataLst>
            <p:extLst/>
          </p:nvPr>
        </p:nvGraphicFramePr>
        <p:xfrm>
          <a:off x="2156739" y="4148517"/>
          <a:ext cx="4210575" cy="2076088"/>
        </p:xfrm>
        <a:graphic>
          <a:graphicData uri="http://schemas.openxmlformats.org/drawingml/2006/table">
            <a:tbl>
              <a:tblPr firstRow="1" firstCol="1" bandRow="1"/>
              <a:tblGrid>
                <a:gridCol w="1440170">
                  <a:extLst>
                    <a:ext uri="{9D8B030D-6E8A-4147-A177-3AD203B41FA5}">
                      <a16:colId xmlns:a16="http://schemas.microsoft.com/office/drawing/2014/main" val="20000"/>
                    </a:ext>
                  </a:extLst>
                </a:gridCol>
                <a:gridCol w="2770405">
                  <a:extLst>
                    <a:ext uri="{9D8B030D-6E8A-4147-A177-3AD203B41FA5}">
                      <a16:colId xmlns:a16="http://schemas.microsoft.com/office/drawing/2014/main" val="20001"/>
                    </a:ext>
                  </a:extLst>
                </a:gridCol>
              </a:tblGrid>
              <a:tr h="570018">
                <a:tc>
                  <a:txBody>
                    <a:bodyPr/>
                    <a:lstStyle/>
                    <a:p>
                      <a:r>
                        <a:rPr lang="en-GB" sz="1100" dirty="0"/>
                        <a:t>Titles which cover individual parcels</a:t>
                      </a:r>
                      <a:r>
                        <a:rPr lang="en-GB" sz="1100" baseline="0" dirty="0"/>
                        <a:t> of land</a:t>
                      </a:r>
                      <a:endParaRPr lang="en-GB" sz="1100" dirty="0"/>
                    </a:p>
                  </a:txBody>
                  <a:tcPr marL="80682" marR="80682" marT="40341" marB="40341"/>
                </a:tc>
                <a:tc>
                  <a:txBody>
                    <a:bodyPr/>
                    <a:lstStyle/>
                    <a:p>
                      <a:r>
                        <a:rPr lang="en-GB" sz="1100" dirty="0"/>
                        <a:t>How they may impact</a:t>
                      </a:r>
                      <a:r>
                        <a:rPr lang="en-GB" sz="1100" baseline="0" dirty="0"/>
                        <a:t> property development</a:t>
                      </a:r>
                      <a:endParaRPr lang="en-GB" sz="1100" dirty="0"/>
                    </a:p>
                  </a:txBody>
                  <a:tcPr marL="80682" marR="80682" marT="40341" marB="40341"/>
                </a:tc>
                <a:extLst>
                  <a:ext uri="{0D108BD9-81ED-4DB2-BD59-A6C34878D82A}">
                    <a16:rowId xmlns:a16="http://schemas.microsoft.com/office/drawing/2014/main" val="10000"/>
                  </a:ext>
                </a:extLst>
              </a:tr>
              <a:tr h="618565">
                <a:tc>
                  <a:txBody>
                    <a:bodyPr/>
                    <a:lstStyle/>
                    <a:p>
                      <a:r>
                        <a:rPr lang="en-GB" sz="900" b="0" dirty="0"/>
                        <a:t>Torrens Title / Unlimited</a:t>
                      </a:r>
                      <a:r>
                        <a:rPr lang="en-GB" sz="900" b="0" baseline="0" dirty="0"/>
                        <a:t> title </a:t>
                      </a:r>
                      <a:r>
                        <a:rPr lang="en-GB" sz="900" b="0" dirty="0"/>
                        <a:t>–</a:t>
                      </a:r>
                      <a:r>
                        <a:rPr lang="en-GB" sz="900" b="0" baseline="0" dirty="0"/>
                        <a:t> simplest form of freehold ownership of lands</a:t>
                      </a:r>
                      <a:endParaRPr lang="en-GB" sz="900" b="0" dirty="0"/>
                    </a:p>
                  </a:txBody>
                  <a:tcPr marL="80682" marR="80682" marT="40341" marB="40341"/>
                </a:tc>
                <a:tc>
                  <a:txBody>
                    <a:bodyPr/>
                    <a:lstStyle/>
                    <a:p>
                      <a:r>
                        <a:rPr lang="en-GB" sz="900" dirty="0"/>
                        <a:t>No additional impacts</a:t>
                      </a:r>
                    </a:p>
                  </a:txBody>
                  <a:tcPr marL="80682" marR="80682" marT="40341" marB="40341"/>
                </a:tc>
                <a:extLst>
                  <a:ext uri="{0D108BD9-81ED-4DB2-BD59-A6C34878D82A}">
                    <a16:rowId xmlns:a16="http://schemas.microsoft.com/office/drawing/2014/main" val="10001"/>
                  </a:ext>
                </a:extLst>
              </a:tr>
              <a:tr h="887506">
                <a:tc>
                  <a:txBody>
                    <a:bodyPr/>
                    <a:lstStyle/>
                    <a:p>
                      <a:r>
                        <a:rPr lang="en-GB" sz="900" b="0" dirty="0"/>
                        <a:t>Limited Title – boundaries of the land are undetermined,</a:t>
                      </a:r>
                      <a:r>
                        <a:rPr lang="en-GB" sz="900" b="0" baseline="0" dirty="0"/>
                        <a:t> or have never been formally recorded or investigated</a:t>
                      </a:r>
                      <a:endParaRPr lang="en-GB" sz="900" b="0" dirty="0"/>
                    </a:p>
                  </a:txBody>
                  <a:tcPr marL="80682" marR="80682" marT="40341" marB="40341"/>
                </a:tc>
                <a:tc>
                  <a:txBody>
                    <a:bodyPr/>
                    <a:lstStyle/>
                    <a:p>
                      <a:r>
                        <a:rPr lang="en-GB" sz="900" dirty="0"/>
                        <a:t>Land must be surveyed prior to property development which may be a significant cost. This cost can be included in the cost for property</a:t>
                      </a:r>
                      <a:r>
                        <a:rPr lang="en-GB" sz="900" baseline="0" dirty="0"/>
                        <a:t> development and paid for through investment. Only after a survey will unlimited title be granted. External financing with limited title is also difficult.</a:t>
                      </a:r>
                      <a:endParaRPr lang="en-GB" sz="900" dirty="0"/>
                    </a:p>
                  </a:txBody>
                  <a:tcPr marL="80682" marR="80682" marT="40341" marB="40341"/>
                </a:tc>
                <a:extLst>
                  <a:ext uri="{0D108BD9-81ED-4DB2-BD59-A6C34878D82A}">
                    <a16:rowId xmlns:a16="http://schemas.microsoft.com/office/drawing/2014/main" val="10002"/>
                  </a:ext>
                </a:extLst>
              </a:tr>
            </a:tbl>
          </a:graphicData>
        </a:graphic>
      </p:graphicFrame>
      <p:sp>
        <p:nvSpPr>
          <p:cNvPr id="73" name="Rectangle 188"/>
          <p:cNvSpPr>
            <a:spLocks noChangeArrowheads="1"/>
          </p:cNvSpPr>
          <p:nvPr/>
        </p:nvSpPr>
        <p:spPr bwMode="auto">
          <a:xfrm>
            <a:off x="6858438" y="1785300"/>
            <a:ext cx="2959478" cy="422211"/>
          </a:xfrm>
          <a:prstGeom prst="rect">
            <a:avLst/>
          </a:prstGeom>
          <a:solidFill>
            <a:schemeClr val="bg1"/>
          </a:solidFill>
          <a:ln w="9525">
            <a:solidFill>
              <a:schemeClr val="accent3"/>
            </a:solidFill>
            <a:miter lim="800000"/>
            <a:headEnd/>
            <a:tailEnd/>
          </a:ln>
        </p:spPr>
        <p:txBody>
          <a:bodyPr vert="horz" wrap="square" lIns="63529" tIns="63529" rIns="31765" bIns="31765" numCol="1" anchor="t" anchorCtr="0" compatLnSpc="1">
            <a:prstTxWarp prst="textNoShape">
              <a:avLst/>
            </a:prstTxWarp>
            <a:spAutoFit/>
          </a:bodyPr>
          <a:lstStyle/>
          <a:p>
            <a:pPr defTabSz="704608" eaLnBrk="0" hangingPunct="0">
              <a:spcAft>
                <a:spcPts val="176"/>
              </a:spcAft>
              <a:defRPr/>
            </a:pPr>
            <a:r>
              <a:rPr lang="en-GB" sz="1059" b="1" i="1" kern="0" dirty="0">
                <a:solidFill>
                  <a:srgbClr val="830D1F"/>
                </a:solidFill>
                <a:latin typeface="Georgia"/>
                <a:cs typeface="Arial" charset="0"/>
              </a:rPr>
              <a:t>How do you know which type of land title you have?</a:t>
            </a:r>
            <a:endParaRPr lang="en-GB" sz="618" kern="0" dirty="0">
              <a:solidFill>
                <a:srgbClr val="000000"/>
              </a:solidFill>
              <a:latin typeface="Georgia"/>
              <a:cs typeface="Arial" charset="0"/>
            </a:endParaRPr>
          </a:p>
        </p:txBody>
      </p:sp>
      <p:sp>
        <p:nvSpPr>
          <p:cNvPr id="74" name="Rectangle 188"/>
          <p:cNvSpPr>
            <a:spLocks noChangeArrowheads="1"/>
          </p:cNvSpPr>
          <p:nvPr/>
        </p:nvSpPr>
        <p:spPr bwMode="auto">
          <a:xfrm>
            <a:off x="6903895" y="3526410"/>
            <a:ext cx="2914021" cy="1820436"/>
          </a:xfrm>
          <a:prstGeom prst="rect">
            <a:avLst/>
          </a:prstGeom>
        </p:spPr>
        <p:txBody>
          <a:bodyPr vert="horz" lIns="0" tIns="0" rIns="0" bIns="0" rtlCol="0">
            <a:noAutofit/>
          </a:bodyPr>
          <a:lstStyle/>
          <a:p>
            <a:pPr defTabSz="899320" fontAlgn="base">
              <a:spcAft>
                <a:spcPts val="529"/>
              </a:spcAft>
              <a:buClr>
                <a:srgbClr val="000000"/>
              </a:buClr>
            </a:pPr>
            <a:r>
              <a:rPr lang="en-GB" sz="1235" dirty="0">
                <a:solidFill>
                  <a:srgbClr val="000000"/>
                </a:solidFill>
                <a:latin typeface="Georgia" pitchFamily="18" charset="0"/>
              </a:rPr>
              <a:t>The records of land ownership and land titles in NSW are administered by ‘Land and Property Information’.</a:t>
            </a:r>
          </a:p>
          <a:p>
            <a:pPr defTabSz="899320" fontAlgn="base">
              <a:spcAft>
                <a:spcPts val="529"/>
              </a:spcAft>
              <a:buClr>
                <a:srgbClr val="000000"/>
              </a:buClr>
            </a:pPr>
            <a:r>
              <a:rPr lang="en-GB" sz="1235" dirty="0">
                <a:solidFill>
                  <a:srgbClr val="000000"/>
                </a:solidFill>
                <a:latin typeface="Georgia" pitchFamily="18" charset="0"/>
              </a:rPr>
              <a:t>You can access any land title through the ‘Land and Property Information’ website (http://www.lpi.nsw.gov.au/land_titles).</a:t>
            </a:r>
          </a:p>
          <a:p>
            <a:pPr defTabSz="899320" fontAlgn="base">
              <a:spcAft>
                <a:spcPts val="529"/>
              </a:spcAft>
              <a:buClr>
                <a:srgbClr val="000000"/>
              </a:buClr>
            </a:pPr>
            <a:endParaRPr lang="en-GB" sz="1235" dirty="0">
              <a:solidFill>
                <a:srgbClr val="000000"/>
              </a:solidFill>
              <a:latin typeface="Georgia" pitchFamily="18" charset="0"/>
            </a:endParaRPr>
          </a:p>
        </p:txBody>
      </p:sp>
      <p:pic>
        <p:nvPicPr>
          <p:cNvPr id="4" name="Picture 3"/>
          <p:cNvPicPr>
            <a:picLocks noChangeAspect="1"/>
          </p:cNvPicPr>
          <p:nvPr/>
        </p:nvPicPr>
        <p:blipFill>
          <a:blip r:embed="rId7"/>
          <a:stretch>
            <a:fillRect/>
          </a:stretch>
        </p:blipFill>
        <p:spPr>
          <a:xfrm>
            <a:off x="6903895" y="2364618"/>
            <a:ext cx="2979600" cy="893148"/>
          </a:xfrm>
          <a:prstGeom prst="rect">
            <a:avLst/>
          </a:prstGeom>
        </p:spPr>
      </p:pic>
      <p:sp>
        <p:nvSpPr>
          <p:cNvPr id="5" name="Slide Number Placeholder 4"/>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3</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1950484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6" name="Group 5" hidden="1"/>
            <p:cNvGrpSpPr/>
            <p:nvPr userDrawn="1"/>
          </p:nvGrpSpPr>
          <p:grpSpPr>
            <a:xfrm>
              <a:off x="530352" y="7159752"/>
              <a:ext cx="8997696" cy="301752"/>
              <a:chOff x="530352" y="7159752"/>
              <a:chExt cx="8997696" cy="301752"/>
            </a:xfrm>
          </p:grpSpPr>
          <p:sp>
            <p:nvSpPr>
              <p:cNvPr id="5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7" name="Group 6" hidden="1"/>
            <p:cNvGrpSpPr/>
            <p:nvPr userDrawn="1"/>
          </p:nvGrpSpPr>
          <p:grpSpPr>
            <a:xfrm>
              <a:off x="530352" y="1066800"/>
              <a:ext cx="8997696" cy="835152"/>
              <a:chOff x="530352" y="1066800"/>
              <a:chExt cx="8997696" cy="835152"/>
            </a:xfrm>
          </p:grpSpPr>
          <p:sp>
            <p:nvSpPr>
              <p:cNvPr id="51"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8"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9" name="Group 600" hidden="1"/>
            <p:cNvGrpSpPr/>
            <p:nvPr userDrawn="1"/>
          </p:nvGrpSpPr>
          <p:grpSpPr>
            <a:xfrm>
              <a:off x="533400" y="6245352"/>
              <a:ext cx="8994648" cy="688848"/>
              <a:chOff x="533400" y="6013704"/>
              <a:chExt cx="8994648" cy="688848"/>
            </a:xfrm>
          </p:grpSpPr>
          <p:sp>
            <p:nvSpPr>
              <p:cNvPr id="45"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500" hidden="1"/>
            <p:cNvGrpSpPr/>
            <p:nvPr userDrawn="1"/>
          </p:nvGrpSpPr>
          <p:grpSpPr>
            <a:xfrm>
              <a:off x="533400" y="5407152"/>
              <a:ext cx="8994648" cy="688848"/>
              <a:chOff x="533400" y="5026152"/>
              <a:chExt cx="8994648" cy="688848"/>
            </a:xfrm>
          </p:grpSpPr>
          <p:sp>
            <p:nvSpPr>
              <p:cNvPr id="39"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400" hidden="1"/>
            <p:cNvGrpSpPr/>
            <p:nvPr userDrawn="1"/>
          </p:nvGrpSpPr>
          <p:grpSpPr>
            <a:xfrm>
              <a:off x="533400" y="4568952"/>
              <a:ext cx="8994648" cy="688848"/>
              <a:chOff x="533400" y="4038600"/>
              <a:chExt cx="8994648" cy="688848"/>
            </a:xfrm>
          </p:grpSpPr>
          <p:sp>
            <p:nvSpPr>
              <p:cNvPr id="33"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300" hidden="1"/>
            <p:cNvGrpSpPr/>
            <p:nvPr userDrawn="1"/>
          </p:nvGrpSpPr>
          <p:grpSpPr>
            <a:xfrm>
              <a:off x="533400" y="3730752"/>
              <a:ext cx="8994648" cy="688848"/>
              <a:chOff x="533400" y="3041904"/>
              <a:chExt cx="8994648" cy="688848"/>
            </a:xfrm>
          </p:grpSpPr>
          <p:sp>
            <p:nvSpPr>
              <p:cNvPr id="27"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200" hidden="1"/>
            <p:cNvGrpSpPr/>
            <p:nvPr userDrawn="1"/>
          </p:nvGrpSpPr>
          <p:grpSpPr>
            <a:xfrm>
              <a:off x="533400" y="2892552"/>
              <a:ext cx="8994648" cy="688848"/>
              <a:chOff x="533400" y="1066800"/>
              <a:chExt cx="8994648" cy="688848"/>
            </a:xfrm>
          </p:grpSpPr>
          <p:sp>
            <p:nvSpPr>
              <p:cNvPr id="21"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100" hidden="1"/>
            <p:cNvGrpSpPr/>
            <p:nvPr userDrawn="1"/>
          </p:nvGrpSpPr>
          <p:grpSpPr>
            <a:xfrm>
              <a:off x="533400" y="2054352"/>
              <a:ext cx="8994648" cy="688848"/>
              <a:chOff x="533400" y="2054352"/>
              <a:chExt cx="8994648" cy="688848"/>
            </a:xfrm>
          </p:grpSpPr>
          <p:sp>
            <p:nvSpPr>
              <p:cNvPr id="15"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a:xfrm>
            <a:off x="2126428" y="943984"/>
            <a:ext cx="7939144" cy="372034"/>
          </a:xfrm>
        </p:spPr>
        <p:txBody>
          <a:bodyPr/>
          <a:lstStyle/>
          <a:p>
            <a:r>
              <a:rPr lang="en-GB" dirty="0"/>
              <a:t>Are there any legal restrictions on my property?</a:t>
            </a:r>
          </a:p>
        </p:txBody>
      </p:sp>
      <p:sp>
        <p:nvSpPr>
          <p:cNvPr id="56"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106" name="Rounded Rectangle 105"/>
          <p:cNvSpPr/>
          <p:nvPr/>
        </p:nvSpPr>
        <p:spPr>
          <a:xfrm>
            <a:off x="2073089" y="1321334"/>
            <a:ext cx="8207794" cy="392182"/>
          </a:xfrm>
          <a:prstGeom prst="round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There may be restrictions on the use, development or sale of land of your land. These restrictions are also called encumbrances on title. </a:t>
            </a:r>
          </a:p>
        </p:txBody>
      </p:sp>
      <p:cxnSp>
        <p:nvCxnSpPr>
          <p:cNvPr id="114" name="Straight Connector 113"/>
          <p:cNvCxnSpPr/>
          <p:nvPr/>
        </p:nvCxnSpPr>
        <p:spPr>
          <a:xfrm>
            <a:off x="6160546" y="1897453"/>
            <a:ext cx="0" cy="4313972"/>
          </a:xfrm>
          <a:prstGeom prst="line">
            <a:avLst/>
          </a:prstGeom>
          <a:ln w="25400">
            <a:solidFill>
              <a:srgbClr val="DC6900"/>
            </a:solidFill>
            <a:prstDash val="dash"/>
          </a:ln>
        </p:spPr>
        <p:style>
          <a:lnRef idx="1">
            <a:schemeClr val="accent1"/>
          </a:lnRef>
          <a:fillRef idx="0">
            <a:schemeClr val="accent1"/>
          </a:fillRef>
          <a:effectRef idx="0">
            <a:schemeClr val="accent1"/>
          </a:effectRef>
          <a:fontRef idx="minor">
            <a:schemeClr val="tx1"/>
          </a:fontRef>
        </p:style>
      </p:cxnSp>
      <p:sp>
        <p:nvSpPr>
          <p:cNvPr id="115" name="Rectangle 188"/>
          <p:cNvSpPr>
            <a:spLocks noChangeArrowheads="1"/>
          </p:cNvSpPr>
          <p:nvPr/>
        </p:nvSpPr>
        <p:spPr bwMode="auto">
          <a:xfrm>
            <a:off x="6413682" y="1997340"/>
            <a:ext cx="3812188" cy="286277"/>
          </a:xfrm>
          <a:prstGeom prst="rect">
            <a:avLst/>
          </a:prstGeom>
          <a:solidFill>
            <a:schemeClr val="bg1"/>
          </a:solidFill>
          <a:ln w="9525">
            <a:solidFill>
              <a:schemeClr val="accent3"/>
            </a:solidFill>
            <a:miter lim="800000"/>
            <a:headEnd/>
            <a:tailEnd/>
          </a:ln>
        </p:spPr>
        <p:txBody>
          <a:bodyPr vert="horz" wrap="square" lIns="63529" tIns="63529" rIns="31765" bIns="31765" numCol="1" anchor="t" anchorCtr="0" compatLnSpc="1">
            <a:prstTxWarp prst="textNoShape">
              <a:avLst/>
            </a:prstTxWarp>
            <a:spAutoFit/>
          </a:bodyPr>
          <a:lstStyle/>
          <a:p>
            <a:pPr defTabSz="704608" eaLnBrk="0" hangingPunct="0">
              <a:spcAft>
                <a:spcPts val="176"/>
              </a:spcAft>
              <a:defRPr/>
            </a:pPr>
            <a:r>
              <a:rPr lang="en-GB" sz="1235" b="1" i="1" kern="0" dirty="0">
                <a:solidFill>
                  <a:srgbClr val="830D1F"/>
                </a:solidFill>
                <a:latin typeface="Georgia"/>
                <a:cs typeface="Arial" charset="0"/>
              </a:rPr>
              <a:t>How do I know if there are any restrictions? </a:t>
            </a:r>
            <a:endParaRPr lang="en-GB" sz="1235" kern="0" dirty="0">
              <a:solidFill>
                <a:srgbClr val="000000"/>
              </a:solidFill>
              <a:latin typeface="Georgia"/>
              <a:cs typeface="Arial" charset="0"/>
            </a:endParaRPr>
          </a:p>
        </p:txBody>
      </p:sp>
      <p:sp>
        <p:nvSpPr>
          <p:cNvPr id="116" name="Rectangle 188"/>
          <p:cNvSpPr>
            <a:spLocks noChangeArrowheads="1"/>
          </p:cNvSpPr>
          <p:nvPr/>
        </p:nvSpPr>
        <p:spPr bwMode="auto">
          <a:xfrm>
            <a:off x="6454977" y="2448766"/>
            <a:ext cx="3643821" cy="3585229"/>
          </a:xfrm>
          <a:prstGeom prst="rect">
            <a:avLst/>
          </a:prstGeom>
        </p:spPr>
        <p:txBody>
          <a:bodyPr vert="horz" lIns="0" tIns="0" rIns="0" bIns="0" rtlCol="0">
            <a:noAutofit/>
          </a:bodyPr>
          <a:lstStyle/>
          <a:p>
            <a:pPr defTabSz="899320" fontAlgn="base">
              <a:spcBef>
                <a:spcPts val="529"/>
              </a:spcBef>
              <a:spcAft>
                <a:spcPts val="529"/>
              </a:spcAft>
              <a:buClr>
                <a:srgbClr val="000000"/>
              </a:buClr>
            </a:pPr>
            <a:r>
              <a:rPr lang="en-GB" sz="1235" kern="0" dirty="0">
                <a:solidFill>
                  <a:srgbClr val="000000"/>
                </a:solidFill>
                <a:latin typeface="Georgia" pitchFamily="18" charset="0"/>
                <a:cs typeface="Arial" pitchFamily="34" charset="0"/>
              </a:rPr>
              <a:t>If there are a restrictions on the property or someone else has a claim to your land, you will be able to see it on your title document. </a:t>
            </a:r>
          </a:p>
          <a:p>
            <a:pPr defTabSz="899320" fontAlgn="base">
              <a:spcBef>
                <a:spcPts val="529"/>
              </a:spcBef>
              <a:spcAft>
                <a:spcPts val="529"/>
              </a:spcAft>
              <a:buClr>
                <a:srgbClr val="000000"/>
              </a:buClr>
            </a:pPr>
            <a:r>
              <a:rPr lang="en-GB" sz="1235" dirty="0">
                <a:solidFill>
                  <a:srgbClr val="000000"/>
                </a:solidFill>
                <a:latin typeface="Georgia" pitchFamily="18" charset="0"/>
              </a:rPr>
              <a:t>All restrictions on title are listed on the land title apart from leases under 3 years duration.</a:t>
            </a:r>
          </a:p>
          <a:p>
            <a:pPr defTabSz="899320" fontAlgn="base">
              <a:spcBef>
                <a:spcPts val="529"/>
              </a:spcBef>
              <a:spcAft>
                <a:spcPts val="529"/>
              </a:spcAft>
              <a:buClr>
                <a:srgbClr val="000000"/>
              </a:buClr>
            </a:pPr>
            <a:r>
              <a:rPr lang="en-GB" sz="1235" dirty="0">
                <a:solidFill>
                  <a:srgbClr val="000000"/>
                </a:solidFill>
                <a:latin typeface="Georgia" pitchFamily="18" charset="0"/>
              </a:rPr>
              <a:t>All land titles in NSW are administered by ‘Land and Property Information’.</a:t>
            </a:r>
          </a:p>
          <a:p>
            <a:pPr defTabSz="899320" fontAlgn="base">
              <a:spcBef>
                <a:spcPts val="529"/>
              </a:spcBef>
              <a:spcAft>
                <a:spcPts val="529"/>
              </a:spcAft>
              <a:buClr>
                <a:srgbClr val="000000"/>
              </a:buClr>
            </a:pPr>
            <a:r>
              <a:rPr lang="en-GB" sz="1235" dirty="0">
                <a:solidFill>
                  <a:srgbClr val="000000"/>
                </a:solidFill>
                <a:latin typeface="Georgia" pitchFamily="18" charset="0"/>
              </a:rPr>
              <a:t>You can access any land title through the ‘Land and Property Information’ website (http://www.lpi.nsw.gov.au/land_titles).</a:t>
            </a:r>
          </a:p>
          <a:p>
            <a:pPr defTabSz="899320" fontAlgn="base">
              <a:spcBef>
                <a:spcPts val="529"/>
              </a:spcBef>
              <a:spcAft>
                <a:spcPts val="529"/>
              </a:spcAft>
              <a:buClr>
                <a:srgbClr val="000000"/>
              </a:buClr>
            </a:pPr>
            <a:endParaRPr lang="en-GB" sz="1235" dirty="0">
              <a:solidFill>
                <a:srgbClr val="000000"/>
              </a:solidFill>
              <a:latin typeface="Georgia" pitchFamily="18" charset="0"/>
            </a:endParaRPr>
          </a:p>
        </p:txBody>
      </p:sp>
      <p:pic>
        <p:nvPicPr>
          <p:cNvPr id="117" name="Picture 116"/>
          <p:cNvPicPr>
            <a:picLocks noChangeAspect="1"/>
          </p:cNvPicPr>
          <p:nvPr/>
        </p:nvPicPr>
        <p:blipFill>
          <a:blip r:embed="rId6"/>
          <a:stretch>
            <a:fillRect/>
          </a:stretch>
        </p:blipFill>
        <p:spPr>
          <a:xfrm>
            <a:off x="6777754" y="5278497"/>
            <a:ext cx="2979600" cy="893148"/>
          </a:xfrm>
          <a:prstGeom prst="rect">
            <a:avLst/>
          </a:prstGeom>
        </p:spPr>
      </p:pic>
      <p:sp>
        <p:nvSpPr>
          <p:cNvPr id="118" name="Rounded Rectangle 117"/>
          <p:cNvSpPr/>
          <p:nvPr/>
        </p:nvSpPr>
        <p:spPr>
          <a:xfrm>
            <a:off x="2099410" y="2285344"/>
            <a:ext cx="4065441" cy="1770967"/>
          </a:xfrm>
          <a:prstGeom prst="roundRect">
            <a:avLst/>
          </a:prstGeom>
        </p:spPr>
        <p:txBody>
          <a:bodyPr vert="horz" lIns="0" tIns="0" rIns="0" bIns="0" rtlCol="0">
            <a:noAutofit/>
          </a:bodyPr>
          <a:lstStyle/>
          <a:p>
            <a:pPr marL="252146" indent="-252146" defTabSz="899010" fontAlgn="base">
              <a:spcAft>
                <a:spcPts val="529"/>
              </a:spcAft>
              <a:buClr>
                <a:srgbClr val="000000"/>
              </a:buClr>
              <a:buFont typeface="Arial" panose="020B0604020202020204" pitchFamily="34" charset="0"/>
              <a:buChar char="•"/>
            </a:pPr>
            <a:r>
              <a:rPr lang="en-GB" sz="1235" b="1" kern="0" dirty="0">
                <a:solidFill>
                  <a:srgbClr val="A32020"/>
                </a:solidFill>
                <a:latin typeface="Georgia" pitchFamily="18" charset="0"/>
                <a:cs typeface="Arial" pitchFamily="34" charset="0"/>
              </a:rPr>
              <a:t>Mortgages</a:t>
            </a:r>
            <a:r>
              <a:rPr lang="en-GB" sz="1235" kern="0" dirty="0">
                <a:solidFill>
                  <a:srgbClr val="000000"/>
                </a:solidFill>
                <a:latin typeface="Georgia" pitchFamily="18" charset="0"/>
                <a:cs typeface="Arial" pitchFamily="34" charset="0"/>
              </a:rPr>
              <a:t> - A mortgage is a transfer of interest from the land owner to a lender (e.g. bank).</a:t>
            </a:r>
          </a:p>
          <a:p>
            <a:pPr marL="252146" indent="-252146" defTabSz="899010" fontAlgn="base">
              <a:spcAft>
                <a:spcPts val="529"/>
              </a:spcAft>
              <a:buClr>
                <a:srgbClr val="000000"/>
              </a:buClr>
              <a:buFont typeface="Arial" panose="020B0604020202020204" pitchFamily="34" charset="0"/>
              <a:buChar char="•"/>
            </a:pPr>
            <a:r>
              <a:rPr lang="en-GB" sz="1235" b="1" kern="0" dirty="0">
                <a:solidFill>
                  <a:srgbClr val="A32020"/>
                </a:solidFill>
                <a:latin typeface="Georgia" pitchFamily="18" charset="0"/>
                <a:cs typeface="Arial" pitchFamily="34" charset="0"/>
              </a:rPr>
              <a:t>Leases </a:t>
            </a:r>
            <a:r>
              <a:rPr lang="en-GB" sz="1235" kern="0" dirty="0">
                <a:solidFill>
                  <a:srgbClr val="000000"/>
                </a:solidFill>
                <a:latin typeface="Georgia" pitchFamily="18" charset="0"/>
                <a:cs typeface="Arial" pitchFamily="34" charset="0"/>
              </a:rPr>
              <a:t>– </a:t>
            </a:r>
            <a:r>
              <a:rPr lang="en-GB" sz="1235" kern="0" dirty="0">
                <a:solidFill>
                  <a:srgbClr val="000000"/>
                </a:solidFill>
                <a:latin typeface="Georgia" pitchFamily="18" charset="0"/>
                <a:cs typeface="Arial" pitchFamily="34" charset="0"/>
                <a:sym typeface="Arial"/>
              </a:rPr>
              <a:t>A lease gives a person or company the right to use the land for a certain period of time (e.g. tenant).</a:t>
            </a:r>
          </a:p>
          <a:p>
            <a:pPr marL="252146" indent="-252146" defTabSz="899010" fontAlgn="base">
              <a:spcAft>
                <a:spcPts val="529"/>
              </a:spcAft>
              <a:buClr>
                <a:srgbClr val="000000"/>
              </a:buClr>
              <a:buFont typeface="Arial" panose="020B0604020202020204" pitchFamily="34" charset="0"/>
              <a:buChar char="•"/>
            </a:pPr>
            <a:r>
              <a:rPr lang="en-GB" sz="1235" b="1" kern="0" dirty="0">
                <a:solidFill>
                  <a:srgbClr val="A32020"/>
                </a:solidFill>
                <a:latin typeface="Georgia" pitchFamily="18" charset="0"/>
                <a:cs typeface="Arial" pitchFamily="34" charset="0"/>
                <a:sym typeface="Arial"/>
              </a:rPr>
              <a:t>Licence</a:t>
            </a:r>
            <a:r>
              <a:rPr lang="en-GB" sz="1235" kern="0" dirty="0">
                <a:solidFill>
                  <a:srgbClr val="000000"/>
                </a:solidFill>
                <a:latin typeface="Georgia" pitchFamily="18" charset="0"/>
                <a:cs typeface="Arial" pitchFamily="34" charset="0"/>
                <a:sym typeface="Arial"/>
              </a:rPr>
              <a:t> – Granting access for a fee (e.g. to allow access to electricity, water, sewer or road).</a:t>
            </a:r>
            <a:endParaRPr lang="en-GB" sz="1235" kern="0" dirty="0">
              <a:solidFill>
                <a:srgbClr val="000000"/>
              </a:solidFill>
              <a:latin typeface="Georgia" pitchFamily="18" charset="0"/>
              <a:cs typeface="Arial" pitchFamily="34" charset="0"/>
            </a:endParaRPr>
          </a:p>
          <a:p>
            <a:pPr marL="252146" indent="-252146" defTabSz="899010" fontAlgn="base">
              <a:spcAft>
                <a:spcPts val="529"/>
              </a:spcAft>
              <a:buClr>
                <a:srgbClr val="000000"/>
              </a:buClr>
              <a:buFont typeface="Arial" panose="020B0604020202020204" pitchFamily="34" charset="0"/>
              <a:buChar char="•"/>
            </a:pPr>
            <a:r>
              <a:rPr lang="en-GB" sz="1235" b="1" kern="0" dirty="0">
                <a:solidFill>
                  <a:srgbClr val="A32020"/>
                </a:solidFill>
                <a:latin typeface="Georgia" pitchFamily="18" charset="0"/>
                <a:cs typeface="Arial" pitchFamily="34" charset="0"/>
              </a:rPr>
              <a:t>Others include </a:t>
            </a:r>
            <a:r>
              <a:rPr lang="en-GB" sz="1235" kern="0" dirty="0">
                <a:solidFill>
                  <a:srgbClr val="000000"/>
                </a:solidFill>
                <a:latin typeface="Georgia" pitchFamily="18" charset="0"/>
                <a:cs typeface="Arial" pitchFamily="34" charset="0"/>
              </a:rPr>
              <a:t>- easements, covenants and caveats.</a:t>
            </a:r>
          </a:p>
        </p:txBody>
      </p:sp>
      <p:sp>
        <p:nvSpPr>
          <p:cNvPr id="119" name="Rectangle 188"/>
          <p:cNvSpPr>
            <a:spLocks noChangeArrowheads="1"/>
          </p:cNvSpPr>
          <p:nvPr/>
        </p:nvSpPr>
        <p:spPr bwMode="auto">
          <a:xfrm>
            <a:off x="2126428" y="1997340"/>
            <a:ext cx="3176471" cy="286277"/>
          </a:xfrm>
          <a:prstGeom prst="rect">
            <a:avLst/>
          </a:prstGeom>
          <a:solidFill>
            <a:schemeClr val="bg1"/>
          </a:solidFill>
          <a:ln w="9525">
            <a:solidFill>
              <a:schemeClr val="accent3"/>
            </a:solidFill>
            <a:miter lim="800000"/>
            <a:headEnd/>
            <a:tailEnd/>
          </a:ln>
        </p:spPr>
        <p:txBody>
          <a:bodyPr vert="horz" wrap="square" lIns="63529" tIns="63529" rIns="31765" bIns="31765" numCol="1" anchor="t" anchorCtr="0" compatLnSpc="1">
            <a:prstTxWarp prst="textNoShape">
              <a:avLst/>
            </a:prstTxWarp>
            <a:spAutoFit/>
          </a:bodyPr>
          <a:lstStyle/>
          <a:p>
            <a:pPr defTabSz="704608" eaLnBrk="0" hangingPunct="0">
              <a:spcAft>
                <a:spcPts val="176"/>
              </a:spcAft>
              <a:defRPr/>
            </a:pPr>
            <a:r>
              <a:rPr lang="en-GB" sz="1235" b="1" i="1" kern="0" dirty="0">
                <a:solidFill>
                  <a:srgbClr val="830D1F"/>
                </a:solidFill>
                <a:latin typeface="Georgia"/>
                <a:cs typeface="Arial" charset="0"/>
              </a:rPr>
              <a:t>What kind of  restrictions are there?</a:t>
            </a:r>
            <a:endParaRPr lang="en-GB" sz="1235" kern="0" dirty="0">
              <a:solidFill>
                <a:srgbClr val="000000"/>
              </a:solidFill>
              <a:latin typeface="Georgia"/>
              <a:cs typeface="Arial" charset="0"/>
            </a:endParaRPr>
          </a:p>
        </p:txBody>
      </p:sp>
      <p:sp>
        <p:nvSpPr>
          <p:cNvPr id="121" name="Rectangle 188"/>
          <p:cNvSpPr>
            <a:spLocks noChangeArrowheads="1"/>
          </p:cNvSpPr>
          <p:nvPr/>
        </p:nvSpPr>
        <p:spPr bwMode="auto">
          <a:xfrm>
            <a:off x="2126428" y="4445584"/>
            <a:ext cx="3176471" cy="286277"/>
          </a:xfrm>
          <a:prstGeom prst="rect">
            <a:avLst/>
          </a:prstGeom>
          <a:solidFill>
            <a:schemeClr val="bg1"/>
          </a:solidFill>
          <a:ln w="9525">
            <a:solidFill>
              <a:schemeClr val="accent3"/>
            </a:solidFill>
            <a:miter lim="800000"/>
            <a:headEnd/>
            <a:tailEnd/>
          </a:ln>
        </p:spPr>
        <p:txBody>
          <a:bodyPr vert="horz" wrap="square" lIns="63529" tIns="63529" rIns="31765" bIns="31765" numCol="1" anchor="t" anchorCtr="0" compatLnSpc="1">
            <a:prstTxWarp prst="textNoShape">
              <a:avLst/>
            </a:prstTxWarp>
            <a:spAutoFit/>
          </a:bodyPr>
          <a:lstStyle/>
          <a:p>
            <a:pPr defTabSz="704608" eaLnBrk="0" hangingPunct="0">
              <a:spcAft>
                <a:spcPts val="176"/>
              </a:spcAft>
              <a:defRPr/>
            </a:pPr>
            <a:r>
              <a:rPr lang="en-GB" sz="1235" b="1" i="1" kern="0" dirty="0">
                <a:solidFill>
                  <a:srgbClr val="830D1F"/>
                </a:solidFill>
                <a:latin typeface="Georgia"/>
                <a:cs typeface="Arial" charset="0"/>
              </a:rPr>
              <a:t>What do these restrictions mean?</a:t>
            </a:r>
            <a:endParaRPr lang="en-GB" sz="1235" kern="0" dirty="0">
              <a:solidFill>
                <a:srgbClr val="000000"/>
              </a:solidFill>
              <a:latin typeface="Georgia"/>
              <a:cs typeface="Arial" charset="0"/>
            </a:endParaRPr>
          </a:p>
        </p:txBody>
      </p:sp>
      <p:sp>
        <p:nvSpPr>
          <p:cNvPr id="122" name="Rounded Rectangle 121"/>
          <p:cNvSpPr/>
          <p:nvPr/>
        </p:nvSpPr>
        <p:spPr>
          <a:xfrm>
            <a:off x="2126428" y="4763266"/>
            <a:ext cx="3987105" cy="1448718"/>
          </a:xfrm>
          <a:prstGeom prst="roundRect">
            <a:avLst/>
          </a:prstGeom>
        </p:spPr>
        <p:txBody>
          <a:bodyPr vert="horz" lIns="0" tIns="0" rIns="0" bIns="0" rtlCol="0">
            <a:noAutofit/>
          </a:bodyPr>
          <a:lstStyle/>
          <a:p>
            <a:pPr marL="252146" indent="-252146" defTabSz="899010" fontAlgn="base">
              <a:spcAft>
                <a:spcPts val="529"/>
              </a:spcAft>
              <a:buClr>
                <a:srgbClr val="000000"/>
              </a:buClr>
              <a:buFont typeface="Arial" panose="020B0604020202020204" pitchFamily="34" charset="0"/>
              <a:buChar char="•"/>
            </a:pPr>
            <a:r>
              <a:rPr lang="en-GB" sz="1235" kern="0" dirty="0">
                <a:solidFill>
                  <a:srgbClr val="000000"/>
                </a:solidFill>
                <a:latin typeface="Georgia" pitchFamily="18" charset="0"/>
                <a:cs typeface="Arial" pitchFamily="34" charset="0"/>
              </a:rPr>
              <a:t>You will need to find out if there are any restrictions before you start developing your property or sell part or all of you property.</a:t>
            </a:r>
          </a:p>
          <a:p>
            <a:pPr marL="252146" indent="-252146" defTabSz="899010" fontAlgn="base">
              <a:spcAft>
                <a:spcPts val="529"/>
              </a:spcAft>
              <a:buClr>
                <a:srgbClr val="000000"/>
              </a:buClr>
              <a:buFont typeface="Arial" panose="020B0604020202020204" pitchFamily="34" charset="0"/>
              <a:buChar char="•"/>
            </a:pPr>
            <a:r>
              <a:rPr lang="en-GB" sz="1235" kern="0" dirty="0">
                <a:solidFill>
                  <a:srgbClr val="000000"/>
                </a:solidFill>
                <a:latin typeface="Georgia" pitchFamily="18" charset="0"/>
                <a:cs typeface="Arial" pitchFamily="34" charset="0"/>
              </a:rPr>
              <a:t>These restrictions can also be used to benefit the LALC (financially) should a developer require one of these rights over land for development on or close to an LALC property.</a:t>
            </a:r>
          </a:p>
          <a:p>
            <a:pPr marL="252146" indent="-252146" defTabSz="899010">
              <a:buFont typeface="Arial" panose="020B0604020202020204" pitchFamily="34" charset="0"/>
              <a:buChar char="•"/>
            </a:pPr>
            <a:endParaRPr lang="en-GB" sz="1235" dirty="0">
              <a:solidFill>
                <a:srgbClr val="000000"/>
              </a:solidFill>
              <a:latin typeface="Arial"/>
            </a:endParaRPr>
          </a:p>
        </p:txBody>
      </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4</a:t>
            </a:fld>
            <a:endParaRPr lang="en-GB">
              <a:solidFill>
                <a:srgbClr val="000000"/>
              </a:solidFill>
              <a:latin typeface="Arial"/>
            </a:endParaRPr>
          </a:p>
        </p:txBody>
      </p:sp>
    </p:spTree>
    <p:custDataLst>
      <p:tags r:id="rId1"/>
    </p:custDataLst>
    <p:extLst>
      <p:ext uri="{BB962C8B-B14F-4D97-AF65-F5344CB8AC3E}">
        <p14:creationId xmlns:p14="http://schemas.microsoft.com/office/powerpoint/2010/main" val="2536762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5" name="Group 4" hidden="1"/>
            <p:cNvGrpSpPr/>
            <p:nvPr userDrawn="1"/>
          </p:nvGrpSpPr>
          <p:grpSpPr>
            <a:xfrm>
              <a:off x="530352" y="7159752"/>
              <a:ext cx="8997696" cy="301752"/>
              <a:chOff x="530352" y="7159752"/>
              <a:chExt cx="8997696" cy="301752"/>
            </a:xfrm>
          </p:grpSpPr>
          <p:sp>
            <p:nvSpPr>
              <p:cNvPr id="5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 name="Group 5" hidden="1"/>
            <p:cNvGrpSpPr/>
            <p:nvPr userDrawn="1"/>
          </p:nvGrpSpPr>
          <p:grpSpPr>
            <a:xfrm>
              <a:off x="530352" y="1066800"/>
              <a:ext cx="8997696" cy="835152"/>
              <a:chOff x="530352" y="1066800"/>
              <a:chExt cx="8997696" cy="835152"/>
            </a:xfrm>
          </p:grpSpPr>
          <p:sp>
            <p:nvSpPr>
              <p:cNvPr id="5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8" name="Group 600" hidden="1"/>
            <p:cNvGrpSpPr/>
            <p:nvPr userDrawn="1"/>
          </p:nvGrpSpPr>
          <p:grpSpPr>
            <a:xfrm>
              <a:off x="533400" y="6245352"/>
              <a:ext cx="8994648" cy="688848"/>
              <a:chOff x="533400" y="6013704"/>
              <a:chExt cx="8994648" cy="688848"/>
            </a:xfrm>
          </p:grpSpPr>
          <p:sp>
            <p:nvSpPr>
              <p:cNvPr id="4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500" hidden="1"/>
            <p:cNvGrpSpPr/>
            <p:nvPr userDrawn="1"/>
          </p:nvGrpSpPr>
          <p:grpSpPr>
            <a:xfrm>
              <a:off x="533400" y="5407152"/>
              <a:ext cx="8994648" cy="688848"/>
              <a:chOff x="533400" y="5026152"/>
              <a:chExt cx="8994648" cy="688848"/>
            </a:xfrm>
          </p:grpSpPr>
          <p:sp>
            <p:nvSpPr>
              <p:cNvPr id="3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400" hidden="1"/>
            <p:cNvGrpSpPr/>
            <p:nvPr userDrawn="1"/>
          </p:nvGrpSpPr>
          <p:grpSpPr>
            <a:xfrm>
              <a:off x="533400" y="4568952"/>
              <a:ext cx="8994648" cy="688848"/>
              <a:chOff x="533400" y="4038600"/>
              <a:chExt cx="8994648" cy="688848"/>
            </a:xfrm>
          </p:grpSpPr>
          <p:sp>
            <p:nvSpPr>
              <p:cNvPr id="3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300" hidden="1"/>
            <p:cNvGrpSpPr/>
            <p:nvPr userDrawn="1"/>
          </p:nvGrpSpPr>
          <p:grpSpPr>
            <a:xfrm>
              <a:off x="533400" y="3730752"/>
              <a:ext cx="8994648" cy="688848"/>
              <a:chOff x="533400" y="3041904"/>
              <a:chExt cx="8994648" cy="688848"/>
            </a:xfrm>
          </p:grpSpPr>
          <p:sp>
            <p:nvSpPr>
              <p:cNvPr id="2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200" hidden="1"/>
            <p:cNvGrpSpPr/>
            <p:nvPr userDrawn="1"/>
          </p:nvGrpSpPr>
          <p:grpSpPr>
            <a:xfrm>
              <a:off x="533400" y="2892552"/>
              <a:ext cx="8994648" cy="688848"/>
              <a:chOff x="533400" y="1066800"/>
              <a:chExt cx="8994648" cy="688848"/>
            </a:xfrm>
          </p:grpSpPr>
          <p:sp>
            <p:nvSpPr>
              <p:cNvPr id="2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100" hidden="1"/>
            <p:cNvGrpSpPr/>
            <p:nvPr userDrawn="1"/>
          </p:nvGrpSpPr>
          <p:grpSpPr>
            <a:xfrm>
              <a:off x="533400" y="2054352"/>
              <a:ext cx="8994648" cy="688848"/>
              <a:chOff x="533400" y="2054352"/>
              <a:chExt cx="8994648" cy="688848"/>
            </a:xfrm>
          </p:grpSpPr>
          <p:sp>
            <p:nvSpPr>
              <p:cNvPr id="1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What legal documents will I need to use?</a:t>
            </a:r>
          </a:p>
        </p:txBody>
      </p:sp>
      <p:sp>
        <p:nvSpPr>
          <p:cNvPr id="5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91" name="TextBox 90"/>
          <p:cNvSpPr txBox="1">
            <a:spLocks/>
          </p:cNvSpPr>
          <p:nvPr/>
        </p:nvSpPr>
        <p:spPr>
          <a:xfrm>
            <a:off x="2338525" y="2511144"/>
            <a:ext cx="3376256" cy="1445299"/>
          </a:xfrm>
          <a:prstGeom prst="rect">
            <a:avLst/>
          </a:prstGeom>
          <a:noFill/>
        </p:spPr>
        <p:txBody>
          <a:bodyPr wrap="square" lIns="0" tIns="0" rIns="0" bIns="0" rtlCol="0">
            <a:noAutofit/>
          </a:bodyPr>
          <a:lstStyle/>
          <a:p>
            <a:pPr defTabSz="899010">
              <a:spcBef>
                <a:spcPts val="529"/>
              </a:spcBef>
              <a:spcAft>
                <a:spcPts val="529"/>
              </a:spcAft>
            </a:pPr>
            <a:r>
              <a:rPr lang="en-GB" sz="1235" b="1" dirty="0">
                <a:solidFill>
                  <a:srgbClr val="000000"/>
                </a:solidFill>
                <a:latin typeface="Georgia" pitchFamily="18" charset="0"/>
              </a:rPr>
              <a:t>Getting contracts right</a:t>
            </a:r>
          </a:p>
          <a:p>
            <a:pPr defTabSz="899010">
              <a:spcBef>
                <a:spcPts val="529"/>
              </a:spcBef>
              <a:spcAft>
                <a:spcPts val="529"/>
              </a:spcAft>
            </a:pPr>
            <a:r>
              <a:rPr lang="en-GB" sz="1235" dirty="0">
                <a:solidFill>
                  <a:srgbClr val="000000"/>
                </a:solidFill>
                <a:latin typeface="Georgia" pitchFamily="18" charset="0"/>
              </a:rPr>
              <a:t>During property development, you will sign contracts with different groups (e.g. builders and developers). It is important to have a contract in which the rights and responsibilities are clear to get the outcomes you want for your community. Your lawyer and the NSWALC can help you with this.</a:t>
            </a:r>
          </a:p>
        </p:txBody>
      </p:sp>
      <p:grpSp>
        <p:nvGrpSpPr>
          <p:cNvPr id="92" name="Group 102"/>
          <p:cNvGrpSpPr/>
          <p:nvPr/>
        </p:nvGrpSpPr>
        <p:grpSpPr bwMode="gray">
          <a:xfrm>
            <a:off x="1956960" y="1466971"/>
            <a:ext cx="794118" cy="794118"/>
            <a:chOff x="533400" y="2059200"/>
            <a:chExt cx="1656184" cy="1656184"/>
          </a:xfrm>
        </p:grpSpPr>
        <p:sp>
          <p:nvSpPr>
            <p:cNvPr id="93" name="Ellipse 59"/>
            <p:cNvSpPr/>
            <p:nvPr/>
          </p:nvSpPr>
          <p:spPr bwMode="gray">
            <a:xfrm>
              <a:off x="533400" y="2059200"/>
              <a:ext cx="1656184" cy="1656184"/>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fontAlgn="base">
                <a:spcBef>
                  <a:spcPct val="0"/>
                </a:spcBef>
                <a:spcAft>
                  <a:spcPct val="0"/>
                </a:spcAft>
              </a:pPr>
              <a:endParaRPr lang="en-GB" sz="1401" dirty="0">
                <a:solidFill>
                  <a:srgbClr val="FFFFFF"/>
                </a:solidFill>
                <a:latin typeface="Georgia" pitchFamily="18" charset="0"/>
              </a:endParaRPr>
            </a:p>
          </p:txBody>
        </p:sp>
        <p:grpSp>
          <p:nvGrpSpPr>
            <p:cNvPr id="94" name="Gruppieren 98"/>
            <p:cNvGrpSpPr/>
            <p:nvPr/>
          </p:nvGrpSpPr>
          <p:grpSpPr bwMode="gray">
            <a:xfrm rot="5400000">
              <a:off x="1090947" y="2216483"/>
              <a:ext cx="541091" cy="1375546"/>
              <a:chOff x="5862224" y="630220"/>
              <a:chExt cx="2165176" cy="5504251"/>
            </a:xfrm>
          </p:grpSpPr>
          <p:sp>
            <p:nvSpPr>
              <p:cNvPr id="95" name="Ellipse 99"/>
              <p:cNvSpPr/>
              <p:nvPr/>
            </p:nvSpPr>
            <p:spPr bwMode="gray">
              <a:xfrm>
                <a:off x="5862224" y="630220"/>
                <a:ext cx="2165176" cy="2165176"/>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1401" dirty="0">
                  <a:solidFill>
                    <a:srgbClr val="FFFFFF"/>
                  </a:solidFill>
                  <a:latin typeface="Georgia" pitchFamily="18" charset="0"/>
                </a:endParaRPr>
              </a:p>
            </p:txBody>
          </p:sp>
          <p:sp>
            <p:nvSpPr>
              <p:cNvPr id="96" name="Ellipse 107"/>
              <p:cNvSpPr/>
              <p:nvPr/>
            </p:nvSpPr>
            <p:spPr bwMode="gray">
              <a:xfrm>
                <a:off x="6572616" y="908720"/>
                <a:ext cx="744392" cy="744392"/>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1401" dirty="0">
                  <a:solidFill>
                    <a:srgbClr val="FFFFFF"/>
                  </a:solidFill>
                  <a:latin typeface="Georgia" pitchFamily="18" charset="0"/>
                </a:endParaRPr>
              </a:p>
            </p:txBody>
          </p:sp>
          <p:sp>
            <p:nvSpPr>
              <p:cNvPr id="97" name="Freihandform 108"/>
              <p:cNvSpPr/>
              <p:nvPr/>
            </p:nvSpPr>
            <p:spPr bwMode="gray">
              <a:xfrm>
                <a:off x="6166041" y="2456893"/>
                <a:ext cx="1466299" cy="3677578"/>
              </a:xfrm>
              <a:custGeom>
                <a:avLst/>
                <a:gdLst>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213064 w 1242874"/>
                  <a:gd name="connsiteY4" fmla="*/ 87001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2054 w 1242874"/>
                  <a:gd name="connsiteY18" fmla="*/ 861134 h 3737499"/>
                  <a:gd name="connsiteX19" fmla="*/ 1242874 w 1242874"/>
                  <a:gd name="connsiteY19" fmla="*/ 861134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213064 w 1242874"/>
                  <a:gd name="connsiteY4" fmla="*/ 87001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2054 w 1242874"/>
                  <a:gd name="connsiteY18" fmla="*/ 861134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213064 w 1242874"/>
                  <a:gd name="connsiteY4" fmla="*/ 87001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195315 w 1242874"/>
                  <a:gd name="connsiteY4" fmla="*/ 85264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87303 w 1242874"/>
                  <a:gd name="connsiteY1" fmla="*/ 398425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87303 w 1242874"/>
                  <a:gd name="connsiteY1" fmla="*/ 398425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87303 w 1242874"/>
                  <a:gd name="connsiteY1" fmla="*/ 398425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487526 w 1348660"/>
                  <a:gd name="connsiteY0" fmla="*/ 6483 h 3743982"/>
                  <a:gd name="connsiteX1" fmla="*/ 49073 w 1348660"/>
                  <a:gd name="connsiteY1" fmla="*/ 66404 h 3743982"/>
                  <a:gd name="connsiteX2" fmla="*/ 193089 w 1348660"/>
                  <a:gd name="connsiteY2" fmla="*/ 404908 h 3743982"/>
                  <a:gd name="connsiteX3" fmla="*/ 105786 w 1348660"/>
                  <a:gd name="connsiteY3" fmla="*/ 714476 h 3743982"/>
                  <a:gd name="connsiteX4" fmla="*/ 105786 w 1348660"/>
                  <a:gd name="connsiteY4" fmla="*/ 859125 h 3743982"/>
                  <a:gd name="connsiteX5" fmla="*/ 301101 w 1348660"/>
                  <a:gd name="connsiteY5" fmla="*/ 859125 h 3743982"/>
                  <a:gd name="connsiteX6" fmla="*/ 301101 w 1348660"/>
                  <a:gd name="connsiteY6" fmla="*/ 1074516 h 3743982"/>
                  <a:gd name="connsiteX7" fmla="*/ 602935 w 1348660"/>
                  <a:gd name="connsiteY7" fmla="*/ 1373644 h 3743982"/>
                  <a:gd name="connsiteX8" fmla="*/ 416504 w 1348660"/>
                  <a:gd name="connsiteY8" fmla="*/ 1551197 h 3743982"/>
                  <a:gd name="connsiteX9" fmla="*/ 585180 w 1348660"/>
                  <a:gd name="connsiteY9" fmla="*/ 1755384 h 3743982"/>
                  <a:gd name="connsiteX10" fmla="*/ 292217 w 1348660"/>
                  <a:gd name="connsiteY10" fmla="*/ 2039469 h 3743982"/>
                  <a:gd name="connsiteX11" fmla="*/ 380994 w 1348660"/>
                  <a:gd name="connsiteY11" fmla="*/ 2137124 h 3743982"/>
                  <a:gd name="connsiteX12" fmla="*/ 274462 w 1348660"/>
                  <a:gd name="connsiteY12" fmla="*/ 2208145 h 3743982"/>
                  <a:gd name="connsiteX13" fmla="*/ 514159 w 1348660"/>
                  <a:gd name="connsiteY13" fmla="*/ 2430087 h 3743982"/>
                  <a:gd name="connsiteX14" fmla="*/ 283339 w 1348660"/>
                  <a:gd name="connsiteY14" fmla="*/ 2625395 h 3743982"/>
                  <a:gd name="connsiteX15" fmla="*/ 585180 w 1348660"/>
                  <a:gd name="connsiteY15" fmla="*/ 2918359 h 3743982"/>
                  <a:gd name="connsiteX16" fmla="*/ 283339 w 1348660"/>
                  <a:gd name="connsiteY16" fmla="*/ 3220199 h 3743982"/>
                  <a:gd name="connsiteX17" fmla="*/ 842633 w 1348660"/>
                  <a:gd name="connsiteY17" fmla="*/ 3743982 h 3743982"/>
                  <a:gd name="connsiteX18" fmla="*/ 1117840 w 1348660"/>
                  <a:gd name="connsiteY18" fmla="*/ 3442141 h 3743982"/>
                  <a:gd name="connsiteX19" fmla="*/ 1117761 w 1348660"/>
                  <a:gd name="connsiteY19" fmla="*/ 860495 h 3743982"/>
                  <a:gd name="connsiteX20" fmla="*/ 1348660 w 1348660"/>
                  <a:gd name="connsiteY20" fmla="*/ 859125 h 3743982"/>
                  <a:gd name="connsiteX21" fmla="*/ 1348660 w 1348660"/>
                  <a:gd name="connsiteY21" fmla="*/ 716696 h 3743982"/>
                  <a:gd name="connsiteX22" fmla="*/ 1117840 w 1348660"/>
                  <a:gd name="connsiteY22" fmla="*/ 459244 h 3743982"/>
                  <a:gd name="connsiteX23" fmla="*/ 1188862 w 1348660"/>
                  <a:gd name="connsiteY23" fmla="*/ 219547 h 3743982"/>
                  <a:gd name="connsiteX24" fmla="*/ 966920 w 1348660"/>
                  <a:gd name="connsiteY24" fmla="*/ 6483 h 3743982"/>
                  <a:gd name="connsiteX0" fmla="*/ 49073 w 1348660"/>
                  <a:gd name="connsiteY0" fmla="*/ 59921 h 3737499"/>
                  <a:gd name="connsiteX1" fmla="*/ 193089 w 1348660"/>
                  <a:gd name="connsiteY1" fmla="*/ 398425 h 3737499"/>
                  <a:gd name="connsiteX2" fmla="*/ 105786 w 1348660"/>
                  <a:gd name="connsiteY2" fmla="*/ 707993 h 3737499"/>
                  <a:gd name="connsiteX3" fmla="*/ 105786 w 1348660"/>
                  <a:gd name="connsiteY3" fmla="*/ 852642 h 3737499"/>
                  <a:gd name="connsiteX4" fmla="*/ 301101 w 1348660"/>
                  <a:gd name="connsiteY4" fmla="*/ 852642 h 3737499"/>
                  <a:gd name="connsiteX5" fmla="*/ 301101 w 1348660"/>
                  <a:gd name="connsiteY5" fmla="*/ 1068033 h 3737499"/>
                  <a:gd name="connsiteX6" fmla="*/ 602935 w 1348660"/>
                  <a:gd name="connsiteY6" fmla="*/ 1367161 h 3737499"/>
                  <a:gd name="connsiteX7" fmla="*/ 416504 w 1348660"/>
                  <a:gd name="connsiteY7" fmla="*/ 1544714 h 3737499"/>
                  <a:gd name="connsiteX8" fmla="*/ 585180 w 1348660"/>
                  <a:gd name="connsiteY8" fmla="*/ 1748901 h 3737499"/>
                  <a:gd name="connsiteX9" fmla="*/ 292217 w 1348660"/>
                  <a:gd name="connsiteY9" fmla="*/ 2032986 h 3737499"/>
                  <a:gd name="connsiteX10" fmla="*/ 380994 w 1348660"/>
                  <a:gd name="connsiteY10" fmla="*/ 2130641 h 3737499"/>
                  <a:gd name="connsiteX11" fmla="*/ 274462 w 1348660"/>
                  <a:gd name="connsiteY11" fmla="*/ 2201662 h 3737499"/>
                  <a:gd name="connsiteX12" fmla="*/ 514159 w 1348660"/>
                  <a:gd name="connsiteY12" fmla="*/ 2423604 h 3737499"/>
                  <a:gd name="connsiteX13" fmla="*/ 283339 w 1348660"/>
                  <a:gd name="connsiteY13" fmla="*/ 2618912 h 3737499"/>
                  <a:gd name="connsiteX14" fmla="*/ 585180 w 1348660"/>
                  <a:gd name="connsiteY14" fmla="*/ 2911876 h 3737499"/>
                  <a:gd name="connsiteX15" fmla="*/ 283339 w 1348660"/>
                  <a:gd name="connsiteY15" fmla="*/ 3213716 h 3737499"/>
                  <a:gd name="connsiteX16" fmla="*/ 842633 w 1348660"/>
                  <a:gd name="connsiteY16" fmla="*/ 3737499 h 3737499"/>
                  <a:gd name="connsiteX17" fmla="*/ 1117840 w 1348660"/>
                  <a:gd name="connsiteY17" fmla="*/ 3435658 h 3737499"/>
                  <a:gd name="connsiteX18" fmla="*/ 1117761 w 1348660"/>
                  <a:gd name="connsiteY18" fmla="*/ 854012 h 3737499"/>
                  <a:gd name="connsiteX19" fmla="*/ 1348660 w 1348660"/>
                  <a:gd name="connsiteY19" fmla="*/ 852642 h 3737499"/>
                  <a:gd name="connsiteX20" fmla="*/ 1348660 w 1348660"/>
                  <a:gd name="connsiteY20" fmla="*/ 710213 h 3737499"/>
                  <a:gd name="connsiteX21" fmla="*/ 1117840 w 1348660"/>
                  <a:gd name="connsiteY21" fmla="*/ 452761 h 3737499"/>
                  <a:gd name="connsiteX22" fmla="*/ 1188862 w 1348660"/>
                  <a:gd name="connsiteY22" fmla="*/ 213064 h 3737499"/>
                  <a:gd name="connsiteX23" fmla="*/ 966920 w 1348660"/>
                  <a:gd name="connsiteY23" fmla="*/ 0 h 3737499"/>
                  <a:gd name="connsiteX0" fmla="*/ 49073 w 1397733"/>
                  <a:gd name="connsiteY0" fmla="*/ 59921 h 3737499"/>
                  <a:gd name="connsiteX1" fmla="*/ 242162 w 1397733"/>
                  <a:gd name="connsiteY1" fmla="*/ 398425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0 h 3677578"/>
                  <a:gd name="connsiteX1" fmla="*/ 269592 w 1397733"/>
                  <a:gd name="connsiteY1" fmla="*/ 277599 h 3677578"/>
                  <a:gd name="connsiteX2" fmla="*/ 154859 w 1397733"/>
                  <a:gd name="connsiteY2" fmla="*/ 648072 h 3677578"/>
                  <a:gd name="connsiteX3" fmla="*/ 154859 w 1397733"/>
                  <a:gd name="connsiteY3" fmla="*/ 792721 h 3677578"/>
                  <a:gd name="connsiteX4" fmla="*/ 350174 w 1397733"/>
                  <a:gd name="connsiteY4" fmla="*/ 792721 h 3677578"/>
                  <a:gd name="connsiteX5" fmla="*/ 350174 w 1397733"/>
                  <a:gd name="connsiteY5" fmla="*/ 1008112 h 3677578"/>
                  <a:gd name="connsiteX6" fmla="*/ 652008 w 1397733"/>
                  <a:gd name="connsiteY6" fmla="*/ 1307240 h 3677578"/>
                  <a:gd name="connsiteX7" fmla="*/ 465577 w 1397733"/>
                  <a:gd name="connsiteY7" fmla="*/ 1484793 h 3677578"/>
                  <a:gd name="connsiteX8" fmla="*/ 634253 w 1397733"/>
                  <a:gd name="connsiteY8" fmla="*/ 1688980 h 3677578"/>
                  <a:gd name="connsiteX9" fmla="*/ 341290 w 1397733"/>
                  <a:gd name="connsiteY9" fmla="*/ 1973065 h 3677578"/>
                  <a:gd name="connsiteX10" fmla="*/ 430067 w 1397733"/>
                  <a:gd name="connsiteY10" fmla="*/ 2070720 h 3677578"/>
                  <a:gd name="connsiteX11" fmla="*/ 323535 w 1397733"/>
                  <a:gd name="connsiteY11" fmla="*/ 2141741 h 3677578"/>
                  <a:gd name="connsiteX12" fmla="*/ 563232 w 1397733"/>
                  <a:gd name="connsiteY12" fmla="*/ 2363683 h 3677578"/>
                  <a:gd name="connsiteX13" fmla="*/ 332412 w 1397733"/>
                  <a:gd name="connsiteY13" fmla="*/ 2558991 h 3677578"/>
                  <a:gd name="connsiteX14" fmla="*/ 634253 w 1397733"/>
                  <a:gd name="connsiteY14" fmla="*/ 2851955 h 3677578"/>
                  <a:gd name="connsiteX15" fmla="*/ 332412 w 1397733"/>
                  <a:gd name="connsiteY15" fmla="*/ 3153795 h 3677578"/>
                  <a:gd name="connsiteX16" fmla="*/ 891706 w 1397733"/>
                  <a:gd name="connsiteY16" fmla="*/ 3677578 h 3677578"/>
                  <a:gd name="connsiteX17" fmla="*/ 1166913 w 1397733"/>
                  <a:gd name="connsiteY17" fmla="*/ 3375737 h 3677578"/>
                  <a:gd name="connsiteX18" fmla="*/ 1166834 w 1397733"/>
                  <a:gd name="connsiteY18" fmla="*/ 794091 h 3677578"/>
                  <a:gd name="connsiteX19" fmla="*/ 1397733 w 1397733"/>
                  <a:gd name="connsiteY19" fmla="*/ 792721 h 3677578"/>
                  <a:gd name="connsiteX20" fmla="*/ 1397733 w 1397733"/>
                  <a:gd name="connsiteY20" fmla="*/ 650292 h 3677578"/>
                  <a:gd name="connsiteX21" fmla="*/ 1166913 w 1397733"/>
                  <a:gd name="connsiteY21" fmla="*/ 392840 h 3677578"/>
                  <a:gd name="connsiteX22" fmla="*/ 1237935 w 1397733"/>
                  <a:gd name="connsiteY22" fmla="*/ 153143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78267 w 1466299"/>
                  <a:gd name="connsiteY21" fmla="*/ 338503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78267 w 1466299"/>
                  <a:gd name="connsiteY21" fmla="*/ 338503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78267 w 1466299"/>
                  <a:gd name="connsiteY21" fmla="*/ 338503 h 3677578"/>
                  <a:gd name="connsiteX22" fmla="*/ 1466299 w 1466299"/>
                  <a:gd name="connsiteY22" fmla="*/ 72007 h 3677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66299" h="3677578">
                    <a:moveTo>
                      <a:pt x="49073" y="0"/>
                    </a:moveTo>
                    <a:cubicBezTo>
                      <a:pt x="0" y="66404"/>
                      <a:pt x="189466" y="138980"/>
                      <a:pt x="269592" y="277599"/>
                    </a:cubicBezTo>
                    <a:cubicBezTo>
                      <a:pt x="282570" y="388955"/>
                      <a:pt x="183960" y="544883"/>
                      <a:pt x="154859" y="648072"/>
                    </a:cubicBezTo>
                    <a:lnTo>
                      <a:pt x="154859" y="792721"/>
                    </a:lnTo>
                    <a:lnTo>
                      <a:pt x="350174" y="792721"/>
                    </a:lnTo>
                    <a:lnTo>
                      <a:pt x="350174" y="1008112"/>
                    </a:lnTo>
                    <a:lnTo>
                      <a:pt x="652008" y="1307240"/>
                    </a:lnTo>
                    <a:lnTo>
                      <a:pt x="465577" y="1484793"/>
                    </a:lnTo>
                    <a:lnTo>
                      <a:pt x="634253" y="1688980"/>
                    </a:lnTo>
                    <a:lnTo>
                      <a:pt x="341290" y="1973065"/>
                    </a:lnTo>
                    <a:lnTo>
                      <a:pt x="430067" y="2070720"/>
                    </a:lnTo>
                    <a:lnTo>
                      <a:pt x="323535" y="2141741"/>
                    </a:lnTo>
                    <a:lnTo>
                      <a:pt x="563232" y="2363683"/>
                    </a:lnTo>
                    <a:lnTo>
                      <a:pt x="332412" y="2558991"/>
                    </a:lnTo>
                    <a:lnTo>
                      <a:pt x="634253" y="2851955"/>
                    </a:lnTo>
                    <a:lnTo>
                      <a:pt x="332412" y="3153795"/>
                    </a:lnTo>
                    <a:lnTo>
                      <a:pt x="891706" y="3677578"/>
                    </a:lnTo>
                    <a:lnTo>
                      <a:pt x="1166913" y="3375737"/>
                    </a:lnTo>
                    <a:cubicBezTo>
                      <a:pt x="1166887" y="2515188"/>
                      <a:pt x="1166860" y="1654640"/>
                      <a:pt x="1166834" y="794091"/>
                    </a:cubicBezTo>
                    <a:lnTo>
                      <a:pt x="1397733" y="792721"/>
                    </a:lnTo>
                    <a:lnTo>
                      <a:pt x="1397733" y="650292"/>
                    </a:lnTo>
                    <a:cubicBezTo>
                      <a:pt x="1382800" y="570810"/>
                      <a:pt x="1159171" y="429495"/>
                      <a:pt x="1178267" y="338503"/>
                    </a:cubicBezTo>
                    <a:cubicBezTo>
                      <a:pt x="1204079" y="226984"/>
                      <a:pt x="1339531" y="228967"/>
                      <a:pt x="1466299" y="72007"/>
                    </a:cubicBezTo>
                  </a:path>
                </a:pathLst>
              </a:custGeom>
              <a:solidFill>
                <a:schemeClr val="bg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899010"/>
                <a:endParaRPr lang="en-GB" sz="1401" dirty="0">
                  <a:solidFill>
                    <a:srgbClr val="000000"/>
                  </a:solidFill>
                  <a:latin typeface="Arial"/>
                </a:endParaRPr>
              </a:p>
            </p:txBody>
          </p:sp>
        </p:grpSp>
      </p:grpSp>
      <p:sp>
        <p:nvSpPr>
          <p:cNvPr id="2" name="TextBox 1"/>
          <p:cNvSpPr txBox="1"/>
          <p:nvPr/>
        </p:nvSpPr>
        <p:spPr>
          <a:xfrm>
            <a:off x="2338525" y="4509120"/>
            <a:ext cx="3819955" cy="380104"/>
          </a:xfrm>
          <a:prstGeom prst="rect">
            <a:avLst/>
          </a:prstGeom>
          <a:noFill/>
          <a:ln>
            <a:noFill/>
          </a:ln>
        </p:spPr>
        <p:txBody>
          <a:bodyPr wrap="square" lIns="0" tIns="0" rIns="0" bIns="0" rtlCol="0">
            <a:spAutoFit/>
          </a:bodyPr>
          <a:lstStyle/>
          <a:p>
            <a:pPr defTabSz="899010"/>
            <a:r>
              <a:rPr lang="en-GB" sz="1235" dirty="0">
                <a:solidFill>
                  <a:srgbClr val="000000"/>
                </a:solidFill>
                <a:latin typeface="Georgia" pitchFamily="18" charset="0"/>
                <a:cs typeface="Arial" pitchFamily="34" charset="0"/>
              </a:rPr>
              <a:t>Some key groups with whom you might have a contract:</a:t>
            </a:r>
          </a:p>
        </p:txBody>
      </p:sp>
      <p:cxnSp>
        <p:nvCxnSpPr>
          <p:cNvPr id="99" name="Straight Connector 98"/>
          <p:cNvCxnSpPr/>
          <p:nvPr/>
        </p:nvCxnSpPr>
        <p:spPr>
          <a:xfrm flipH="1">
            <a:off x="6160546" y="2222252"/>
            <a:ext cx="0" cy="4002353"/>
          </a:xfrm>
          <a:prstGeom prst="line">
            <a:avLst/>
          </a:prstGeom>
          <a:ln w="25400">
            <a:solidFill>
              <a:srgbClr val="DC6900"/>
            </a:solidFill>
            <a:prstDash val="dash"/>
          </a:ln>
        </p:spPr>
        <p:style>
          <a:lnRef idx="1">
            <a:schemeClr val="accent1"/>
          </a:lnRef>
          <a:fillRef idx="0">
            <a:schemeClr val="accent1"/>
          </a:fillRef>
          <a:effectRef idx="0">
            <a:schemeClr val="accent1"/>
          </a:effectRef>
          <a:fontRef idx="minor">
            <a:schemeClr val="tx1"/>
          </a:fontRef>
        </p:style>
      </p:cxnSp>
      <p:sp>
        <p:nvSpPr>
          <p:cNvPr id="100" name="TextBox 99"/>
          <p:cNvSpPr txBox="1">
            <a:spLocks/>
          </p:cNvSpPr>
          <p:nvPr/>
        </p:nvSpPr>
        <p:spPr>
          <a:xfrm>
            <a:off x="2919554" y="1609935"/>
            <a:ext cx="7191165" cy="571222"/>
          </a:xfrm>
          <a:prstGeom prst="rect">
            <a:avLst/>
          </a:prstGeom>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defTabSz="899320">
              <a:spcAft>
                <a:spcPts val="529"/>
              </a:spcAft>
            </a:pPr>
            <a:r>
              <a:rPr lang="en-GB" sz="1412" dirty="0">
                <a:solidFill>
                  <a:srgbClr val="000000"/>
                </a:solidFill>
              </a:rPr>
              <a:t>Legal documents are important in property development as they help you reduce the risk of your projects, can protect you and help you get the best outcome for your community.</a:t>
            </a:r>
          </a:p>
        </p:txBody>
      </p:sp>
      <p:sp>
        <p:nvSpPr>
          <p:cNvPr id="57" name="Rectangle 56"/>
          <p:cNvSpPr/>
          <p:nvPr/>
        </p:nvSpPr>
        <p:spPr>
          <a:xfrm>
            <a:off x="2084033" y="2412417"/>
            <a:ext cx="3821358" cy="1882624"/>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108" name="TextBox 107"/>
          <p:cNvSpPr txBox="1"/>
          <p:nvPr/>
        </p:nvSpPr>
        <p:spPr>
          <a:xfrm>
            <a:off x="6229795" y="2249375"/>
            <a:ext cx="3939255" cy="4026230"/>
          </a:xfrm>
          <a:prstGeom prst="rect">
            <a:avLst/>
          </a:prstGeom>
          <a:noFill/>
        </p:spPr>
        <p:txBody>
          <a:bodyPr wrap="square" rtlCol="0">
            <a:spAutoFit/>
          </a:bodyPr>
          <a:lstStyle/>
          <a:p>
            <a:pPr defTabSz="899010">
              <a:spcBef>
                <a:spcPts val="529"/>
              </a:spcBef>
              <a:spcAft>
                <a:spcPts val="529"/>
              </a:spcAft>
            </a:pPr>
            <a:r>
              <a:rPr lang="en-GB" sz="1235" b="1" dirty="0">
                <a:solidFill>
                  <a:srgbClr val="000000"/>
                </a:solidFill>
                <a:latin typeface="Georgia"/>
              </a:rPr>
              <a:t>Legal framework of planning in property development</a:t>
            </a:r>
          </a:p>
          <a:p>
            <a:pPr defTabSz="899010">
              <a:spcBef>
                <a:spcPts val="529"/>
              </a:spcBef>
              <a:spcAft>
                <a:spcPts val="529"/>
              </a:spcAft>
            </a:pPr>
            <a:r>
              <a:rPr lang="en-GB" sz="1235" dirty="0">
                <a:solidFill>
                  <a:srgbClr val="000000"/>
                </a:solidFill>
                <a:latin typeface="Georgia"/>
              </a:rPr>
              <a:t>There are a number of laws which outline requirements for property development. They include the Environmental Planning and Assessment Act 1979, State Environmental Planning Policy (SEPP), Local Environmental Plan (LEP) of your local Council.</a:t>
            </a:r>
          </a:p>
          <a:p>
            <a:pPr defTabSz="899010">
              <a:spcBef>
                <a:spcPts val="529"/>
              </a:spcBef>
              <a:spcAft>
                <a:spcPts val="529"/>
              </a:spcAft>
            </a:pPr>
            <a:r>
              <a:rPr lang="en-GB" sz="1235" dirty="0">
                <a:solidFill>
                  <a:srgbClr val="000000"/>
                </a:solidFill>
                <a:latin typeface="Georgia"/>
              </a:rPr>
              <a:t>A town planner or property specialist will be able to help you design your property development to meet the planning requirements.</a:t>
            </a:r>
          </a:p>
          <a:p>
            <a:pPr defTabSz="899010">
              <a:spcBef>
                <a:spcPts val="529"/>
              </a:spcBef>
              <a:spcAft>
                <a:spcPts val="529"/>
              </a:spcAft>
            </a:pPr>
            <a:r>
              <a:rPr lang="en-GB" sz="1235" dirty="0">
                <a:solidFill>
                  <a:srgbClr val="000000"/>
                </a:solidFill>
                <a:latin typeface="Georgia" pitchFamily="18" charset="0"/>
              </a:rPr>
              <a:t>Some key planning legal documents: Rezoning and subdivision applications, Development Application submission, Construction Certificate</a:t>
            </a:r>
          </a:p>
          <a:p>
            <a:pPr defTabSz="899010">
              <a:spcBef>
                <a:spcPts val="529"/>
              </a:spcBef>
              <a:spcAft>
                <a:spcPts val="529"/>
              </a:spcAft>
            </a:pPr>
            <a:r>
              <a:rPr lang="en-GB" sz="1235" b="1" dirty="0">
                <a:solidFill>
                  <a:srgbClr val="000000"/>
                </a:solidFill>
                <a:latin typeface="Georgia" pitchFamily="18" charset="0"/>
                <a:cs typeface="Arial" pitchFamily="34" charset="0"/>
              </a:rPr>
              <a:t>Other legal frameworks to consider and understand include: </a:t>
            </a:r>
            <a:r>
              <a:rPr lang="en-GB" sz="1235" dirty="0">
                <a:solidFill>
                  <a:srgbClr val="000000"/>
                </a:solidFill>
                <a:latin typeface="Georgia" pitchFamily="18" charset="0"/>
                <a:cs typeface="Arial" pitchFamily="34" charset="0"/>
              </a:rPr>
              <a:t>The Aboriginal Land Rights Act 1983 (including the land dealings provisions), the Aboriginal Land Rights Regulation 2014 and the Duties Act 1997.</a:t>
            </a:r>
            <a:endParaRPr lang="en-GB" sz="1235" dirty="0">
              <a:solidFill>
                <a:srgbClr val="000000"/>
              </a:solidFill>
              <a:latin typeface="Arial"/>
            </a:endParaRPr>
          </a:p>
        </p:txBody>
      </p:sp>
      <p:sp>
        <p:nvSpPr>
          <p:cNvPr id="68" name="TextBox 67"/>
          <p:cNvSpPr txBox="1"/>
          <p:nvPr/>
        </p:nvSpPr>
        <p:spPr>
          <a:xfrm>
            <a:off x="2338525" y="4972871"/>
            <a:ext cx="2054718" cy="991041"/>
          </a:xfrm>
          <a:prstGeom prst="rect">
            <a:avLst/>
          </a:prstGeom>
          <a:noFill/>
          <a:ln>
            <a:noFill/>
          </a:ln>
        </p:spPr>
        <p:txBody>
          <a:bodyPr wrap="square" lIns="0" tIns="0" rIns="0" bIns="0" rtlCol="0">
            <a:spAutoFit/>
          </a:bodyPr>
          <a:lstStyle/>
          <a:p>
            <a:pPr marL="151287" indent="-151287" defTabSz="899010">
              <a:spcBef>
                <a:spcPts val="265"/>
              </a:spcBef>
              <a:spcAft>
                <a:spcPts val="265"/>
              </a:spcAft>
              <a:buFont typeface="Arial" panose="020B0604020202020204" pitchFamily="34" charset="0"/>
              <a:buChar char="•"/>
            </a:pPr>
            <a:r>
              <a:rPr lang="en-GB" sz="1235" dirty="0">
                <a:solidFill>
                  <a:srgbClr val="000000"/>
                </a:solidFill>
                <a:latin typeface="Georgia" pitchFamily="18" charset="0"/>
              </a:rPr>
              <a:t>Developer</a:t>
            </a:r>
          </a:p>
          <a:p>
            <a:pPr marL="151287" indent="-151287" defTabSz="899010">
              <a:spcBef>
                <a:spcPts val="265"/>
              </a:spcBef>
              <a:spcAft>
                <a:spcPts val="265"/>
              </a:spcAft>
              <a:buFont typeface="Arial" panose="020B0604020202020204" pitchFamily="34" charset="0"/>
              <a:buChar char="•"/>
            </a:pPr>
            <a:r>
              <a:rPr lang="en-GB" sz="1235" dirty="0">
                <a:solidFill>
                  <a:srgbClr val="000000"/>
                </a:solidFill>
                <a:latin typeface="Georgia" pitchFamily="18" charset="0"/>
              </a:rPr>
              <a:t>Builder/contractor</a:t>
            </a:r>
          </a:p>
          <a:p>
            <a:pPr marL="151287" indent="-151287" defTabSz="899010">
              <a:spcBef>
                <a:spcPts val="265"/>
              </a:spcBef>
              <a:spcAft>
                <a:spcPts val="265"/>
              </a:spcAft>
              <a:buFont typeface="Arial" panose="020B0604020202020204" pitchFamily="34" charset="0"/>
              <a:buChar char="•"/>
            </a:pPr>
            <a:r>
              <a:rPr lang="en-GB" sz="1235" dirty="0">
                <a:solidFill>
                  <a:srgbClr val="000000"/>
                </a:solidFill>
                <a:latin typeface="Georgia" pitchFamily="18" charset="0"/>
              </a:rPr>
              <a:t>Investor</a:t>
            </a:r>
          </a:p>
          <a:p>
            <a:pPr marL="151287" indent="-151287" defTabSz="899010">
              <a:spcBef>
                <a:spcPts val="265"/>
              </a:spcBef>
              <a:spcAft>
                <a:spcPts val="265"/>
              </a:spcAft>
              <a:buFont typeface="Arial" panose="020B0604020202020204" pitchFamily="34" charset="0"/>
              <a:buChar char="•"/>
            </a:pPr>
            <a:r>
              <a:rPr lang="en-GB" sz="1235" dirty="0">
                <a:solidFill>
                  <a:srgbClr val="000000"/>
                </a:solidFill>
                <a:latin typeface="Georgia" pitchFamily="18" charset="0"/>
              </a:rPr>
              <a:t>Banks/Financiers</a:t>
            </a:r>
          </a:p>
        </p:txBody>
      </p:sp>
      <p:sp>
        <p:nvSpPr>
          <p:cNvPr id="69" name="TextBox 68"/>
          <p:cNvSpPr txBox="1"/>
          <p:nvPr/>
        </p:nvSpPr>
        <p:spPr>
          <a:xfrm>
            <a:off x="4042061" y="4972871"/>
            <a:ext cx="1942459" cy="1255728"/>
          </a:xfrm>
          <a:prstGeom prst="rect">
            <a:avLst/>
          </a:prstGeom>
          <a:noFill/>
          <a:ln>
            <a:noFill/>
          </a:ln>
        </p:spPr>
        <p:txBody>
          <a:bodyPr wrap="square" lIns="0" tIns="0" rIns="0" bIns="0" rtlCol="0">
            <a:spAutoFit/>
          </a:bodyPr>
          <a:lstStyle/>
          <a:p>
            <a:pPr marL="151287" indent="-151287" defTabSz="899010">
              <a:spcBef>
                <a:spcPts val="265"/>
              </a:spcBef>
              <a:spcAft>
                <a:spcPts val="265"/>
              </a:spcAft>
              <a:buFont typeface="Arial" panose="020B0604020202020204" pitchFamily="34" charset="0"/>
              <a:buChar char="•"/>
            </a:pPr>
            <a:r>
              <a:rPr lang="en-GB" sz="1235" dirty="0" err="1">
                <a:solidFill>
                  <a:srgbClr val="000000"/>
                </a:solidFill>
                <a:latin typeface="Georgia" pitchFamily="18" charset="0"/>
              </a:rPr>
              <a:t>Subconsultants</a:t>
            </a:r>
            <a:r>
              <a:rPr lang="en-GB" sz="1235" dirty="0">
                <a:solidFill>
                  <a:srgbClr val="000000"/>
                </a:solidFill>
                <a:latin typeface="Georgia" pitchFamily="18" charset="0"/>
              </a:rPr>
              <a:t> (e.g. electricians, plumbers, engineers, architects, lawyers)</a:t>
            </a:r>
          </a:p>
          <a:p>
            <a:pPr marL="151287" indent="-151287" defTabSz="899010">
              <a:spcBef>
                <a:spcPts val="265"/>
              </a:spcBef>
              <a:spcAft>
                <a:spcPts val="265"/>
              </a:spcAft>
              <a:buFont typeface="Arial" panose="020B0604020202020204" pitchFamily="34" charset="0"/>
              <a:buChar char="•"/>
            </a:pPr>
            <a:r>
              <a:rPr lang="en-GB" sz="1235" dirty="0">
                <a:solidFill>
                  <a:srgbClr val="000000"/>
                </a:solidFill>
                <a:latin typeface="Georgia" pitchFamily="18" charset="0"/>
              </a:rPr>
              <a:t>Sales agents</a:t>
            </a:r>
          </a:p>
          <a:p>
            <a:pPr defTabSz="899010"/>
            <a:endParaRPr lang="en-GB" sz="1235" dirty="0">
              <a:solidFill>
                <a:srgbClr val="000000"/>
              </a:solidFill>
              <a:latin typeface="Georgia" pitchFamily="18" charset="0"/>
              <a:cs typeface="Arial" pitchFamily="34" charset="0"/>
            </a:endParaRPr>
          </a:p>
        </p:txBody>
      </p:sp>
      <p:sp>
        <p:nvSpPr>
          <p:cNvPr id="56" name="Slide Number Placeholder 55"/>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5</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2989158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4"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8" name="Group 7" hidden="1"/>
            <p:cNvGrpSpPr/>
            <p:nvPr userDrawn="1"/>
          </p:nvGrpSpPr>
          <p:grpSpPr>
            <a:xfrm>
              <a:off x="530352" y="1066800"/>
              <a:ext cx="8997696" cy="835152"/>
              <a:chOff x="530352" y="1066800"/>
              <a:chExt cx="8997696" cy="835152"/>
            </a:xfrm>
          </p:grpSpPr>
          <p:sp>
            <p:nvSpPr>
              <p:cNvPr id="52"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9"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0" name="Group 600" hidden="1"/>
            <p:cNvGrpSpPr/>
            <p:nvPr userDrawn="1"/>
          </p:nvGrpSpPr>
          <p:grpSpPr>
            <a:xfrm>
              <a:off x="533400" y="6245352"/>
              <a:ext cx="8994648" cy="688848"/>
              <a:chOff x="533400" y="6013704"/>
              <a:chExt cx="8994648" cy="688848"/>
            </a:xfrm>
          </p:grpSpPr>
          <p:sp>
            <p:nvSpPr>
              <p:cNvPr id="46"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500" hidden="1"/>
            <p:cNvGrpSpPr/>
            <p:nvPr userDrawn="1"/>
          </p:nvGrpSpPr>
          <p:grpSpPr>
            <a:xfrm>
              <a:off x="533400" y="5407152"/>
              <a:ext cx="8994648" cy="688848"/>
              <a:chOff x="533400" y="5026152"/>
              <a:chExt cx="8994648" cy="688848"/>
            </a:xfrm>
          </p:grpSpPr>
          <p:sp>
            <p:nvSpPr>
              <p:cNvPr id="40"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400" hidden="1"/>
            <p:cNvGrpSpPr/>
            <p:nvPr userDrawn="1"/>
          </p:nvGrpSpPr>
          <p:grpSpPr>
            <a:xfrm>
              <a:off x="533400" y="4568952"/>
              <a:ext cx="8994648" cy="688848"/>
              <a:chOff x="533400" y="4038600"/>
              <a:chExt cx="8994648" cy="688848"/>
            </a:xfrm>
          </p:grpSpPr>
          <p:sp>
            <p:nvSpPr>
              <p:cNvPr id="3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300" hidden="1"/>
            <p:cNvGrpSpPr/>
            <p:nvPr userDrawn="1"/>
          </p:nvGrpSpPr>
          <p:grpSpPr>
            <a:xfrm>
              <a:off x="533400" y="3730752"/>
              <a:ext cx="8994648" cy="688848"/>
              <a:chOff x="533400" y="3041904"/>
              <a:chExt cx="8994648" cy="688848"/>
            </a:xfrm>
          </p:grpSpPr>
          <p:sp>
            <p:nvSpPr>
              <p:cNvPr id="28"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200" hidden="1"/>
            <p:cNvGrpSpPr/>
            <p:nvPr userDrawn="1"/>
          </p:nvGrpSpPr>
          <p:grpSpPr>
            <a:xfrm>
              <a:off x="533400" y="2892552"/>
              <a:ext cx="8994648" cy="688848"/>
              <a:chOff x="533400" y="1066800"/>
              <a:chExt cx="8994648" cy="688848"/>
            </a:xfrm>
          </p:grpSpPr>
          <p:sp>
            <p:nvSpPr>
              <p:cNvPr id="22"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100" hidden="1"/>
            <p:cNvGrpSpPr/>
            <p:nvPr userDrawn="1"/>
          </p:nvGrpSpPr>
          <p:grpSpPr>
            <a:xfrm>
              <a:off x="533400" y="2054352"/>
              <a:ext cx="8994648" cy="688848"/>
              <a:chOff x="533400" y="2054352"/>
              <a:chExt cx="8994648" cy="688848"/>
            </a:xfrm>
          </p:grpSpPr>
          <p:sp>
            <p:nvSpPr>
              <p:cNvPr id="16"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423168"/>
          </a:xfrm>
        </p:spPr>
        <p:txBody>
          <a:bodyPr/>
          <a:lstStyle/>
          <a:p>
            <a:r>
              <a:rPr lang="en-GB" dirty="0"/>
              <a:t>Bringing it all together –Property law and legal documents</a:t>
            </a:r>
          </a:p>
        </p:txBody>
      </p:sp>
      <p:sp>
        <p:nvSpPr>
          <p:cNvPr id="57"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64" name="Rectangle 63"/>
          <p:cNvSpPr/>
          <p:nvPr/>
        </p:nvSpPr>
        <p:spPr>
          <a:xfrm>
            <a:off x="3201395" y="1678193"/>
            <a:ext cx="6727061" cy="2195562"/>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Key considerations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The legal title of land can impact the value of land and your ability to develop it;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Legal title and zoning can also restrict what can be developed on land (such as restrictions on title) and how it is used (such as no commercial activities on rural zoned land).</a:t>
            </a:r>
          </a:p>
        </p:txBody>
      </p:sp>
      <p:sp>
        <p:nvSpPr>
          <p:cNvPr id="66" name="Rectangle 65"/>
          <p:cNvSpPr/>
          <p:nvPr/>
        </p:nvSpPr>
        <p:spPr>
          <a:xfrm>
            <a:off x="3188130" y="4163584"/>
            <a:ext cx="6740326" cy="2001176"/>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Key contacts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Legal professionals to draft contracts and negotiate terms of the contract;</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Town planning professionals to assist preparing your development application;</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Property development management and project management professionals;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The NSWALC.</a:t>
            </a:r>
          </a:p>
        </p:txBody>
      </p:sp>
      <p:sp>
        <p:nvSpPr>
          <p:cNvPr id="67" name="Freeform 29"/>
          <p:cNvSpPr>
            <a:spLocks noChangeAspect="1" noEditPoints="1"/>
          </p:cNvSpPr>
          <p:nvPr/>
        </p:nvSpPr>
        <p:spPr bwMode="auto">
          <a:xfrm>
            <a:off x="2210414" y="4670139"/>
            <a:ext cx="791875" cy="794118"/>
          </a:xfrm>
          <a:custGeom>
            <a:avLst/>
            <a:gdLst/>
            <a:ahLst/>
            <a:cxnLst>
              <a:cxn ang="0">
                <a:pos x="258" y="175"/>
              </a:cxn>
              <a:cxn ang="0">
                <a:pos x="233" y="116"/>
              </a:cxn>
              <a:cxn ang="0">
                <a:pos x="244" y="190"/>
              </a:cxn>
              <a:cxn ang="0">
                <a:pos x="237" y="202"/>
              </a:cxn>
              <a:cxn ang="0">
                <a:pos x="235" y="199"/>
              </a:cxn>
              <a:cxn ang="0">
                <a:pos x="183" y="171"/>
              </a:cxn>
              <a:cxn ang="0">
                <a:pos x="167" y="105"/>
              </a:cxn>
              <a:cxn ang="0">
                <a:pos x="170" y="96"/>
              </a:cxn>
              <a:cxn ang="0">
                <a:pos x="228" y="82"/>
              </a:cxn>
              <a:cxn ang="0">
                <a:pos x="246" y="96"/>
              </a:cxn>
              <a:cxn ang="0">
                <a:pos x="261" y="175"/>
              </a:cxn>
              <a:cxn ang="0">
                <a:pos x="196" y="232"/>
              </a:cxn>
              <a:cxn ang="0">
                <a:pos x="190" y="276"/>
              </a:cxn>
              <a:cxn ang="0">
                <a:pos x="107" y="276"/>
              </a:cxn>
              <a:cxn ang="0">
                <a:pos x="101" y="232"/>
              </a:cxn>
              <a:cxn ang="0">
                <a:pos x="67" y="253"/>
              </a:cxn>
              <a:cxn ang="0">
                <a:pos x="75" y="203"/>
              </a:cxn>
              <a:cxn ang="0">
                <a:pos x="130" y="183"/>
              </a:cxn>
              <a:cxn ang="0">
                <a:pos x="167" y="183"/>
              </a:cxn>
              <a:cxn ang="0">
                <a:pos x="223" y="203"/>
              </a:cxn>
              <a:cxn ang="0">
                <a:pos x="231" y="253"/>
              </a:cxn>
              <a:cxn ang="0">
                <a:pos x="62" y="203"/>
              </a:cxn>
              <a:cxn ang="0">
                <a:pos x="63" y="114"/>
              </a:cxn>
              <a:cxn ang="0">
                <a:pos x="48" y="165"/>
              </a:cxn>
              <a:cxn ang="0">
                <a:pos x="36" y="174"/>
              </a:cxn>
              <a:cxn ang="0">
                <a:pos x="39" y="95"/>
              </a:cxn>
              <a:cxn ang="0">
                <a:pos x="58" y="81"/>
              </a:cxn>
              <a:cxn ang="0">
                <a:pos x="89" y="103"/>
              </a:cxn>
              <a:cxn ang="0">
                <a:pos x="120" y="81"/>
              </a:cxn>
              <a:cxn ang="0">
                <a:pos x="139" y="95"/>
              </a:cxn>
              <a:cxn ang="0">
                <a:pos x="117" y="114"/>
              </a:cxn>
              <a:cxn ang="0">
                <a:pos x="116" y="115"/>
              </a:cxn>
              <a:cxn ang="0">
                <a:pos x="113" y="171"/>
              </a:cxn>
              <a:cxn ang="0">
                <a:pos x="63" y="199"/>
              </a:cxn>
              <a:cxn ang="0">
                <a:pos x="89" y="34"/>
              </a:cxn>
              <a:cxn ang="0">
                <a:pos x="89" y="74"/>
              </a:cxn>
              <a:cxn ang="0">
                <a:pos x="89" y="34"/>
              </a:cxn>
              <a:cxn ang="0">
                <a:pos x="180" y="144"/>
              </a:cxn>
              <a:cxn ang="0">
                <a:pos x="117" y="144"/>
              </a:cxn>
              <a:cxn ang="0">
                <a:pos x="209" y="34"/>
              </a:cxn>
              <a:cxn ang="0">
                <a:pos x="209" y="74"/>
              </a:cxn>
              <a:cxn ang="0">
                <a:pos x="209" y="34"/>
              </a:cxn>
              <a:cxn ang="0">
                <a:pos x="297" y="149"/>
              </a:cxn>
              <a:cxn ang="0">
                <a:pos x="0" y="149"/>
              </a:cxn>
            </a:cxnLst>
            <a:rect l="0" t="0" r="r" b="b"/>
            <a:pathLst>
              <a:path w="297" h="298">
                <a:moveTo>
                  <a:pt x="261" y="175"/>
                </a:moveTo>
                <a:cubicBezTo>
                  <a:pt x="260" y="175"/>
                  <a:pt x="259" y="175"/>
                  <a:pt x="258" y="175"/>
                </a:cubicBezTo>
                <a:cubicBezTo>
                  <a:pt x="254" y="175"/>
                  <a:pt x="250" y="173"/>
                  <a:pt x="249" y="168"/>
                </a:cubicBezTo>
                <a:cubicBezTo>
                  <a:pt x="233" y="116"/>
                  <a:pt x="233" y="116"/>
                  <a:pt x="233" y="116"/>
                </a:cubicBezTo>
                <a:cubicBezTo>
                  <a:pt x="225" y="116"/>
                  <a:pt x="225" y="116"/>
                  <a:pt x="225" y="116"/>
                </a:cubicBezTo>
                <a:cubicBezTo>
                  <a:pt x="244" y="190"/>
                  <a:pt x="244" y="190"/>
                  <a:pt x="244" y="190"/>
                </a:cubicBezTo>
                <a:cubicBezTo>
                  <a:pt x="245" y="191"/>
                  <a:pt x="245" y="192"/>
                  <a:pt x="245" y="194"/>
                </a:cubicBezTo>
                <a:cubicBezTo>
                  <a:pt x="245" y="198"/>
                  <a:pt x="241" y="202"/>
                  <a:pt x="237" y="202"/>
                </a:cubicBezTo>
                <a:cubicBezTo>
                  <a:pt x="236" y="202"/>
                  <a:pt x="236" y="202"/>
                  <a:pt x="236" y="202"/>
                </a:cubicBezTo>
                <a:cubicBezTo>
                  <a:pt x="235" y="201"/>
                  <a:pt x="235" y="200"/>
                  <a:pt x="235" y="199"/>
                </a:cubicBezTo>
                <a:cubicBezTo>
                  <a:pt x="230" y="182"/>
                  <a:pt x="213" y="171"/>
                  <a:pt x="194" y="171"/>
                </a:cubicBezTo>
                <a:cubicBezTo>
                  <a:pt x="183" y="171"/>
                  <a:pt x="183" y="171"/>
                  <a:pt x="183" y="171"/>
                </a:cubicBezTo>
                <a:cubicBezTo>
                  <a:pt x="189" y="163"/>
                  <a:pt x="192" y="154"/>
                  <a:pt x="192" y="144"/>
                </a:cubicBezTo>
                <a:cubicBezTo>
                  <a:pt x="192" y="127"/>
                  <a:pt x="182" y="112"/>
                  <a:pt x="167" y="105"/>
                </a:cubicBezTo>
                <a:cubicBezTo>
                  <a:pt x="170" y="96"/>
                  <a:pt x="170" y="96"/>
                  <a:pt x="170" y="96"/>
                </a:cubicBezTo>
                <a:cubicBezTo>
                  <a:pt x="170" y="96"/>
                  <a:pt x="170" y="96"/>
                  <a:pt x="170" y="96"/>
                </a:cubicBezTo>
                <a:cubicBezTo>
                  <a:pt x="173" y="87"/>
                  <a:pt x="180" y="82"/>
                  <a:pt x="188" y="82"/>
                </a:cubicBezTo>
                <a:cubicBezTo>
                  <a:pt x="228" y="82"/>
                  <a:pt x="228" y="82"/>
                  <a:pt x="228" y="82"/>
                </a:cubicBezTo>
                <a:cubicBezTo>
                  <a:pt x="236" y="82"/>
                  <a:pt x="243" y="87"/>
                  <a:pt x="246" y="96"/>
                </a:cubicBezTo>
                <a:cubicBezTo>
                  <a:pt x="246" y="96"/>
                  <a:pt x="246" y="96"/>
                  <a:pt x="246" y="96"/>
                </a:cubicBezTo>
                <a:cubicBezTo>
                  <a:pt x="267" y="163"/>
                  <a:pt x="267" y="163"/>
                  <a:pt x="267" y="163"/>
                </a:cubicBezTo>
                <a:cubicBezTo>
                  <a:pt x="268" y="168"/>
                  <a:pt x="265" y="173"/>
                  <a:pt x="261" y="175"/>
                </a:cubicBezTo>
                <a:close/>
                <a:moveTo>
                  <a:pt x="203" y="271"/>
                </a:moveTo>
                <a:cubicBezTo>
                  <a:pt x="196" y="232"/>
                  <a:pt x="196" y="232"/>
                  <a:pt x="196" y="232"/>
                </a:cubicBezTo>
                <a:cubicBezTo>
                  <a:pt x="188" y="232"/>
                  <a:pt x="188" y="232"/>
                  <a:pt x="188" y="232"/>
                </a:cubicBezTo>
                <a:cubicBezTo>
                  <a:pt x="190" y="276"/>
                  <a:pt x="190" y="276"/>
                  <a:pt x="190" y="276"/>
                </a:cubicBezTo>
                <a:cubicBezTo>
                  <a:pt x="177" y="280"/>
                  <a:pt x="163" y="282"/>
                  <a:pt x="148" y="282"/>
                </a:cubicBezTo>
                <a:cubicBezTo>
                  <a:pt x="134" y="282"/>
                  <a:pt x="120" y="280"/>
                  <a:pt x="107" y="276"/>
                </a:cubicBezTo>
                <a:cubicBezTo>
                  <a:pt x="109" y="232"/>
                  <a:pt x="109" y="232"/>
                  <a:pt x="109" y="232"/>
                </a:cubicBezTo>
                <a:cubicBezTo>
                  <a:pt x="101" y="232"/>
                  <a:pt x="101" y="232"/>
                  <a:pt x="101" y="232"/>
                </a:cubicBezTo>
                <a:cubicBezTo>
                  <a:pt x="94" y="271"/>
                  <a:pt x="94" y="271"/>
                  <a:pt x="94" y="271"/>
                </a:cubicBezTo>
                <a:cubicBezTo>
                  <a:pt x="84" y="265"/>
                  <a:pt x="75" y="260"/>
                  <a:pt x="67" y="253"/>
                </a:cubicBezTo>
                <a:cubicBezTo>
                  <a:pt x="75" y="205"/>
                  <a:pt x="75" y="205"/>
                  <a:pt x="75" y="205"/>
                </a:cubicBezTo>
                <a:cubicBezTo>
                  <a:pt x="75" y="204"/>
                  <a:pt x="75" y="203"/>
                  <a:pt x="75" y="203"/>
                </a:cubicBezTo>
                <a:cubicBezTo>
                  <a:pt x="79" y="191"/>
                  <a:pt x="90" y="183"/>
                  <a:pt x="103" y="183"/>
                </a:cubicBezTo>
                <a:cubicBezTo>
                  <a:pt x="130" y="183"/>
                  <a:pt x="130" y="183"/>
                  <a:pt x="130" y="183"/>
                </a:cubicBezTo>
                <a:cubicBezTo>
                  <a:pt x="149" y="216"/>
                  <a:pt x="149" y="216"/>
                  <a:pt x="149" y="216"/>
                </a:cubicBezTo>
                <a:cubicBezTo>
                  <a:pt x="167" y="183"/>
                  <a:pt x="167" y="183"/>
                  <a:pt x="167" y="183"/>
                </a:cubicBezTo>
                <a:cubicBezTo>
                  <a:pt x="194" y="183"/>
                  <a:pt x="194" y="183"/>
                  <a:pt x="194" y="183"/>
                </a:cubicBezTo>
                <a:cubicBezTo>
                  <a:pt x="208" y="183"/>
                  <a:pt x="219" y="191"/>
                  <a:pt x="223" y="203"/>
                </a:cubicBezTo>
                <a:cubicBezTo>
                  <a:pt x="223" y="203"/>
                  <a:pt x="223" y="204"/>
                  <a:pt x="223" y="205"/>
                </a:cubicBezTo>
                <a:cubicBezTo>
                  <a:pt x="231" y="253"/>
                  <a:pt x="231" y="253"/>
                  <a:pt x="231" y="253"/>
                </a:cubicBezTo>
                <a:cubicBezTo>
                  <a:pt x="223" y="260"/>
                  <a:pt x="213" y="265"/>
                  <a:pt x="203" y="271"/>
                </a:cubicBezTo>
                <a:close/>
                <a:moveTo>
                  <a:pt x="62" y="203"/>
                </a:moveTo>
                <a:cubicBezTo>
                  <a:pt x="61" y="208"/>
                  <a:pt x="61" y="208"/>
                  <a:pt x="61" y="208"/>
                </a:cubicBezTo>
                <a:cubicBezTo>
                  <a:pt x="63" y="114"/>
                  <a:pt x="63" y="114"/>
                  <a:pt x="63" y="114"/>
                </a:cubicBezTo>
                <a:cubicBezTo>
                  <a:pt x="57" y="114"/>
                  <a:pt x="57" y="114"/>
                  <a:pt x="57" y="114"/>
                </a:cubicBezTo>
                <a:cubicBezTo>
                  <a:pt x="48" y="165"/>
                  <a:pt x="48" y="165"/>
                  <a:pt x="48" y="165"/>
                </a:cubicBezTo>
                <a:cubicBezTo>
                  <a:pt x="47" y="170"/>
                  <a:pt x="43" y="174"/>
                  <a:pt x="38" y="174"/>
                </a:cubicBezTo>
                <a:cubicBezTo>
                  <a:pt x="38" y="174"/>
                  <a:pt x="37" y="174"/>
                  <a:pt x="36" y="174"/>
                </a:cubicBezTo>
                <a:cubicBezTo>
                  <a:pt x="31" y="173"/>
                  <a:pt x="27" y="167"/>
                  <a:pt x="28" y="162"/>
                </a:cubicBezTo>
                <a:cubicBezTo>
                  <a:pt x="39" y="95"/>
                  <a:pt x="39" y="95"/>
                  <a:pt x="39" y="95"/>
                </a:cubicBezTo>
                <a:cubicBezTo>
                  <a:pt x="39" y="94"/>
                  <a:pt x="39" y="94"/>
                  <a:pt x="39" y="94"/>
                </a:cubicBezTo>
                <a:cubicBezTo>
                  <a:pt x="42" y="86"/>
                  <a:pt x="50" y="81"/>
                  <a:pt x="58" y="81"/>
                </a:cubicBezTo>
                <a:cubicBezTo>
                  <a:pt x="76" y="81"/>
                  <a:pt x="76" y="81"/>
                  <a:pt x="76" y="81"/>
                </a:cubicBezTo>
                <a:cubicBezTo>
                  <a:pt x="89" y="103"/>
                  <a:pt x="89" y="103"/>
                  <a:pt x="89" y="103"/>
                </a:cubicBezTo>
                <a:cubicBezTo>
                  <a:pt x="102" y="81"/>
                  <a:pt x="102" y="81"/>
                  <a:pt x="102" y="81"/>
                </a:cubicBezTo>
                <a:cubicBezTo>
                  <a:pt x="120" y="81"/>
                  <a:pt x="120" y="81"/>
                  <a:pt x="120" y="81"/>
                </a:cubicBezTo>
                <a:cubicBezTo>
                  <a:pt x="129" y="81"/>
                  <a:pt x="136" y="86"/>
                  <a:pt x="139" y="94"/>
                </a:cubicBezTo>
                <a:cubicBezTo>
                  <a:pt x="139" y="95"/>
                  <a:pt x="139" y="95"/>
                  <a:pt x="139" y="95"/>
                </a:cubicBezTo>
                <a:cubicBezTo>
                  <a:pt x="140" y="101"/>
                  <a:pt x="140" y="101"/>
                  <a:pt x="140" y="101"/>
                </a:cubicBezTo>
                <a:cubicBezTo>
                  <a:pt x="131" y="103"/>
                  <a:pt x="123" y="107"/>
                  <a:pt x="117" y="114"/>
                </a:cubicBezTo>
                <a:cubicBezTo>
                  <a:pt x="116" y="114"/>
                  <a:pt x="116" y="114"/>
                  <a:pt x="116" y="114"/>
                </a:cubicBezTo>
                <a:cubicBezTo>
                  <a:pt x="116" y="115"/>
                  <a:pt x="116" y="115"/>
                  <a:pt x="116" y="115"/>
                </a:cubicBezTo>
                <a:cubicBezTo>
                  <a:pt x="109" y="122"/>
                  <a:pt x="105" y="133"/>
                  <a:pt x="105" y="144"/>
                </a:cubicBezTo>
                <a:cubicBezTo>
                  <a:pt x="105" y="154"/>
                  <a:pt x="108" y="163"/>
                  <a:pt x="113" y="171"/>
                </a:cubicBezTo>
                <a:cubicBezTo>
                  <a:pt x="103" y="171"/>
                  <a:pt x="103" y="171"/>
                  <a:pt x="103" y="171"/>
                </a:cubicBezTo>
                <a:cubicBezTo>
                  <a:pt x="85" y="171"/>
                  <a:pt x="68" y="182"/>
                  <a:pt x="63" y="199"/>
                </a:cubicBezTo>
                <a:cubicBezTo>
                  <a:pt x="63" y="200"/>
                  <a:pt x="62" y="201"/>
                  <a:pt x="62" y="203"/>
                </a:cubicBezTo>
                <a:close/>
                <a:moveTo>
                  <a:pt x="89" y="34"/>
                </a:moveTo>
                <a:cubicBezTo>
                  <a:pt x="100" y="34"/>
                  <a:pt x="109" y="43"/>
                  <a:pt x="109" y="54"/>
                </a:cubicBezTo>
                <a:cubicBezTo>
                  <a:pt x="109" y="65"/>
                  <a:pt x="100" y="74"/>
                  <a:pt x="89" y="74"/>
                </a:cubicBezTo>
                <a:cubicBezTo>
                  <a:pt x="78" y="74"/>
                  <a:pt x="69" y="65"/>
                  <a:pt x="69" y="54"/>
                </a:cubicBezTo>
                <a:cubicBezTo>
                  <a:pt x="69" y="43"/>
                  <a:pt x="78" y="34"/>
                  <a:pt x="89" y="34"/>
                </a:cubicBezTo>
                <a:close/>
                <a:moveTo>
                  <a:pt x="148" y="113"/>
                </a:moveTo>
                <a:cubicBezTo>
                  <a:pt x="166" y="113"/>
                  <a:pt x="180" y="127"/>
                  <a:pt x="180" y="144"/>
                </a:cubicBezTo>
                <a:cubicBezTo>
                  <a:pt x="180" y="161"/>
                  <a:pt x="166" y="175"/>
                  <a:pt x="148" y="175"/>
                </a:cubicBezTo>
                <a:cubicBezTo>
                  <a:pt x="131" y="175"/>
                  <a:pt x="117" y="161"/>
                  <a:pt x="117" y="144"/>
                </a:cubicBezTo>
                <a:cubicBezTo>
                  <a:pt x="117" y="127"/>
                  <a:pt x="131" y="113"/>
                  <a:pt x="148" y="113"/>
                </a:cubicBezTo>
                <a:close/>
                <a:moveTo>
                  <a:pt x="209" y="34"/>
                </a:moveTo>
                <a:cubicBezTo>
                  <a:pt x="220" y="34"/>
                  <a:pt x="228" y="43"/>
                  <a:pt x="228" y="54"/>
                </a:cubicBezTo>
                <a:cubicBezTo>
                  <a:pt x="228" y="65"/>
                  <a:pt x="220" y="74"/>
                  <a:pt x="209" y="74"/>
                </a:cubicBezTo>
                <a:cubicBezTo>
                  <a:pt x="197" y="74"/>
                  <a:pt x="188" y="65"/>
                  <a:pt x="188" y="54"/>
                </a:cubicBezTo>
                <a:cubicBezTo>
                  <a:pt x="188" y="43"/>
                  <a:pt x="197" y="34"/>
                  <a:pt x="209" y="34"/>
                </a:cubicBezTo>
                <a:close/>
                <a:moveTo>
                  <a:pt x="148" y="0"/>
                </a:moveTo>
                <a:cubicBezTo>
                  <a:pt x="231" y="0"/>
                  <a:pt x="297" y="68"/>
                  <a:pt x="297" y="149"/>
                </a:cubicBezTo>
                <a:cubicBezTo>
                  <a:pt x="297" y="231"/>
                  <a:pt x="231" y="298"/>
                  <a:pt x="148" y="298"/>
                </a:cubicBezTo>
                <a:cubicBezTo>
                  <a:pt x="67" y="298"/>
                  <a:pt x="0" y="231"/>
                  <a:pt x="0" y="149"/>
                </a:cubicBezTo>
                <a:cubicBezTo>
                  <a:pt x="0" y="68"/>
                  <a:pt x="67" y="0"/>
                  <a:pt x="148" y="0"/>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65" name="Freeform 32"/>
          <p:cNvSpPr>
            <a:spLocks noChangeAspect="1" noEditPoints="1"/>
          </p:cNvSpPr>
          <p:nvPr/>
        </p:nvSpPr>
        <p:spPr bwMode="auto">
          <a:xfrm>
            <a:off x="2210415" y="2155193"/>
            <a:ext cx="796190" cy="794118"/>
          </a:xfrm>
          <a:custGeom>
            <a:avLst/>
            <a:gdLst/>
            <a:ahLst/>
            <a:cxnLst>
              <a:cxn ang="0">
                <a:pos x="187" y="117"/>
              </a:cxn>
              <a:cxn ang="0">
                <a:pos x="187" y="79"/>
              </a:cxn>
              <a:cxn ang="0">
                <a:pos x="199" y="90"/>
              </a:cxn>
              <a:cxn ang="0">
                <a:pos x="199" y="105"/>
              </a:cxn>
              <a:cxn ang="0">
                <a:pos x="214" y="105"/>
              </a:cxn>
              <a:cxn ang="0">
                <a:pos x="225" y="117"/>
              </a:cxn>
              <a:cxn ang="0">
                <a:pos x="187" y="117"/>
              </a:cxn>
              <a:cxn ang="0">
                <a:pos x="194" y="186"/>
              </a:cxn>
              <a:cxn ang="0">
                <a:pos x="151" y="237"/>
              </a:cxn>
              <a:cxn ang="0">
                <a:pos x="143" y="241"/>
              </a:cxn>
              <a:cxn ang="0">
                <a:pos x="135" y="237"/>
              </a:cxn>
              <a:cxn ang="0">
                <a:pos x="109" y="206"/>
              </a:cxn>
              <a:cxn ang="0">
                <a:pos x="111" y="192"/>
              </a:cxn>
              <a:cxn ang="0">
                <a:pos x="125" y="193"/>
              </a:cxn>
              <a:cxn ang="0">
                <a:pos x="143" y="215"/>
              </a:cxn>
              <a:cxn ang="0">
                <a:pos x="178" y="173"/>
              </a:cxn>
              <a:cxn ang="0">
                <a:pos x="193" y="172"/>
              </a:cxn>
              <a:cxn ang="0">
                <a:pos x="194" y="186"/>
              </a:cxn>
              <a:cxn ang="0">
                <a:pos x="194" y="72"/>
              </a:cxn>
              <a:cxn ang="0">
                <a:pos x="182" y="62"/>
              </a:cxn>
              <a:cxn ang="0">
                <a:pos x="98" y="62"/>
              </a:cxn>
              <a:cxn ang="0">
                <a:pos x="88" y="72"/>
              </a:cxn>
              <a:cxn ang="0">
                <a:pos x="88" y="250"/>
              </a:cxn>
              <a:cxn ang="0">
                <a:pos x="98" y="260"/>
              </a:cxn>
              <a:cxn ang="0">
                <a:pos x="225" y="260"/>
              </a:cxn>
              <a:cxn ang="0">
                <a:pos x="236" y="250"/>
              </a:cxn>
              <a:cxn ang="0">
                <a:pos x="236" y="114"/>
              </a:cxn>
              <a:cxn ang="0">
                <a:pos x="225" y="104"/>
              </a:cxn>
              <a:cxn ang="0">
                <a:pos x="194" y="72"/>
              </a:cxn>
              <a:cxn ang="0">
                <a:pos x="161" y="0"/>
              </a:cxn>
              <a:cxn ang="0">
                <a:pos x="0" y="161"/>
              </a:cxn>
              <a:cxn ang="0">
                <a:pos x="161" y="322"/>
              </a:cxn>
              <a:cxn ang="0">
                <a:pos x="323" y="161"/>
              </a:cxn>
              <a:cxn ang="0">
                <a:pos x="161" y="0"/>
              </a:cxn>
            </a:cxnLst>
            <a:rect l="0" t="0" r="r" b="b"/>
            <a:pathLst>
              <a:path w="323" h="322">
                <a:moveTo>
                  <a:pt x="187" y="117"/>
                </a:moveTo>
                <a:cubicBezTo>
                  <a:pt x="187" y="79"/>
                  <a:pt x="187" y="79"/>
                  <a:pt x="187" y="79"/>
                </a:cubicBezTo>
                <a:cubicBezTo>
                  <a:pt x="199" y="90"/>
                  <a:pt x="199" y="90"/>
                  <a:pt x="199" y="90"/>
                </a:cubicBezTo>
                <a:cubicBezTo>
                  <a:pt x="199" y="105"/>
                  <a:pt x="199" y="105"/>
                  <a:pt x="199" y="105"/>
                </a:cubicBezTo>
                <a:cubicBezTo>
                  <a:pt x="214" y="105"/>
                  <a:pt x="214" y="105"/>
                  <a:pt x="214" y="105"/>
                </a:cubicBezTo>
                <a:cubicBezTo>
                  <a:pt x="225" y="117"/>
                  <a:pt x="225" y="117"/>
                  <a:pt x="225" y="117"/>
                </a:cubicBezTo>
                <a:lnTo>
                  <a:pt x="187" y="117"/>
                </a:lnTo>
                <a:close/>
                <a:moveTo>
                  <a:pt x="194" y="186"/>
                </a:moveTo>
                <a:cubicBezTo>
                  <a:pt x="151" y="237"/>
                  <a:pt x="151" y="237"/>
                  <a:pt x="151" y="237"/>
                </a:cubicBezTo>
                <a:cubicBezTo>
                  <a:pt x="149" y="240"/>
                  <a:pt x="146" y="241"/>
                  <a:pt x="143" y="241"/>
                </a:cubicBezTo>
                <a:cubicBezTo>
                  <a:pt x="140" y="241"/>
                  <a:pt x="137" y="240"/>
                  <a:pt x="135" y="237"/>
                </a:cubicBezTo>
                <a:cubicBezTo>
                  <a:pt x="109" y="206"/>
                  <a:pt x="109" y="206"/>
                  <a:pt x="109" y="206"/>
                </a:cubicBezTo>
                <a:cubicBezTo>
                  <a:pt x="106" y="202"/>
                  <a:pt x="106" y="195"/>
                  <a:pt x="111" y="192"/>
                </a:cubicBezTo>
                <a:cubicBezTo>
                  <a:pt x="115" y="188"/>
                  <a:pt x="121" y="189"/>
                  <a:pt x="125" y="193"/>
                </a:cubicBezTo>
                <a:cubicBezTo>
                  <a:pt x="143" y="215"/>
                  <a:pt x="143" y="215"/>
                  <a:pt x="143" y="215"/>
                </a:cubicBezTo>
                <a:cubicBezTo>
                  <a:pt x="178" y="173"/>
                  <a:pt x="178" y="173"/>
                  <a:pt x="178" y="173"/>
                </a:cubicBezTo>
                <a:cubicBezTo>
                  <a:pt x="181" y="169"/>
                  <a:pt x="189" y="168"/>
                  <a:pt x="193" y="172"/>
                </a:cubicBezTo>
                <a:cubicBezTo>
                  <a:pt x="197" y="176"/>
                  <a:pt x="198" y="182"/>
                  <a:pt x="194" y="186"/>
                </a:cubicBezTo>
                <a:close/>
                <a:moveTo>
                  <a:pt x="194" y="72"/>
                </a:moveTo>
                <a:cubicBezTo>
                  <a:pt x="182" y="62"/>
                  <a:pt x="182" y="62"/>
                  <a:pt x="182" y="62"/>
                </a:cubicBezTo>
                <a:cubicBezTo>
                  <a:pt x="98" y="62"/>
                  <a:pt x="98" y="62"/>
                  <a:pt x="98" y="62"/>
                </a:cubicBezTo>
                <a:cubicBezTo>
                  <a:pt x="92" y="62"/>
                  <a:pt x="88" y="66"/>
                  <a:pt x="88" y="72"/>
                </a:cubicBezTo>
                <a:cubicBezTo>
                  <a:pt x="88" y="250"/>
                  <a:pt x="88" y="250"/>
                  <a:pt x="88" y="250"/>
                </a:cubicBezTo>
                <a:cubicBezTo>
                  <a:pt x="88" y="255"/>
                  <a:pt x="92" y="260"/>
                  <a:pt x="98" y="260"/>
                </a:cubicBezTo>
                <a:cubicBezTo>
                  <a:pt x="225" y="260"/>
                  <a:pt x="225" y="260"/>
                  <a:pt x="225" y="260"/>
                </a:cubicBezTo>
                <a:cubicBezTo>
                  <a:pt x="231" y="260"/>
                  <a:pt x="236" y="255"/>
                  <a:pt x="236" y="250"/>
                </a:cubicBezTo>
                <a:cubicBezTo>
                  <a:pt x="236" y="114"/>
                  <a:pt x="236" y="114"/>
                  <a:pt x="236" y="114"/>
                </a:cubicBezTo>
                <a:cubicBezTo>
                  <a:pt x="225" y="104"/>
                  <a:pt x="225" y="104"/>
                  <a:pt x="225" y="104"/>
                </a:cubicBezTo>
                <a:lnTo>
                  <a:pt x="194" y="72"/>
                </a:lnTo>
                <a:close/>
                <a:moveTo>
                  <a:pt x="161" y="0"/>
                </a:moveTo>
                <a:cubicBezTo>
                  <a:pt x="72" y="0"/>
                  <a:pt x="0" y="72"/>
                  <a:pt x="0" y="161"/>
                </a:cubicBezTo>
                <a:cubicBezTo>
                  <a:pt x="0" y="250"/>
                  <a:pt x="72" y="322"/>
                  <a:pt x="161" y="322"/>
                </a:cubicBezTo>
                <a:cubicBezTo>
                  <a:pt x="251" y="322"/>
                  <a:pt x="323" y="250"/>
                  <a:pt x="323" y="161"/>
                </a:cubicBezTo>
                <a:cubicBezTo>
                  <a:pt x="323" y="72"/>
                  <a:pt x="251" y="0"/>
                  <a:pt x="161" y="0"/>
                </a:cubicBezTo>
                <a:close/>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6</a:t>
            </a:fld>
            <a:endParaRPr lang="en-GB">
              <a:solidFill>
                <a:srgbClr val="000000"/>
              </a:solidFill>
              <a:latin typeface="Arial"/>
            </a:endParaRPr>
          </a:p>
        </p:txBody>
      </p:sp>
    </p:spTree>
    <p:custDataLst>
      <p:tags r:id="rId1"/>
    </p:custDataLst>
    <p:extLst>
      <p:ext uri="{BB962C8B-B14F-4D97-AF65-F5344CB8AC3E}">
        <p14:creationId xmlns:p14="http://schemas.microsoft.com/office/powerpoint/2010/main" val="38851613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1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14.xml><?xml version="1.0" encoding="utf-8"?>
<p:tagLst xmlns:a="http://schemas.openxmlformats.org/drawingml/2006/main" xmlns:r="http://schemas.openxmlformats.org/officeDocument/2006/relationships" xmlns:p="http://schemas.openxmlformats.org/presentationml/2006/main">
  <p:tag name="FULLLENGTH" val="True"/>
</p:tagLst>
</file>

<file path=ppt/tags/tag15.xml><?xml version="1.0" encoding="utf-8"?>
<p:tagLst xmlns:a="http://schemas.openxmlformats.org/drawingml/2006/main" xmlns:r="http://schemas.openxmlformats.org/officeDocument/2006/relationships" xmlns:p="http://schemas.openxmlformats.org/presentationml/2006/main">
  <p:tag name="FULLLENGTH" val="True"/>
</p:tagLst>
</file>

<file path=ppt/tags/tag16.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7.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1.xml><?xml version="1.0" encoding="utf-8"?>
<p:tagLst xmlns:a="http://schemas.openxmlformats.org/drawingml/2006/main" xmlns:r="http://schemas.openxmlformats.org/officeDocument/2006/relationships" xmlns:p="http://schemas.openxmlformats.org/presentationml/2006/main">
  <p:tag name="FULLLENGTH" val="True"/>
</p:tagLst>
</file>

<file path=ppt/tags/tag22.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23.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24.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25.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6.xml><?xml version="1.0" encoding="utf-8"?>
<p:tagLst xmlns:a="http://schemas.openxmlformats.org/drawingml/2006/main" xmlns:r="http://schemas.openxmlformats.org/officeDocument/2006/relationships" xmlns:p="http://schemas.openxmlformats.org/presentationml/2006/main">
  <p:tag name="FULLLENGTH" val="True"/>
</p:tagLst>
</file>

<file path=ppt/tags/tag27.xml><?xml version="1.0" encoding="utf-8"?>
<p:tagLst xmlns:a="http://schemas.openxmlformats.org/drawingml/2006/main" xmlns:r="http://schemas.openxmlformats.org/officeDocument/2006/relationships" xmlns:p="http://schemas.openxmlformats.org/presentationml/2006/main">
  <p:tag name="FULLLENGTH" val="True"/>
</p:tagLst>
</file>

<file path=ppt/tags/tag28.xml><?xml version="1.0" encoding="utf-8"?>
<p:tagLst xmlns:a="http://schemas.openxmlformats.org/drawingml/2006/main" xmlns:r="http://schemas.openxmlformats.org/officeDocument/2006/relationships" xmlns:p="http://schemas.openxmlformats.org/presentationml/2006/main">
  <p:tag name="FULLLENGTH" val="True"/>
</p:tagLst>
</file>

<file path=ppt/tags/tag2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30.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7.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9.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40.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4.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5.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6.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47.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8.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5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1.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52.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3.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54.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56.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7.xml><?xml version="1.0" encoding="utf-8"?>
<p:tagLst xmlns:a="http://schemas.openxmlformats.org/drawingml/2006/main" xmlns:r="http://schemas.openxmlformats.org/officeDocument/2006/relationships" xmlns:p="http://schemas.openxmlformats.org/presentationml/2006/main">
  <p:tag name="SMARTSLIDETYPE" val="Divider"/>
  <p:tag name="SMARTDIVIDERTYPE" val="Section"/>
  <p:tag name="SMARTDIVIDERTEXT" val="Section"/>
  <p:tag name="SMARTDIVIDERLEVEL" val="0"/>
  <p:tag name="SMARTDIVIDERTOCSTYLE" val="Section TOC"/>
</p:tagLst>
</file>

<file path=ppt/tags/tag58.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9.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6.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6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6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63.xml><?xml version="1.0" encoding="utf-8"?>
<p:tagLst xmlns:a="http://schemas.openxmlformats.org/drawingml/2006/main" xmlns:r="http://schemas.openxmlformats.org/officeDocument/2006/relationships" xmlns:p="http://schemas.openxmlformats.org/presentationml/2006/main">
  <p:tag name="SMARTSLIDETYPE" val="Divider"/>
  <p:tag name="SHOW EXECUTIVE SUMMARY" val="No"/>
  <p:tag name="SMARTDIVIDERTYPE" val="Section"/>
  <p:tag name="SMARTDIVIDERLEVEL" val="0"/>
  <p:tag name="SMARTDIVIDERTEXT" val="Section"/>
  <p:tag name="SMARTDIVIDERTOCSTYLE" val="Section TOC"/>
</p:tagLst>
</file>

<file path=ppt/tags/tag64.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65.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6.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6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68.xml><?xml version="1.0" encoding="utf-8"?>
<p:tagLst xmlns:a="http://schemas.openxmlformats.org/drawingml/2006/main" xmlns:r="http://schemas.openxmlformats.org/officeDocument/2006/relationships" xmlns:p="http://schemas.openxmlformats.org/presentationml/2006/main">
  <p:tag name="SMARTOBJECT" val="Cover Content"/>
</p:tagLst>
</file>

<file path=ppt/tags/tag69.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70.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71.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72.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4.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7.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9.xml><?xml version="1.0" encoding="utf-8"?>
<p:tagLst xmlns:a="http://schemas.openxmlformats.org/drawingml/2006/main" xmlns:r="http://schemas.openxmlformats.org/officeDocument/2006/relationships" xmlns:p="http://schemas.openxmlformats.org/presentationml/2006/main">
  <p:tag name="SMARTSHAPETYPE" val="Table"/>
  <p:tag name="TABLEID" val="2b7fe9c7-926f-4a90-a908-f816c17d51e9"/>
</p:tagLst>
</file>

<file path=ppt/tags/tag8.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80.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1.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2.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4.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7.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9.xml><?xml version="1.0" encoding="utf-8"?>
<p:tagLst xmlns:a="http://schemas.openxmlformats.org/drawingml/2006/main" xmlns:r="http://schemas.openxmlformats.org/officeDocument/2006/relationships" xmlns:p="http://schemas.openxmlformats.org/presentationml/2006/main">
  <p:tag name="FULLLENGTH" val="True"/>
</p:tagLst>
</file>

<file path=ppt/theme/theme1.xml><?xml version="1.0" encoding="utf-8"?>
<a:theme xmlns:a="http://schemas.openxmlformats.org/drawingml/2006/main" name="Presentation">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6350">
          <a:solidFill>
            <a:schemeClr val="tx1"/>
          </a:solidFill>
        </a:ln>
      </a:spPr>
      <a:bodyPr vert="horz" wrap="square" lIns="91440" tIns="45720" rIns="91440" bIns="45720" rtlCol="0" anchor="ctr">
        <a:noAutofit/>
      </a:bodyPr>
      <a:lstStyle>
        <a:defPPr algn="ctr">
          <a:defRPr dirty="0" smtClean="0"/>
        </a:defPPr>
      </a:lstStyle>
    </a:spDef>
    <a:lnDef>
      <a:spPr>
        <a:ln w="12700">
          <a:solidFill>
            <a:srgbClr val="DC6900"/>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spAutoFit/>
      </a:bodyPr>
      <a:lstStyle>
        <a:defPPr>
          <a:defRPr noProof="0" dirty="0" smtClean="0">
            <a:solidFill>
              <a:schemeClr val="tx1"/>
            </a:solidFill>
            <a:latin typeface="Georgia" pitchFamily="18" charset="0"/>
            <a:cs typeface="Arial" pitchFamily="34" charset="0"/>
          </a:defRPr>
        </a:defPPr>
      </a:lstStyle>
    </a:txDef>
  </a:objectDefaults>
  <a:extraClrSchemeLst/>
  <a:extLst>
    <a:ext uri="{05A4C25C-085E-4340-85A3-A5531E510DB2}">
      <thm15:themeFamily xmlns:thm15="http://schemas.microsoft.com/office/thememl/2012/main" name="2 Generic Presentation.potx" id="{8605ADEF-27C1-4B22-AF4D-7E7C8AD9E446}" vid="{9B1852F7-5DA5-4154-946D-068805071B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49D84A87-5336-47E8-9316-C6C1E3485491}"/>
</file>

<file path=customXml/itemProps2.xml><?xml version="1.0" encoding="utf-8"?>
<ds:datastoreItem xmlns:ds="http://schemas.openxmlformats.org/officeDocument/2006/customXml" ds:itemID="{C5A923A8-45F8-4304-80B5-6E34D686DAB7}"/>
</file>

<file path=customXml/itemProps3.xml><?xml version="1.0" encoding="utf-8"?>
<ds:datastoreItem xmlns:ds="http://schemas.openxmlformats.org/officeDocument/2006/customXml" ds:itemID="{7A89DE47-2EB4-4AB7-B722-6C41BAAF8F9B}"/>
</file>

<file path=docProps/app.xml><?xml version="1.0" encoding="utf-8"?>
<Properties xmlns="http://schemas.openxmlformats.org/officeDocument/2006/extended-properties" xmlns:vt="http://schemas.openxmlformats.org/officeDocument/2006/docPropsVTypes">
  <TotalTime>2</TotalTime>
  <Words>1097</Words>
  <Application>Microsoft Office PowerPoint</Application>
  <PresentationFormat>Widescreen</PresentationFormat>
  <Paragraphs>99</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Georgia</vt:lpstr>
      <vt:lpstr>Times New Roman</vt:lpstr>
      <vt:lpstr>Wingdings</vt:lpstr>
      <vt:lpstr>Presentation</vt:lpstr>
      <vt:lpstr>Topic 3: Does the law allow you to do this? Property law and legal documents</vt:lpstr>
      <vt:lpstr>This topic covers:</vt:lpstr>
      <vt:lpstr>How does land title impact property development?</vt:lpstr>
      <vt:lpstr>Are there any legal restrictions on my property?</vt:lpstr>
      <vt:lpstr>What legal documents will I need to use?</vt:lpstr>
      <vt:lpstr>Bringing it all together –Property law and legal documents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3: Does the law allow you to do this? Property law and legal documents</dc:title>
  <dc:creator>Gary Gabbitas</dc:creator>
  <cp:lastModifiedBy>Gary Gabbitas</cp:lastModifiedBy>
  <cp:revision>1</cp:revision>
  <dcterms:created xsi:type="dcterms:W3CDTF">2018-04-08T22:31:34Z</dcterms:created>
  <dcterms:modified xsi:type="dcterms:W3CDTF">2018-04-08T22:33:42Z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