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notesSlides/notesSlide7.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45.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73.xml" ContentType="application/vnd.openxmlformats-officedocument.presentationml.tags+xml"/>
  <Override PartName="/ppt/tags/tag272.xml" ContentType="application/vnd.openxmlformats-officedocument.presentationml.tags+xml"/>
  <Override PartName="/ppt/tags/tag271.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296.xml" ContentType="application/vnd.openxmlformats-officedocument.presentationml.tags+xml"/>
  <Override PartName="/ppt/tags/tag295.xml" ContentType="application/vnd.openxmlformats-officedocument.presentationml.tags+xml"/>
  <Override PartName="/ppt/tags/tag294.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62.xml" ContentType="application/vnd.openxmlformats-officedocument.presentationml.tags+xml"/>
  <Override PartName="/ppt/tags/tag261.xml" ContentType="application/vnd.openxmlformats-officedocument.presentationml.tags+xml"/>
  <Override PartName="/ppt/tags/tag260.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28.xml" ContentType="application/vnd.openxmlformats-officedocument.presentationml.tags+xml"/>
  <Override PartName="/ppt/tags/tag227.xml" ContentType="application/vnd.openxmlformats-officedocument.presentationml.tags+xml"/>
  <Override PartName="/ppt/tags/tag226.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51.xml" ContentType="application/vnd.openxmlformats-officedocument.presentationml.tags+xml"/>
  <Override PartName="/ppt/tags/tag250.xml" ContentType="application/vnd.openxmlformats-officedocument.presentationml.tags+xml"/>
  <Override PartName="/ppt/tags/tag249.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1.xml" ContentType="application/vnd.openxmlformats-officedocument.presentationml.tags+xml"/>
  <Override PartName="/ppt/tags/tag30.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27.xml" ContentType="application/vnd.openxmlformats-officedocument.presentationml.tags+xml"/>
  <Override PartName="/ppt/tags/tag26.xml" ContentType="application/vnd.openxmlformats-officedocument.presentationml.tags+xml"/>
  <Override PartName="/ppt/tags/tag25.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6.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22.xml" ContentType="application/vnd.openxmlformats-officedocument.presentationml.tags+xml"/>
  <Override PartName="/ppt/tags/tag21.xml" ContentType="application/vnd.openxmlformats-officedocument.presentationml.tags+xml"/>
  <Override PartName="/ppt/tags/tag20.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9.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350.xml" ContentType="application/vnd.openxmlformats-officedocument.presentationml.tags+xml"/>
  <Override PartName="/ppt/tags/tag349.xml" ContentType="application/vnd.openxmlformats-officedocument.presentationml.tags+xml"/>
  <Override PartName="/ppt/tags/tag37.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18.xml" ContentType="application/vnd.openxmlformats-officedocument.presentationml.tags+xml"/>
  <Override PartName="/ppt/tags/tag317.xml" ContentType="application/vnd.openxmlformats-officedocument.presentationml.tags+xml"/>
  <Override PartName="/ppt/tags/tag316.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0.xml" ContentType="application/vnd.openxmlformats-officedocument.presentationml.tags+xml"/>
  <Override PartName="/ppt/tags/tag339.xml" ContentType="application/vnd.openxmlformats-officedocument.presentationml.tags+xml"/>
  <Override PartName="/ppt/tags/tag338.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217.xml" ContentType="application/vnd.openxmlformats-officedocument.presentationml.tags+xml"/>
  <Override PartName="/ppt/tags/tag216.xml" ContentType="application/vnd.openxmlformats-officedocument.presentationml.tags+xml"/>
  <Override PartName="/ppt/tags/tag215.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94.xml" ContentType="application/vnd.openxmlformats-officedocument.presentationml.tags+xml"/>
  <Override PartName="/ppt/tags/tag93.xml" ContentType="application/vnd.openxmlformats-officedocument.presentationml.tags+xml"/>
  <Override PartName="/ppt/tags/tag92.xml" ContentType="application/vnd.openxmlformats-officedocument.presentationml.tags+xml"/>
  <Override PartName="/ppt/tags/tag85.xml" ContentType="application/vnd.openxmlformats-officedocument.presentationml.tags+xml"/>
  <Override PartName="/ppt/tags/tag38.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17.xml" ContentType="application/vnd.openxmlformats-officedocument.presentationml.tags+xml"/>
  <Override PartName="/ppt/tags/tag116.xml" ContentType="application/vnd.openxmlformats-officedocument.presentationml.tags+xml"/>
  <Override PartName="/ppt/tags/tag115.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84.xml" ContentType="application/vnd.openxmlformats-officedocument.presentationml.tags+xml"/>
  <Override PartName="/ppt/tags/tag83.xml" ContentType="application/vnd.openxmlformats-officedocument.presentationml.tags+xml"/>
  <Override PartName="/ppt/tags/tag82.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56.xml" ContentType="application/vnd.openxmlformats-officedocument.presentationml.tags+xml"/>
  <Override PartName="/ppt/tags/tag55.xml" ContentType="application/vnd.openxmlformats-officedocument.presentationml.tags+xml"/>
  <Override PartName="/ppt/tags/tag54.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40.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39.xml" ContentType="application/vnd.openxmlformats-officedocument.presentationml.tags+xml"/>
  <Override PartName="/ppt/tags/tag41.xml" ContentType="application/vnd.openxmlformats-officedocument.presentationml.tags+xml"/>
  <Override PartName="/ppt/tags/tag75.xml" ContentType="application/vnd.openxmlformats-officedocument.presentationml.tags+xml"/>
  <Override PartName="/ppt/tags/tag74.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43.xml" ContentType="application/vnd.openxmlformats-officedocument.presentationml.tags+xml"/>
  <Override PartName="/ppt/tags/tag72.xml" ContentType="application/vnd.openxmlformats-officedocument.presentationml.tags+xml"/>
  <Override PartName="/ppt/tags/tag42.xml" ContentType="application/vnd.openxmlformats-officedocument.presentationml.tags+xml"/>
  <Override PartName="/ppt/tags/tag73.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83.xml" ContentType="application/vnd.openxmlformats-officedocument.presentationml.tags+xml"/>
  <Override PartName="/ppt/tags/tag182.xml" ContentType="application/vnd.openxmlformats-officedocument.presentationml.tags+xml"/>
  <Override PartName="/ppt/tags/tag181.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06.xml" ContentType="application/vnd.openxmlformats-officedocument.presentationml.tags+xml"/>
  <Override PartName="/ppt/tags/tag205.xml" ContentType="application/vnd.openxmlformats-officedocument.presentationml.tags+xml"/>
  <Override PartName="/ppt/tags/tag204.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172.xml" ContentType="application/vnd.openxmlformats-officedocument.presentationml.tags+xml"/>
  <Override PartName="/ppt/tags/tag171.xml" ContentType="application/vnd.openxmlformats-officedocument.presentationml.tags+xml"/>
  <Override PartName="/ppt/tags/tag170.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39.xml" ContentType="application/vnd.openxmlformats-officedocument.presentationml.tags+xml"/>
  <Override PartName="/ppt/tags/tag138.xml" ContentType="application/vnd.openxmlformats-officedocument.presentationml.tags+xml"/>
  <Override PartName="/ppt/tags/tag137.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61.xml" ContentType="application/vnd.openxmlformats-officedocument.presentationml.tags+xml"/>
  <Override PartName="/ppt/tags/tag160.xml" ContentType="application/vnd.openxmlformats-officedocument.presentationml.tags+xml"/>
  <Override PartName="/ppt/tags/tag159.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44.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84" d="100"/>
          <a:sy n="84" d="100"/>
        </p:scale>
        <p:origin x="1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AB8CC6-41FF-4569-89B0-BD5BF05EC877}" type="datetimeFigureOut">
              <a:rPr lang="en-AU" smtClean="0"/>
              <a:t>9/04/2018</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2B0455-00BA-4109-93BB-32A258660C18}" type="slidenum">
              <a:rPr lang="en-AU" smtClean="0"/>
              <a:t>‹#›</a:t>
            </a:fld>
            <a:endParaRPr lang="en-AU"/>
          </a:p>
        </p:txBody>
      </p:sp>
    </p:spTree>
    <p:extLst>
      <p:ext uri="{BB962C8B-B14F-4D97-AF65-F5344CB8AC3E}">
        <p14:creationId xmlns:p14="http://schemas.microsoft.com/office/powerpoint/2010/main" val="3752803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6B2C06E8-48A6-4E03-8711-C45C0018F498}" type="slidenum">
              <a:rPr kumimoji="0" lang="en-A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168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4436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8346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66460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695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305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1018824" rtl="0" eaLnBrk="1" fontAlgn="auto" latinLnBrk="0" hangingPunct="1">
              <a:lnSpc>
                <a:spcPct val="100000"/>
              </a:lnSpc>
              <a:spcBef>
                <a:spcPts val="0"/>
              </a:spcBef>
              <a:spcAft>
                <a:spcPts val="0"/>
              </a:spcAft>
              <a:buClrTx/>
              <a:buSzTx/>
              <a:buFontTx/>
              <a:buNone/>
              <a:tabLst/>
              <a:defRPr/>
            </a:pPr>
            <a:fld id="{048706B8-EBCC-470A-8AE8-B49CE76EE6E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018824"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38247987"/>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Master" Target="../slideMasters/slideMaster1.xml"/><Relationship Id="rId4" Type="http://schemas.openxmlformats.org/officeDocument/2006/relationships/tags" Target="../tags/tag4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slideMaster" Target="../slideMasters/slideMaster1.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60.xml"/><Relationship Id="rId7" Type="http://schemas.openxmlformats.org/officeDocument/2006/relationships/slideMaster" Target="../slideMasters/slideMaster1.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1.xml"/><Relationship Id="rId3" Type="http://schemas.openxmlformats.org/officeDocument/2006/relationships/tags" Target="../tags/tag66.xml"/><Relationship Id="rId7" Type="http://schemas.openxmlformats.org/officeDocument/2006/relationships/tags" Target="../tags/tag70.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slideMaster" Target="../slideMasters/slideMaster1.xml"/><Relationship Id="rId5" Type="http://schemas.openxmlformats.org/officeDocument/2006/relationships/tags" Target="../tags/tag13.xml"/><Relationship Id="rId4" Type="http://schemas.openxmlformats.org/officeDocument/2006/relationships/tags" Target="../tags/tag12.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Master" Target="../slideMasters/slideMaster1.xml"/><Relationship Id="rId4" Type="http://schemas.openxmlformats.org/officeDocument/2006/relationships/tags" Target="../tags/tag36.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grpSp>
        <p:nvGrpSpPr>
          <p:cNvPr id="40" name="Logo with Panels"/>
          <p:cNvGrpSpPr/>
          <p:nvPr userDrawn="1"/>
        </p:nvGrpSpPr>
        <p:grpSpPr>
          <a:xfrm>
            <a:off x="1370144" y="0"/>
            <a:ext cx="10821856" cy="6457244"/>
            <a:chOff x="1130368" y="0"/>
            <a:chExt cx="8928031" cy="7318210"/>
          </a:xfrm>
        </p:grpSpPr>
        <p:grpSp>
          <p:nvGrpSpPr>
            <p:cNvPr id="4"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3"/>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864"/>
                <a:ext cx="6492240" cy="5707715"/>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3"/>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864"/>
                <a:ext cx="6248400" cy="5707715"/>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3"/>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3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48"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sp>
        <p:nvSpPr>
          <p:cNvPr id="42" name="Report Title"/>
          <p:cNvSpPr>
            <a:spLocks noGrp="1"/>
          </p:cNvSpPr>
          <p:nvPr>
            <p:ph type="ctrTitle" hasCustomPrompt="1"/>
            <p:custDataLst>
              <p:tags r:id="rId2"/>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1" name="Report Subtitle"/>
          <p:cNvSpPr>
            <a:spLocks noGrp="1"/>
          </p:cNvSpPr>
          <p:nvPr>
            <p:ph type="subTitle" idx="1" hasCustomPrompt="1"/>
            <p:custDataLst>
              <p:tags r:id="rId3"/>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cxnSp>
        <p:nvCxnSpPr>
          <p:cNvPr id="25" name="Frame Line"/>
          <p:cNvCxnSpPr/>
          <p:nvPr userDrawn="1"/>
        </p:nvCxnSpPr>
        <p:spPr>
          <a:xfrm flipV="1">
            <a:off x="461818" y="3171487"/>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2" name="Draft Stamp"/>
          <p:cNvSpPr txBox="1"/>
          <p:nvPr userDrawn="1">
            <p:custDataLst>
              <p:tags r:id="rId4"/>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31" name="Confidentiality Stamp"/>
          <p:cNvSpPr>
            <a:spLocks noGrp="1"/>
          </p:cNvSpPr>
          <p:nvPr userDrawn="1">
            <p:custDataLst>
              <p:tags r:id="rId5"/>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3" name="Report Date"/>
          <p:cNvSpPr txBox="1"/>
          <p:nvPr userDrawn="1">
            <p:custDataLst>
              <p:tags r:id="rId6"/>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4" name="Cover image"/>
          <p:cNvSpPr txBox="1">
            <a:spLocks noChangeAspect="1"/>
          </p:cNvSpPr>
          <p:nvPr userDrawn="1">
            <p:custDataLst>
              <p:tags r:id="rId7"/>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Tree>
    <p:extLst>
      <p:ext uri="{BB962C8B-B14F-4D97-AF65-F5344CB8AC3E}">
        <p14:creationId xmlns:p14="http://schemas.microsoft.com/office/powerpoint/2010/main" val="553447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Header Footer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8"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6"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1"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269191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 Only">
    <p:spTree>
      <p:nvGrpSpPr>
        <p:cNvPr id="1" name=""/>
        <p:cNvGrpSpPr/>
        <p:nvPr/>
      </p:nvGrpSpPr>
      <p:grpSpPr>
        <a:xfrm>
          <a:off x="0" y="0"/>
          <a:ext cx="0" cy="0"/>
          <a:chOff x="0" y="0"/>
          <a:chExt cx="0" cy="0"/>
        </a:xfrm>
      </p:grpSpPr>
      <p:sp>
        <p:nvSpPr>
          <p:cNvPr id="13"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6" name="Date/Filepath" hidden="1"/>
          <p:cNvSpPr txBox="1"/>
          <p:nvPr userDrawn="1">
            <p:custDataLst>
              <p:tags r:id="rId2"/>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7" name="Slide Tags" hidden="1"/>
          <p:cNvSpPr txBox="1"/>
          <p:nvPr userDrawn="1">
            <p:custDataLst>
              <p:tags r:id="rId3"/>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5"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077322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13" name="Section Divider Title"/>
          <p:cNvSpPr>
            <a:spLocks noGrp="1"/>
          </p:cNvSpPr>
          <p:nvPr>
            <p:ph type="title" hasCustomPrompt="1"/>
            <p:custDataLst>
              <p:tags r:id="rId1"/>
            </p:custDataLst>
          </p:nvPr>
        </p:nvSpPr>
        <p:spPr>
          <a:xfrm>
            <a:off x="641455" y="886235"/>
            <a:ext cx="3504394" cy="1303525"/>
          </a:xfrm>
        </p:spPr>
        <p:txBody>
          <a:bodyPr wrap="square" tIns="0" bIns="0" anchor="t">
            <a:spAutoFit/>
          </a:bodyPr>
          <a:lstStyle>
            <a:lvl1pPr algn="l">
              <a:defRPr sz="2824" b="1" i="1" cap="none">
                <a:solidFill>
                  <a:schemeClr val="tx2"/>
                </a:solidFill>
              </a:defRPr>
            </a:lvl1pPr>
          </a:lstStyle>
          <a:p>
            <a:r>
              <a:rPr lang="en-GB" noProof="0" dirty="0"/>
              <a:t>Click to add Section Divider Title</a:t>
            </a:r>
          </a:p>
        </p:txBody>
      </p:sp>
      <p:sp>
        <p:nvSpPr>
          <p:cNvPr id="25" name="DividerTOCPlaceholder"/>
          <p:cNvSpPr txBox="1"/>
          <p:nvPr userDrawn="1">
            <p:custDataLst>
              <p:tags r:id="rId2"/>
            </p:custDataLst>
          </p:nvPr>
        </p:nvSpPr>
        <p:spPr>
          <a:xfrm>
            <a:off x="4350545" y="908471"/>
            <a:ext cx="7204364" cy="5209941"/>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4"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4"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1"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0"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399266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ppendix Divider">
    <p:spTree>
      <p:nvGrpSpPr>
        <p:cNvPr id="1" name=""/>
        <p:cNvGrpSpPr/>
        <p:nvPr/>
      </p:nvGrpSpPr>
      <p:grpSpPr>
        <a:xfrm>
          <a:off x="0" y="0"/>
          <a:ext cx="0" cy="0"/>
          <a:chOff x="0" y="0"/>
          <a:chExt cx="0" cy="0"/>
        </a:xfrm>
      </p:grpSpPr>
      <p:sp>
        <p:nvSpPr>
          <p:cNvPr id="2" name="Appendix Divider Title"/>
          <p:cNvSpPr>
            <a:spLocks noGrp="1"/>
          </p:cNvSpPr>
          <p:nvPr>
            <p:ph type="title" hasCustomPrompt="1"/>
            <p:custDataLst>
              <p:tags r:id="rId1"/>
            </p:custDataLst>
          </p:nvPr>
        </p:nvSpPr>
        <p:spPr>
          <a:xfrm>
            <a:off x="642850" y="886235"/>
            <a:ext cx="3513514" cy="1303525"/>
          </a:xfrm>
        </p:spPr>
        <p:txBody>
          <a:bodyPr wrap="square" tIns="0" bIns="0" anchor="t">
            <a:spAutoFit/>
          </a:bodyPr>
          <a:lstStyle>
            <a:lvl1pPr algn="l">
              <a:defRPr sz="2824" b="1" i="1" cap="none" baseline="0">
                <a:latin typeface="+mj-lt"/>
              </a:defRPr>
            </a:lvl1pPr>
          </a:lstStyle>
          <a:p>
            <a:r>
              <a:rPr lang="en-GB" noProof="0" dirty="0"/>
              <a:t>Click to add Appendix Divider Title</a:t>
            </a:r>
          </a:p>
        </p:txBody>
      </p:sp>
      <p:sp>
        <p:nvSpPr>
          <p:cNvPr id="18" name="DividerTOCPlaceholder"/>
          <p:cNvSpPr txBox="1"/>
          <p:nvPr userDrawn="1">
            <p:custDataLst>
              <p:tags r:id="rId2"/>
            </p:custDataLst>
          </p:nvPr>
        </p:nvSpPr>
        <p:spPr>
          <a:xfrm>
            <a:off x="4350545" y="908470"/>
            <a:ext cx="7204364" cy="5209412"/>
          </a:xfrm>
          <a:prstGeom prst="rect">
            <a:avLst/>
          </a:prstGeom>
          <a:noFill/>
          <a:ln>
            <a:noFill/>
          </a:ln>
        </p:spPr>
        <p:txBody>
          <a:bodyPr wrap="square" lIns="0" tIns="0" rIns="0" bIns="0" rtlCol="0">
            <a:noAutofit/>
          </a:bodyPr>
          <a:lstStyle/>
          <a:p>
            <a:endParaRPr lang="en-GB" sz="1588" noProof="1">
              <a:solidFill>
                <a:schemeClr val="tx1"/>
              </a:solidFill>
              <a:latin typeface="Georgia" pitchFamily="18" charset="0"/>
              <a:cs typeface="Arial" pitchFamily="34" charset="0"/>
            </a:endParaRPr>
          </a:p>
        </p:txBody>
      </p:sp>
      <p:sp>
        <p:nvSpPr>
          <p:cNvPr id="26" name="HeaderTOCPlaceholder"/>
          <p:cNvSpPr txBox="1"/>
          <p:nvPr userDrawn="1">
            <p:custDataLst>
              <p:tags r:id="rId3"/>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19"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17"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6"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8191506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ver Slide with Content">
    <p:spTree>
      <p:nvGrpSpPr>
        <p:cNvPr id="1" name=""/>
        <p:cNvGrpSpPr/>
        <p:nvPr/>
      </p:nvGrpSpPr>
      <p:grpSpPr>
        <a:xfrm>
          <a:off x="0" y="0"/>
          <a:ext cx="0" cy="0"/>
          <a:chOff x="0" y="0"/>
          <a:chExt cx="0" cy="0"/>
        </a:xfrm>
      </p:grpSpPr>
      <p:grpSp>
        <p:nvGrpSpPr>
          <p:cNvPr id="4" name="Logo with Panels"/>
          <p:cNvGrpSpPr/>
          <p:nvPr userDrawn="1"/>
        </p:nvGrpSpPr>
        <p:grpSpPr>
          <a:xfrm>
            <a:off x="1370144" y="0"/>
            <a:ext cx="10821856" cy="6457244"/>
            <a:chOff x="1130368" y="0"/>
            <a:chExt cx="8928031" cy="7318210"/>
          </a:xfrm>
        </p:grpSpPr>
        <p:grpSp>
          <p:nvGrpSpPr>
            <p:cNvPr id="5" name="Logo Shapes"/>
            <p:cNvGrpSpPr/>
            <p:nvPr userDrawn="1"/>
          </p:nvGrpSpPr>
          <p:grpSpPr>
            <a:xfrm>
              <a:off x="1904992" y="0"/>
              <a:ext cx="8153407" cy="6792223"/>
              <a:chOff x="1828800" y="-7143"/>
              <a:chExt cx="8153407" cy="6792223"/>
            </a:xfrm>
          </p:grpSpPr>
          <p:sp>
            <p:nvSpPr>
              <p:cNvPr id="23" name="Rectangle 1"/>
              <p:cNvSpPr>
                <a:spLocks noChangeArrowheads="1"/>
              </p:cNvSpPr>
              <p:nvPr/>
            </p:nvSpPr>
            <p:spPr bwMode="gray">
              <a:xfrm>
                <a:off x="1832930" y="4496096"/>
                <a:ext cx="8149277" cy="2288752"/>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8" name="Rectangle 2"/>
              <p:cNvSpPr>
                <a:spLocks noChangeArrowheads="1"/>
              </p:cNvSpPr>
              <p:nvPr userDrawn="1"/>
            </p:nvSpPr>
            <p:spPr bwMode="gray">
              <a:xfrm>
                <a:off x="1828800" y="3583782"/>
                <a:ext cx="7132320" cy="3201066"/>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0" name="Rectangle 3"/>
              <p:cNvSpPr>
                <a:spLocks noChangeArrowheads="1"/>
              </p:cNvSpPr>
              <p:nvPr userDrawn="1"/>
            </p:nvSpPr>
            <p:spPr bwMode="gray">
              <a:xfrm>
                <a:off x="1828800" y="4496096"/>
                <a:ext cx="7132320" cy="2288752"/>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4" name="Rectangle 4"/>
              <p:cNvSpPr>
                <a:spLocks noChangeArrowheads="1"/>
              </p:cNvSpPr>
              <p:nvPr/>
            </p:nvSpPr>
            <p:spPr bwMode="gray">
              <a:xfrm>
                <a:off x="1828800" y="-7143"/>
                <a:ext cx="6248400" cy="677272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8" name="Rectangle 5"/>
              <p:cNvSpPr>
                <a:spLocks noChangeArrowheads="1"/>
              </p:cNvSpPr>
              <p:nvPr userDrawn="1"/>
            </p:nvSpPr>
            <p:spPr bwMode="gray">
              <a:xfrm>
                <a:off x="1828800" y="1057382"/>
                <a:ext cx="6492240" cy="5708197"/>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69" name="Rectangle 6"/>
              <p:cNvSpPr>
                <a:spLocks noChangeArrowheads="1"/>
              </p:cNvSpPr>
              <p:nvPr userDrawn="1"/>
            </p:nvSpPr>
            <p:spPr bwMode="gray">
              <a:xfrm>
                <a:off x="1828800" y="3583782"/>
                <a:ext cx="6492240" cy="3201066"/>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9" name="Rectangle 7"/>
              <p:cNvSpPr>
                <a:spLocks noChangeArrowheads="1"/>
              </p:cNvSpPr>
              <p:nvPr userDrawn="1"/>
            </p:nvSpPr>
            <p:spPr bwMode="gray">
              <a:xfrm>
                <a:off x="1828800" y="1057382"/>
                <a:ext cx="6248400" cy="5708197"/>
              </a:xfrm>
              <a:prstGeom prst="rect">
                <a:avLst/>
              </a:prstGeom>
              <a:solidFill>
                <a:srgbClr val="D74021"/>
              </a:solidFill>
              <a:ln w="0">
                <a:noFill/>
                <a:prstDash val="solid"/>
                <a:miter lim="800000"/>
                <a:headEnd/>
                <a:tailEnd/>
              </a:ln>
            </p:spPr>
            <p:txBody>
              <a:bodyPr vert="horz" wrap="square" lIns="0" tIns="0" rIns="0" bIns="0" numCol="1" anchor="t" anchorCtr="0" compatLnSpc="1">
                <a:prstTxWarp prst="textNoShape">
                  <a:avLst/>
                </a:prstTxWarp>
              </a:bodyPr>
              <a:lstStyle/>
              <a:p>
                <a:endParaRPr lang="en-GB" sz="1588" noProof="0" dirty="0"/>
              </a:p>
            </p:txBody>
          </p:sp>
          <p:sp>
            <p:nvSpPr>
              <p:cNvPr id="26" name="Rectangle 8"/>
              <p:cNvSpPr>
                <a:spLocks noChangeArrowheads="1"/>
              </p:cNvSpPr>
              <p:nvPr userDrawn="1"/>
            </p:nvSpPr>
            <p:spPr bwMode="gray">
              <a:xfrm>
                <a:off x="1828800" y="4496096"/>
                <a:ext cx="6492240" cy="2288752"/>
              </a:xfrm>
              <a:prstGeom prst="rect">
                <a:avLst/>
              </a:prstGeom>
              <a:solidFill>
                <a:srgbClr val="D139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27" name="Rectangle 9"/>
              <p:cNvSpPr/>
              <p:nvPr userDrawn="1"/>
            </p:nvSpPr>
            <p:spPr bwMode="gray">
              <a:xfrm>
                <a:off x="1828800" y="3583782"/>
                <a:ext cx="6246019" cy="3201066"/>
              </a:xfrm>
              <a:prstGeom prst="rect">
                <a:avLst/>
              </a:prstGeom>
              <a:solidFill>
                <a:srgbClr val="CD2F0E"/>
              </a:solidFill>
              <a:ln w="0">
                <a:noFill/>
                <a:prstDash val="solid"/>
                <a:round/>
                <a:headEnd/>
                <a:tailEnd/>
              </a:ln>
            </p:spPr>
            <p:txBody>
              <a:bodyPr vert="horz" wrap="square" lIns="91440" tIns="45720" rIns="91440" bIns="45720" numCol="1" anchor="t" anchorCtr="0" compatLnSpc="1">
                <a:prstTxWarp prst="textNoShape">
                  <a:avLst/>
                </a:prstTxWarp>
              </a:bodyPr>
              <a:lstStyle/>
              <a:p>
                <a:pPr marL="0" algn="l" defTabSz="899010" rtl="0" eaLnBrk="1" latinLnBrk="0" hangingPunct="1"/>
                <a:endParaRPr lang="en-GB" sz="1765" kern="1200" noProof="0" dirty="0">
                  <a:solidFill>
                    <a:schemeClr val="tx1"/>
                  </a:solidFill>
                  <a:latin typeface="+mn-lt"/>
                  <a:ea typeface="+mn-ea"/>
                  <a:cs typeface="+mn-cs"/>
                </a:endParaRPr>
              </a:p>
            </p:txBody>
          </p:sp>
          <p:sp>
            <p:nvSpPr>
              <p:cNvPr id="30" name="Rectangle 10"/>
              <p:cNvSpPr>
                <a:spLocks noChangeArrowheads="1"/>
              </p:cNvSpPr>
              <p:nvPr userDrawn="1"/>
            </p:nvSpPr>
            <p:spPr bwMode="gray">
              <a:xfrm>
                <a:off x="1828800" y="4495801"/>
                <a:ext cx="6245352" cy="2288752"/>
              </a:xfrm>
              <a:prstGeom prst="rect">
                <a:avLst/>
              </a:prstGeom>
              <a:solidFill>
                <a:srgbClr val="C42303"/>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sp>
            <p:nvSpPr>
              <p:cNvPr id="71" name="Rectangle 11"/>
              <p:cNvSpPr>
                <a:spLocks noChangeArrowheads="1"/>
              </p:cNvSpPr>
              <p:nvPr userDrawn="1"/>
            </p:nvSpPr>
            <p:spPr bwMode="gray">
              <a:xfrm>
                <a:off x="1828800" y="4800832"/>
                <a:ext cx="2286000" cy="1984248"/>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588" noProof="0" dirty="0"/>
              </a:p>
            </p:txBody>
          </p:sp>
        </p:grpSp>
        <p:grpSp>
          <p:nvGrpSpPr>
            <p:cNvPr id="6" name="Logo"/>
            <p:cNvGrpSpPr/>
            <p:nvPr userDrawn="1"/>
          </p:nvGrpSpPr>
          <p:grpSpPr>
            <a:xfrm>
              <a:off x="1130368" y="6790556"/>
              <a:ext cx="905256" cy="527654"/>
              <a:chOff x="1130368" y="6790556"/>
              <a:chExt cx="905256" cy="527654"/>
            </a:xfrm>
          </p:grpSpPr>
          <p:sp>
            <p:nvSpPr>
              <p:cNvPr id="38" name="Rectangle 0"/>
              <p:cNvSpPr>
                <a:spLocks noChangeArrowheads="1"/>
              </p:cNvSpPr>
              <p:nvPr userDrawn="1"/>
            </p:nvSpPr>
            <p:spPr bwMode="black">
              <a:xfrm>
                <a:off x="1676368" y="6790556"/>
                <a:ext cx="228600" cy="57350"/>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sp>
            <p:nvSpPr>
              <p:cNvPr id="39" name="Freeform 38"/>
              <p:cNvSpPr>
                <a:spLocks noEditPoints="1"/>
              </p:cNvSpPr>
              <p:nvPr userDrawn="1"/>
            </p:nvSpPr>
            <p:spPr bwMode="black">
              <a:xfrm>
                <a:off x="1130368" y="6976999"/>
                <a:ext cx="905256" cy="341211"/>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806867" rtl="0" eaLnBrk="1" fontAlgn="auto" latinLnBrk="0" hangingPunct="1">
                  <a:lnSpc>
                    <a:spcPct val="100000"/>
                  </a:lnSpc>
                  <a:spcBef>
                    <a:spcPts val="0"/>
                  </a:spcBef>
                  <a:spcAft>
                    <a:spcPts val="0"/>
                  </a:spcAft>
                  <a:buClrTx/>
                  <a:buSzTx/>
                  <a:buFontTx/>
                  <a:buNone/>
                  <a:tabLst/>
                  <a:defRPr/>
                </a:pPr>
                <a:endParaRPr kumimoji="0" lang="en-GB" sz="1588" b="0" i="0" u="none" strike="noStrike" kern="1200" cap="none" spc="0" normalizeH="0" baseline="0" noProof="0" dirty="0">
                  <a:ln>
                    <a:noFill/>
                  </a:ln>
                  <a:solidFill>
                    <a:srgbClr val="000000"/>
                  </a:solidFill>
                  <a:effectLst/>
                  <a:uLnTx/>
                  <a:uFillTx/>
                  <a:latin typeface="Arial"/>
                  <a:ea typeface="+mn-ea"/>
                  <a:cs typeface="+mn-cs"/>
                </a:endParaRPr>
              </a:p>
            </p:txBody>
          </p:sp>
        </p:grpSp>
      </p:grpSp>
      <p:sp>
        <p:nvSpPr>
          <p:cNvPr id="37" name="Descriptor"/>
          <p:cNvSpPr>
            <a:spLocks noGrp="1"/>
          </p:cNvSpPr>
          <p:nvPr userDrawn="1">
            <p:custDataLst>
              <p:tags r:id="rId1"/>
            </p:custDataLst>
          </p:nvPr>
        </p:nvSpPr>
        <p:spPr bwMode="white">
          <a:xfrm>
            <a:off x="2496001" y="539732"/>
            <a:ext cx="65" cy="190052"/>
          </a:xfrm>
          <a:prstGeom prst="rect">
            <a:avLst/>
          </a:prstGeom>
        </p:spPr>
        <p:txBody>
          <a:bodyPr vert="horz" wrap="none" lIns="0" tIns="0" rIns="0" bIns="0" rtlCol="0" anchor="b" anchorCtr="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1235" b="0" i="0" dirty="0">
              <a:solidFill>
                <a:schemeClr val="bg1"/>
              </a:solidFill>
              <a:latin typeface="Arial" pitchFamily="34" charset="0"/>
              <a:cs typeface="Arial" pitchFamily="34" charset="0"/>
            </a:endParaRPr>
          </a:p>
        </p:txBody>
      </p:sp>
      <p:cxnSp>
        <p:nvCxnSpPr>
          <p:cNvPr id="25" name="Frame Line"/>
          <p:cNvCxnSpPr/>
          <p:nvPr userDrawn="1"/>
        </p:nvCxnSpPr>
        <p:spPr>
          <a:xfrm flipV="1">
            <a:off x="461818" y="3170816"/>
            <a:ext cx="1662545" cy="127059"/>
          </a:xfrm>
          <a:prstGeom prst="bentConnector3">
            <a:avLst>
              <a:gd name="adj1" fmla="val -174"/>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3" name="Confidentiality Stamp"/>
          <p:cNvSpPr>
            <a:spLocks noGrp="1"/>
          </p:cNvSpPr>
          <p:nvPr userDrawn="1">
            <p:custDataLst>
              <p:tags r:id="rId2"/>
            </p:custDataLst>
          </p:nvPr>
        </p:nvSpPr>
        <p:spPr>
          <a:xfrm>
            <a:off x="642850" y="3290824"/>
            <a:ext cx="1483636" cy="135743"/>
          </a:xfrm>
          <a:prstGeom prst="rect">
            <a:avLst/>
          </a:prstGeom>
        </p:spPr>
        <p:txBody>
          <a:bodyPr vert="horz" wrap="square" lIns="0" tIns="0" rIns="0" bIns="0" rtlCol="0">
            <a:spAutoFit/>
          </a:bodyPr>
          <a:lstStyle>
            <a:lvl1pPr marL="0" marR="0" indent="0" algn="l" defTabSz="1019175" rtl="0" eaLnBrk="1" fontAlgn="base" latinLnBrk="0" hangingPunct="1">
              <a:lnSpc>
                <a:spcPct val="100000"/>
              </a:lnSpc>
              <a:spcBef>
                <a:spcPts val="0"/>
              </a:spcBef>
              <a:spcAft>
                <a:spcPts val="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lvl="0">
              <a:spcBef>
                <a:spcPct val="0"/>
              </a:spcBef>
              <a:defRPr/>
            </a:pPr>
            <a:endParaRPr lang="en-GB" sz="882" b="0" i="1" dirty="0">
              <a:solidFill>
                <a:schemeClr val="tx1"/>
              </a:solidFill>
            </a:endParaRPr>
          </a:p>
        </p:txBody>
      </p:sp>
      <p:sp>
        <p:nvSpPr>
          <p:cNvPr id="34" name="Draft Stamp"/>
          <p:cNvSpPr txBox="1"/>
          <p:nvPr userDrawn="1">
            <p:custDataLst>
              <p:tags r:id="rId3"/>
            </p:custDataLst>
          </p:nvPr>
        </p:nvSpPr>
        <p:spPr bwMode="black">
          <a:xfrm>
            <a:off x="642851" y="3566160"/>
            <a:ext cx="1662545" cy="257949"/>
          </a:xfrm>
          <a:prstGeom prst="rect">
            <a:avLst/>
          </a:prstGeom>
          <a:noFill/>
          <a:ln>
            <a:noFill/>
          </a:ln>
        </p:spPr>
        <p:txBody>
          <a:bodyPr wrap="square" lIns="0" tIns="0" rIns="0" bIns="121024" rtlCol="0" anchor="t" anchorCtr="0">
            <a:spAutoFit/>
          </a:bodyPr>
          <a:lstStyle/>
          <a:p>
            <a:pPr algn="l">
              <a:lnSpc>
                <a:spcPct val="100000"/>
              </a:lnSpc>
            </a:pPr>
            <a:endParaRPr lang="en-GB" sz="882" b="1" i="1" dirty="0">
              <a:solidFill>
                <a:schemeClr val="tx1"/>
              </a:solidFill>
              <a:latin typeface="Georgia" pitchFamily="18" charset="0"/>
            </a:endParaRPr>
          </a:p>
        </p:txBody>
      </p:sp>
      <p:sp>
        <p:nvSpPr>
          <p:cNvPr id="40" name="Report Date"/>
          <p:cNvSpPr txBox="1"/>
          <p:nvPr userDrawn="1">
            <p:custDataLst>
              <p:tags r:id="rId4"/>
            </p:custDataLst>
          </p:nvPr>
        </p:nvSpPr>
        <p:spPr bwMode="black">
          <a:xfrm>
            <a:off x="642851" y="3832412"/>
            <a:ext cx="1485207" cy="135743"/>
          </a:xfrm>
          <a:prstGeom prst="rect">
            <a:avLst/>
          </a:prstGeom>
          <a:noFill/>
          <a:ln>
            <a:noFill/>
          </a:ln>
        </p:spPr>
        <p:txBody>
          <a:bodyPr wrap="square" lIns="0" tIns="0" rIns="0" bIns="0" rtlCol="0">
            <a:spAutoFit/>
          </a:bodyPr>
          <a:lstStyle/>
          <a:p>
            <a:pPr algn="l"/>
            <a:endParaRPr lang="en-GB" sz="882" i="1" dirty="0">
              <a:latin typeface="Georgia" pitchFamily="18" charset="0"/>
            </a:endParaRPr>
          </a:p>
        </p:txBody>
      </p:sp>
      <p:sp>
        <p:nvSpPr>
          <p:cNvPr id="35" name="Content Placeholder 34"/>
          <p:cNvSpPr>
            <a:spLocks noGrp="1"/>
          </p:cNvSpPr>
          <p:nvPr>
            <p:ph sz="quarter" idx="10" hasCustomPrompt="1"/>
            <p:custDataLst>
              <p:tags r:id="rId5"/>
            </p:custDataLst>
          </p:nvPr>
        </p:nvSpPr>
        <p:spPr>
          <a:xfrm>
            <a:off x="642851" y="4098664"/>
            <a:ext cx="1485207" cy="1145689"/>
          </a:xfrm>
        </p:spPr>
        <p:txBody>
          <a:bodyPr/>
          <a:lstStyle>
            <a:lvl1pPr>
              <a:defRPr sz="882" i="1"/>
            </a:lvl1pPr>
          </a:lstStyle>
          <a:p>
            <a:pPr lvl="0"/>
            <a:r>
              <a:rPr lang="en-GB" dirty="0"/>
              <a:t>Click to enter text</a:t>
            </a:r>
          </a:p>
        </p:txBody>
      </p:sp>
      <p:sp>
        <p:nvSpPr>
          <p:cNvPr id="36" name="Cover image"/>
          <p:cNvSpPr txBox="1">
            <a:spLocks noChangeAspect="1"/>
          </p:cNvSpPr>
          <p:nvPr userDrawn="1">
            <p:custDataLst>
              <p:tags r:id="rId6"/>
            </p:custDataLst>
          </p:nvPr>
        </p:nvSpPr>
        <p:spPr>
          <a:xfrm>
            <a:off x="2308284" y="3167623"/>
            <a:ext cx="8145368" cy="2823882"/>
          </a:xfrm>
          <a:prstGeom prst="rect">
            <a:avLst/>
          </a:prstGeom>
          <a:noFill/>
          <a:ln w="3175">
            <a:noFill/>
          </a:ln>
        </p:spPr>
        <p:txBody>
          <a:bodyPr wrap="square" lIns="0" tIns="0" rIns="0" bIns="0" rtlCol="0">
            <a:noAutofit/>
          </a:bodyPr>
          <a:lstStyle/>
          <a:p>
            <a:pPr indent="-269703">
              <a:spcAft>
                <a:spcPts val="885"/>
              </a:spcAft>
            </a:pPr>
            <a:endParaRPr lang="en-GB" sz="1941" dirty="0">
              <a:latin typeface="Georgia" pitchFamily="18" charset="0"/>
            </a:endParaRPr>
          </a:p>
        </p:txBody>
      </p:sp>
      <p:sp>
        <p:nvSpPr>
          <p:cNvPr id="41" name="Report Title"/>
          <p:cNvSpPr>
            <a:spLocks noGrp="1"/>
          </p:cNvSpPr>
          <p:nvPr>
            <p:ph type="ctrTitle" hasCustomPrompt="1"/>
            <p:custDataLst>
              <p:tags r:id="rId7"/>
            </p:custDataLst>
          </p:nvPr>
        </p:nvSpPr>
        <p:spPr bwMode="white">
          <a:xfrm>
            <a:off x="2493113" y="1112680"/>
            <a:ext cx="7204364" cy="455766"/>
          </a:xfrm>
        </p:spPr>
        <p:txBody>
          <a:bodyPr vert="horz" lIns="0" tIns="0" rIns="0" bIns="64008" rtlCol="0" anchor="t" anchorCtr="0">
            <a:spAutoFit/>
          </a:bodyPr>
          <a:lstStyle>
            <a:lvl1pPr algn="l" defTabSz="899010" rtl="0" eaLnBrk="1" latinLnBrk="0" hangingPunct="1">
              <a:lnSpc>
                <a:spcPct val="90000"/>
              </a:lnSpc>
              <a:spcBef>
                <a:spcPct val="0"/>
              </a:spcBef>
              <a:buNone/>
              <a:defRPr lang="en-GB" sz="2824" b="1" i="1" kern="1200" baseline="0" noProof="0">
                <a:solidFill>
                  <a:schemeClr val="bg1"/>
                </a:solidFill>
                <a:latin typeface="+mj-lt"/>
                <a:ea typeface="+mj-ea"/>
                <a:cs typeface="+mj-cs"/>
              </a:defRPr>
            </a:lvl1pPr>
          </a:lstStyle>
          <a:p>
            <a:r>
              <a:rPr lang="en-GB" noProof="0" dirty="0"/>
              <a:t>Report Title</a:t>
            </a:r>
          </a:p>
        </p:txBody>
      </p:sp>
      <p:sp>
        <p:nvSpPr>
          <p:cNvPr id="42" name="Report Subtitle"/>
          <p:cNvSpPr>
            <a:spLocks noGrp="1"/>
          </p:cNvSpPr>
          <p:nvPr>
            <p:ph type="subTitle" idx="1" hasCustomPrompt="1"/>
            <p:custDataLst>
              <p:tags r:id="rId8"/>
            </p:custDataLst>
          </p:nvPr>
        </p:nvSpPr>
        <p:spPr bwMode="white">
          <a:xfrm>
            <a:off x="2493113" y="1575166"/>
            <a:ext cx="7204364" cy="391057"/>
          </a:xfrm>
        </p:spPr>
        <p:txBody>
          <a:bodyPr tIns="0" bIns="0">
            <a:spAutoFit/>
          </a:bodyPr>
          <a:lstStyle>
            <a:lvl1pPr marL="0" indent="0" algn="l">
              <a:lnSpc>
                <a:spcPct val="90000"/>
              </a:lnSpc>
              <a:spcAft>
                <a:spcPts val="0"/>
              </a:spcAft>
              <a:buNone/>
              <a:defRPr sz="2824" baseline="0">
                <a:solidFill>
                  <a:schemeClr val="bg1"/>
                </a:solidFill>
                <a:latin typeface="+mj-lt"/>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GB" noProof="0" dirty="0"/>
              <a:t>Subtitle</a:t>
            </a:r>
          </a:p>
        </p:txBody>
      </p:sp>
    </p:spTree>
    <p:extLst>
      <p:ext uri="{BB962C8B-B14F-4D97-AF65-F5344CB8AC3E}">
        <p14:creationId xmlns:p14="http://schemas.microsoft.com/office/powerpoint/2010/main" val="1372187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GB" noProof="0" dirty="0"/>
              <a:t>Click to edit Master title style</a:t>
            </a:r>
          </a:p>
        </p:txBody>
      </p:sp>
      <p:cxnSp>
        <p:nvCxnSpPr>
          <p:cNvPr id="10" name="Shape 9"/>
          <p:cNvCxnSpPr/>
          <p:nvPr/>
        </p:nvCxnSpPr>
        <p:spPr>
          <a:xfrm rot="5400000" flipH="1" flipV="1">
            <a:off x="5922400" y="-4804799"/>
            <a:ext cx="144000"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801577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e">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1090629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2"/>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sp>
        <p:nvSpPr>
          <p:cNvPr id="28" name="Section Header"/>
          <p:cNvSpPr txBox="1"/>
          <p:nvPr userDrawn="1">
            <p:custDataLst>
              <p:tags r:id="rId3"/>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4"/>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5"/>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6"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p:txBody>
          <a:bodyPr/>
          <a:lstStyle/>
          <a:p>
            <a:r>
              <a:rPr lang="en-GB" dirty="0"/>
              <a:t>Insert banner statement here</a:t>
            </a:r>
          </a:p>
        </p:txBody>
      </p:sp>
      <p:cxnSp>
        <p:nvCxnSpPr>
          <p:cNvPr id="29" name="Straight Connector 28"/>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75664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Two">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184669"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584153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arge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1" y="1815353"/>
            <a:ext cx="7219758"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8035637" y="1815353"/>
            <a:ext cx="3506124"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5" name="HeaderTOCPlaceholder"/>
          <p:cNvSpPr txBox="1"/>
          <p:nvPr userDrawn="1">
            <p:custDataLst>
              <p:tags r:id="rId3"/>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4"/>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1" name="Date/Filepath" hidden="1"/>
          <p:cNvSpPr txBox="1"/>
          <p:nvPr userDrawn="1">
            <p:custDataLst>
              <p:tags r:id="rId5"/>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19" name="Slide Tags" hidden="1"/>
          <p:cNvSpPr txBox="1"/>
          <p:nvPr userDrawn="1">
            <p:custDataLst>
              <p:tags r:id="rId6"/>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Title 19"/>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345152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Two Left">
    <p:spTree>
      <p:nvGrpSpPr>
        <p:cNvPr id="1" name=""/>
        <p:cNvGrpSpPr/>
        <p:nvPr/>
      </p:nvGrpSpPr>
      <p:grpSpPr>
        <a:xfrm>
          <a:off x="0" y="0"/>
          <a:ext cx="0" cy="0"/>
          <a:chOff x="0" y="0"/>
          <a:chExt cx="0" cy="0"/>
        </a:xfrm>
      </p:grpSpPr>
      <p:sp>
        <p:nvSpPr>
          <p:cNvPr id="34" name="Content Placeholder 2"/>
          <p:cNvSpPr>
            <a:spLocks noGrp="1"/>
          </p:cNvSpPr>
          <p:nvPr>
            <p:ph sz="quarter" idx="24"/>
            <p:custDataLst>
              <p:tags r:id="rId1"/>
            </p:custDataLst>
          </p:nvPr>
        </p:nvSpPr>
        <p:spPr>
          <a:xfrm>
            <a:off x="642850" y="1815353"/>
            <a:ext cx="5360787" cy="2084294"/>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custDataLst>
              <p:tags r:id="rId2"/>
            </p:custDataLst>
          </p:nvPr>
        </p:nvSpPr>
        <p:spPr>
          <a:xfrm>
            <a:off x="642850" y="4034118"/>
            <a:ext cx="5360787"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custDataLst>
              <p:tags r:id="rId3"/>
            </p:custDataLst>
          </p:nvPr>
        </p:nvSpPr>
        <p:spPr>
          <a:xfrm>
            <a:off x="6188364" y="1815353"/>
            <a:ext cx="5364480" cy="4308438"/>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4" name="HeaderTOCPlaceholder"/>
          <p:cNvSpPr txBox="1"/>
          <p:nvPr userDrawn="1">
            <p:custDataLst>
              <p:tags r:id="rId4"/>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2" name="Straight Connector 51"/>
          <p:cNvCxnSpPr/>
          <p:nvPr userDrawn="1"/>
        </p:nvCxnSpPr>
        <p:spPr>
          <a:xfrm>
            <a:off x="650182"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8" name="Section Header"/>
          <p:cNvSpPr txBox="1"/>
          <p:nvPr userDrawn="1">
            <p:custDataLst>
              <p:tags r:id="rId5"/>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5" name="Date/Filepath" hidden="1"/>
          <p:cNvSpPr txBox="1"/>
          <p:nvPr userDrawn="1">
            <p:custDataLst>
              <p:tags r:id="rId6"/>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0" name="Slide Tags" hidden="1"/>
          <p:cNvSpPr txBox="1"/>
          <p:nvPr userDrawn="1">
            <p:custDataLst>
              <p:tags r:id="rId7"/>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2"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Title 20"/>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436771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hree Large Bottom">
    <p:spTree>
      <p:nvGrpSpPr>
        <p:cNvPr id="1" name=""/>
        <p:cNvGrpSpPr/>
        <p:nvPr/>
      </p:nvGrpSpPr>
      <p:grpSpPr>
        <a:xfrm>
          <a:off x="0" y="0"/>
          <a:ext cx="0" cy="0"/>
          <a:chOff x="0" y="0"/>
          <a:chExt cx="0" cy="0"/>
        </a:xfrm>
      </p:grpSpPr>
      <p:sp>
        <p:nvSpPr>
          <p:cNvPr id="16" name="Content Placeholder 2"/>
          <p:cNvSpPr>
            <a:spLocks noGrp="1"/>
          </p:cNvSpPr>
          <p:nvPr>
            <p:ph sz="quarter" idx="10"/>
          </p:nvPr>
        </p:nvSpPr>
        <p:spPr>
          <a:xfrm>
            <a:off x="642851"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8" name="Content Placeholder 3"/>
          <p:cNvSpPr>
            <a:spLocks noGrp="1"/>
          </p:cNvSpPr>
          <p:nvPr>
            <p:ph sz="quarter" idx="11"/>
          </p:nvPr>
        </p:nvSpPr>
        <p:spPr>
          <a:xfrm>
            <a:off x="6184669" y="1815353"/>
            <a:ext cx="5364480"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20" name="Content Placeholder 4"/>
          <p:cNvSpPr>
            <a:spLocks noGrp="1"/>
          </p:cNvSpPr>
          <p:nvPr>
            <p:ph sz="quarter" idx="12"/>
          </p:nvPr>
        </p:nvSpPr>
        <p:spPr>
          <a:xfrm>
            <a:off x="642851" y="4035134"/>
            <a:ext cx="10906298" cy="2080588"/>
          </a:xfrm>
        </p:spPr>
        <p:txBody>
          <a:bodyPr/>
          <a:lstStyle>
            <a:lvl1pPr>
              <a:defRPr sz="1765"/>
            </a:lvl1pPr>
            <a:lvl2pPr>
              <a:defRPr sz="1765"/>
            </a:lvl2pPr>
            <a:lvl3pPr>
              <a:defRPr sz="1765"/>
            </a:lvl3pPr>
            <a:lvl4pPr>
              <a:defRPr sz="1765"/>
            </a:lvl4pPr>
            <a:lvl5pPr>
              <a:defRPr sz="1765"/>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6"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3" name="Straight Connector 52"/>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31"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2"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8"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Title 25"/>
          <p:cNvSpPr>
            <a:spLocks noGrp="1"/>
          </p:cNvSpPr>
          <p:nvPr>
            <p:ph type="title" hasCustomPrompt="1"/>
          </p:nvPr>
        </p:nvSpPr>
        <p:spPr/>
        <p:txBody>
          <a:bodyPr/>
          <a:lstStyle/>
          <a:p>
            <a:r>
              <a:rPr lang="en-GB" noProof="0" dirty="0"/>
              <a:t>Insert banner statement here</a:t>
            </a:r>
            <a:endParaRPr lang="en-GB" dirty="0"/>
          </a:p>
        </p:txBody>
      </p:sp>
      <p:cxnSp>
        <p:nvCxnSpPr>
          <p:cNvPr id="33" name="Straight Connector 32"/>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585747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Four">
    <p:spTree>
      <p:nvGrpSpPr>
        <p:cNvPr id="1" name=""/>
        <p:cNvGrpSpPr/>
        <p:nvPr/>
      </p:nvGrpSpPr>
      <p:grpSpPr>
        <a:xfrm>
          <a:off x="0" y="0"/>
          <a:ext cx="0" cy="0"/>
          <a:chOff x="0" y="0"/>
          <a:chExt cx="0" cy="0"/>
        </a:xfrm>
      </p:grpSpPr>
      <p:sp>
        <p:nvSpPr>
          <p:cNvPr id="34" name="Content Placeholder 2"/>
          <p:cNvSpPr>
            <a:spLocks noGrp="1"/>
          </p:cNvSpPr>
          <p:nvPr>
            <p:ph sz="quarter" idx="24"/>
          </p:nvPr>
        </p:nvSpPr>
        <p:spPr>
          <a:xfrm>
            <a:off x="642851"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6" name="Content Placeholder 3"/>
          <p:cNvSpPr>
            <a:spLocks noGrp="1"/>
          </p:cNvSpPr>
          <p:nvPr>
            <p:ph sz="quarter" idx="25"/>
          </p:nvPr>
        </p:nvSpPr>
        <p:spPr>
          <a:xfrm>
            <a:off x="6184669" y="1815353"/>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38" name="Content Placeholder 4"/>
          <p:cNvSpPr>
            <a:spLocks noGrp="1"/>
          </p:cNvSpPr>
          <p:nvPr>
            <p:ph sz="quarter" idx="26"/>
          </p:nvPr>
        </p:nvSpPr>
        <p:spPr>
          <a:xfrm>
            <a:off x="642851"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0" name="Content Placeholder 5"/>
          <p:cNvSpPr>
            <a:spLocks noGrp="1"/>
          </p:cNvSpPr>
          <p:nvPr>
            <p:ph sz="quarter" idx="27"/>
          </p:nvPr>
        </p:nvSpPr>
        <p:spPr>
          <a:xfrm>
            <a:off x="6184669" y="4034118"/>
            <a:ext cx="5364480" cy="2081605"/>
          </a:xfrm>
        </p:spPr>
        <p:txBody>
          <a:bodyPr tIns="0" bIns="0"/>
          <a:lstStyle>
            <a:lvl1pPr>
              <a:defRPr sz="1765"/>
            </a:lvl1pPr>
            <a:lvl2pPr>
              <a:defRPr sz="1765"/>
            </a:lvl2pPr>
            <a:lvl3pPr>
              <a:defRPr sz="1765"/>
            </a:lvl3pPr>
            <a:lvl4pPr>
              <a:defRPr sz="1765"/>
            </a:lvl4pPr>
            <a:lvl5pPr>
              <a:defRPr sz="1765"/>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1" name="HeaderTOCPlaceholder"/>
          <p:cNvSpPr txBox="1"/>
          <p:nvPr userDrawn="1">
            <p:custDataLst>
              <p:tags r:id="rId1"/>
            </p:custDataLst>
          </p:nvPr>
        </p:nvSpPr>
        <p:spPr>
          <a:xfrm>
            <a:off x="4341091" y="621255"/>
            <a:ext cx="7199290"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58" name="Straight Connector 57"/>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6" name="Section Header"/>
          <p:cNvSpPr txBox="1"/>
          <p:nvPr userDrawn="1">
            <p:custDataLst>
              <p:tags r:id="rId2"/>
            </p:custDataLst>
          </p:nvPr>
        </p:nvSpPr>
        <p:spPr>
          <a:xfrm>
            <a:off x="642850" y="621254"/>
            <a:ext cx="3678035" cy="121024"/>
          </a:xfrm>
          <a:prstGeom prst="rect">
            <a:avLst/>
          </a:prstGeom>
          <a:noFill/>
        </p:spPr>
        <p:txBody>
          <a:bodyPr wrap="square" lIns="0" tIns="0" rIns="0" bIns="0" rtlCol="0" anchor="b" anchorCtr="0">
            <a:noAutofit/>
          </a:bodyPr>
          <a:lstStyle/>
          <a:p>
            <a:endParaRPr lang="en-GB" sz="794" noProof="1">
              <a:solidFill>
                <a:schemeClr val="tx1"/>
              </a:solidFill>
            </a:endParaRPr>
          </a:p>
        </p:txBody>
      </p:sp>
      <p:sp>
        <p:nvSpPr>
          <p:cNvPr id="27" name="Date/Filepath" hidden="1"/>
          <p:cNvSpPr txBox="1"/>
          <p:nvPr userDrawn="1">
            <p:custDataLst>
              <p:tags r:id="rId3"/>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21" name="Slide Tags" hidden="1"/>
          <p:cNvSpPr txBox="1"/>
          <p:nvPr userDrawn="1">
            <p:custDataLst>
              <p:tags r:id="rId4"/>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2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Title 21"/>
          <p:cNvSpPr>
            <a:spLocks noGrp="1"/>
          </p:cNvSpPr>
          <p:nvPr>
            <p:ph type="title" hasCustomPrompt="1"/>
          </p:nvPr>
        </p:nvSpPr>
        <p:spPr/>
        <p:txBody>
          <a:bodyPr/>
          <a:lstStyle/>
          <a:p>
            <a:r>
              <a:rPr lang="en-GB" noProof="0" dirty="0"/>
              <a:t>Insert banner statement here</a:t>
            </a:r>
            <a:endParaRPr lang="en-GB" dirty="0"/>
          </a:p>
        </p:txBody>
      </p:sp>
      <p:cxnSp>
        <p:nvCxnSpPr>
          <p:cNvPr id="32" name="Straight Connector 31"/>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12676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Filepath" hidden="1"/>
          <p:cNvSpPr txBox="1"/>
          <p:nvPr userDrawn="1">
            <p:custDataLst>
              <p:tags r:id="rId1"/>
            </p:custDataLst>
          </p:nvPr>
        </p:nvSpPr>
        <p:spPr>
          <a:xfrm>
            <a:off x="3999350" y="267427"/>
            <a:ext cx="7536873" cy="122213"/>
          </a:xfrm>
          <a:prstGeom prst="rect">
            <a:avLst/>
          </a:prstGeom>
          <a:noFill/>
        </p:spPr>
        <p:txBody>
          <a:bodyPr wrap="square" lIns="0" tIns="0" rIns="0" bIns="0" rtlCol="0" anchor="b" anchorCtr="0">
            <a:spAutoFit/>
          </a:bodyPr>
          <a:lstStyle/>
          <a:p>
            <a:pPr algn="r"/>
            <a:r>
              <a:rPr lang="en-GB" sz="794" noProof="1"/>
              <a:t>5/09/2017 C:\Users\Kate Russell Mcdonel\Desktop\Misc\02 Current\ALC\170905 Property Development Training Material FINAL.pptx</a:t>
            </a:r>
          </a:p>
        </p:txBody>
      </p:sp>
      <p:sp>
        <p:nvSpPr>
          <p:cNvPr id="5"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sp>
        <p:nvSpPr>
          <p:cNvPr id="6"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4182297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Title Only No Header Footer">
    <p:spTree>
      <p:nvGrpSpPr>
        <p:cNvPr id="1" name=""/>
        <p:cNvGrpSpPr/>
        <p:nvPr/>
      </p:nvGrpSpPr>
      <p:grpSpPr>
        <a:xfrm>
          <a:off x="0" y="0"/>
          <a:ext cx="0" cy="0"/>
          <a:chOff x="0" y="0"/>
          <a:chExt cx="0" cy="0"/>
        </a:xfrm>
      </p:grpSpPr>
      <p:sp>
        <p:nvSpPr>
          <p:cNvPr id="12" name="HeaderTOCPlaceholder"/>
          <p:cNvSpPr txBox="1"/>
          <p:nvPr userDrawn="1">
            <p:custDataLst>
              <p:tags r:id="rId1"/>
            </p:custDataLst>
          </p:nvPr>
        </p:nvSpPr>
        <p:spPr>
          <a:xfrm>
            <a:off x="4341090" y="621255"/>
            <a:ext cx="7204364" cy="122213"/>
          </a:xfrm>
          <a:prstGeom prst="rect">
            <a:avLst/>
          </a:prstGeom>
          <a:noFill/>
          <a:ln>
            <a:noFill/>
          </a:ln>
        </p:spPr>
        <p:txBody>
          <a:bodyPr wrap="square" lIns="0" tIns="0" rIns="0" bIns="0" rtlCol="0">
            <a:spAutoFit/>
          </a:bodyPr>
          <a:lstStyle/>
          <a:p>
            <a:endParaRPr lang="en-GB" sz="794" noProof="1">
              <a:solidFill>
                <a:schemeClr val="tx1"/>
              </a:solidFill>
              <a:latin typeface="+mn-lt"/>
              <a:cs typeface="Arial" pitchFamily="34" charset="0"/>
            </a:endParaRPr>
          </a:p>
        </p:txBody>
      </p:sp>
      <p:cxnSp>
        <p:nvCxnSpPr>
          <p:cNvPr id="21" name="Straight Connector 20"/>
          <p:cNvCxnSpPr/>
          <p:nvPr userDrawn="1"/>
        </p:nvCxnSpPr>
        <p:spPr>
          <a:xfrm>
            <a:off x="642851" y="6252882"/>
            <a:ext cx="1090629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641455" y="1748118"/>
            <a:ext cx="10904727" cy="0"/>
          </a:xfrm>
          <a:prstGeom prst="line">
            <a:avLst/>
          </a:prstGeom>
          <a:ln w="12700" cap="rnd">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8" name="Slide Tags" hidden="1"/>
          <p:cNvSpPr txBox="1"/>
          <p:nvPr userDrawn="1">
            <p:custDataLst>
              <p:tags r:id="rId2"/>
            </p:custDataLst>
          </p:nvPr>
        </p:nvSpPr>
        <p:spPr>
          <a:xfrm>
            <a:off x="0" y="201706"/>
            <a:ext cx="1939636" cy="336695"/>
          </a:xfrm>
          <a:prstGeom prst="rect">
            <a:avLst/>
          </a:prstGeom>
          <a:noFill/>
        </p:spPr>
        <p:txBody>
          <a:bodyPr wrap="square" rtlCol="0">
            <a:spAutoFit/>
          </a:bodyPr>
          <a:lstStyle/>
          <a:p>
            <a:r>
              <a:rPr lang="en-GB" sz="1588" noProof="1"/>
              <a:t>Slide Tags</a:t>
            </a:r>
          </a:p>
        </p:txBody>
      </p:sp>
      <p:cxnSp>
        <p:nvCxnSpPr>
          <p:cNvPr id="13" name="Frame Line"/>
          <p:cNvCxnSpPr/>
          <p:nvPr userDrawn="1"/>
        </p:nvCxnSpPr>
        <p:spPr>
          <a:xfrm flipV="1">
            <a:off x="461818" y="823408"/>
            <a:ext cx="11083639" cy="127059"/>
          </a:xfrm>
          <a:prstGeom prst="bentConnector3">
            <a:avLst>
              <a:gd name="adj1" fmla="val 0"/>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9"/>
          <p:cNvSpPr>
            <a:spLocks noGrp="1"/>
          </p:cNvSpPr>
          <p:nvPr>
            <p:ph type="title" hasCustomPrompt="1"/>
          </p:nvPr>
        </p:nvSpPr>
        <p:spPr/>
        <p:txBody>
          <a:bodyPr/>
          <a:lstStyle/>
          <a:p>
            <a:r>
              <a:rPr lang="en-GB" noProof="0" dirty="0"/>
              <a:t>Insert banner statement here</a:t>
            </a:r>
            <a:endParaRPr lang="en-GB" dirty="0"/>
          </a:p>
        </p:txBody>
      </p:sp>
      <p:sp>
        <p:nvSpPr>
          <p:cNvPr id="14"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236570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0" name="Grid" hidden="1"/>
          <p:cNvGrpSpPr/>
          <p:nvPr>
            <p:custDataLst>
              <p:tags r:id="rId17"/>
            </p:custDataLst>
          </p:nvPr>
        </p:nvGrpSpPr>
        <p:grpSpPr>
          <a:xfrm>
            <a:off x="642851" y="540572"/>
            <a:ext cx="10906298" cy="6043108"/>
            <a:chOff x="530352" y="612648"/>
            <a:chExt cx="8997696" cy="6848856"/>
          </a:xfrm>
        </p:grpSpPr>
        <p:grpSp>
          <p:nvGrpSpPr>
            <p:cNvPr id="108" name="Group 107" hidden="1"/>
            <p:cNvGrpSpPr/>
            <p:nvPr userDrawn="1"/>
          </p:nvGrpSpPr>
          <p:grpSpPr>
            <a:xfrm>
              <a:off x="530352" y="7159752"/>
              <a:ext cx="8997696" cy="301752"/>
              <a:chOff x="530352" y="7159752"/>
              <a:chExt cx="8997696" cy="301752"/>
            </a:xfrm>
          </p:grpSpPr>
          <p:sp>
            <p:nvSpPr>
              <p:cNvPr id="4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4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7" name="Group 106" hidden="1"/>
            <p:cNvGrpSpPr/>
            <p:nvPr userDrawn="1"/>
          </p:nvGrpSpPr>
          <p:grpSpPr>
            <a:xfrm>
              <a:off x="530352" y="1066800"/>
              <a:ext cx="8997696" cy="835152"/>
              <a:chOff x="530352" y="1066800"/>
              <a:chExt cx="8997696" cy="835152"/>
            </a:xfrm>
          </p:grpSpPr>
          <p:sp>
            <p:nvSpPr>
              <p:cNvPr id="45"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sp>
            <p:nvSpPr>
              <p:cNvPr id="56"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1588" dirty="0"/>
              </a:p>
            </p:txBody>
          </p:sp>
        </p:grpSp>
        <p:sp>
          <p:nvSpPr>
            <p:cNvPr id="5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chemeClr val="folHlink"/>
                </a:solidFill>
                <a:cs typeface="Arial" charset="0"/>
              </a:endParaRPr>
            </a:p>
          </p:txBody>
        </p:sp>
        <p:grpSp>
          <p:nvGrpSpPr>
            <p:cNvPr id="106" name="Group 600" hidden="1"/>
            <p:cNvGrpSpPr/>
            <p:nvPr userDrawn="1"/>
          </p:nvGrpSpPr>
          <p:grpSpPr>
            <a:xfrm>
              <a:off x="533400" y="6245352"/>
              <a:ext cx="8994648" cy="688848"/>
              <a:chOff x="533400" y="6013704"/>
              <a:chExt cx="8994648" cy="688848"/>
            </a:xfrm>
          </p:grpSpPr>
          <p:sp>
            <p:nvSpPr>
              <p:cNvPr id="50"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1"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5" name="Group 500" hidden="1"/>
            <p:cNvGrpSpPr/>
            <p:nvPr userDrawn="1"/>
          </p:nvGrpSpPr>
          <p:grpSpPr>
            <a:xfrm>
              <a:off x="533400" y="5407152"/>
              <a:ext cx="8994648" cy="688848"/>
              <a:chOff x="533400" y="5026152"/>
              <a:chExt cx="8994648" cy="688848"/>
            </a:xfrm>
          </p:grpSpPr>
          <p:sp>
            <p:nvSpPr>
              <p:cNvPr id="52"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53"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9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4" name="Group 400" hidden="1"/>
            <p:cNvGrpSpPr/>
            <p:nvPr userDrawn="1"/>
          </p:nvGrpSpPr>
          <p:grpSpPr>
            <a:xfrm>
              <a:off x="533400" y="4568952"/>
              <a:ext cx="8994648" cy="688848"/>
              <a:chOff x="533400" y="4038600"/>
              <a:chExt cx="8994648" cy="688848"/>
            </a:xfrm>
          </p:grpSpPr>
          <p:sp>
            <p:nvSpPr>
              <p:cNvPr id="5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3" name="Group 300" hidden="1"/>
            <p:cNvGrpSpPr/>
            <p:nvPr userDrawn="1"/>
          </p:nvGrpSpPr>
          <p:grpSpPr>
            <a:xfrm>
              <a:off x="533400" y="3730752"/>
              <a:ext cx="8994648" cy="688848"/>
              <a:chOff x="533400" y="3041904"/>
              <a:chExt cx="8994648" cy="688848"/>
            </a:xfrm>
          </p:grpSpPr>
          <p:sp>
            <p:nvSpPr>
              <p:cNvPr id="65"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1" name="Group 200" hidden="1"/>
            <p:cNvGrpSpPr/>
            <p:nvPr userDrawn="1"/>
          </p:nvGrpSpPr>
          <p:grpSpPr>
            <a:xfrm>
              <a:off x="533400" y="2892552"/>
              <a:ext cx="8994648" cy="688848"/>
              <a:chOff x="533400" y="1066800"/>
              <a:chExt cx="8994648" cy="688848"/>
            </a:xfrm>
          </p:grpSpPr>
          <p:sp>
            <p:nvSpPr>
              <p:cNvPr id="77"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8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6"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7"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8"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69"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nvGrpSpPr>
            <p:cNvPr id="102" name="Group 100" hidden="1"/>
            <p:cNvGrpSpPr/>
            <p:nvPr userDrawn="1"/>
          </p:nvGrpSpPr>
          <p:grpSpPr>
            <a:xfrm>
              <a:off x="533400" y="2054352"/>
              <a:ext cx="8994648" cy="688848"/>
              <a:chOff x="533400" y="2054352"/>
              <a:chExt cx="8994648" cy="688848"/>
            </a:xfrm>
          </p:grpSpPr>
          <p:sp>
            <p:nvSpPr>
              <p:cNvPr id="71"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2"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3"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4"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sp>
            <p:nvSpPr>
              <p:cNvPr id="75"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1588" dirty="0"/>
              </a:p>
            </p:txBody>
          </p:sp>
        </p:grpSp>
      </p:grpSp>
      <p:sp>
        <p:nvSpPr>
          <p:cNvPr id="2" name="Title Placeholder 1"/>
          <p:cNvSpPr>
            <a:spLocks noGrp="1"/>
          </p:cNvSpPr>
          <p:nvPr>
            <p:ph type="title"/>
          </p:nvPr>
        </p:nvSpPr>
        <p:spPr>
          <a:xfrm>
            <a:off x="642851" y="943983"/>
            <a:ext cx="10906298" cy="742278"/>
          </a:xfrm>
          <a:prstGeom prst="rect">
            <a:avLst/>
          </a:prstGeom>
        </p:spPr>
        <p:txBody>
          <a:bodyPr vert="horz" lIns="0" tIns="0" rIns="0" bIns="0" rtlCol="0" anchor="t" anchorCtr="0">
            <a:noAutofit/>
          </a:bodyPr>
          <a:lstStyle/>
          <a:p>
            <a:r>
              <a:rPr lang="en-GB" noProof="0" dirty="0"/>
              <a:t>Insert banner statement here</a:t>
            </a:r>
          </a:p>
        </p:txBody>
      </p:sp>
      <p:sp>
        <p:nvSpPr>
          <p:cNvPr id="3" name="Text Placeholder 2"/>
          <p:cNvSpPr>
            <a:spLocks noGrp="1"/>
          </p:cNvSpPr>
          <p:nvPr>
            <p:ph type="body" idx="1"/>
          </p:nvPr>
        </p:nvSpPr>
        <p:spPr>
          <a:xfrm>
            <a:off x="642851" y="1815353"/>
            <a:ext cx="10906298" cy="430729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8" name="Slide Number Placeholder 5"/>
          <p:cNvSpPr>
            <a:spLocks noGrp="1"/>
          </p:cNvSpPr>
          <p:nvPr>
            <p:ph type="sldNum" sz="quarter" idx="4"/>
          </p:nvPr>
        </p:nvSpPr>
        <p:spPr>
          <a:xfrm>
            <a:off x="8269702" y="6283655"/>
            <a:ext cx="3325091" cy="322169"/>
          </a:xfrm>
          <a:prstGeom prst="rect">
            <a:avLst/>
          </a:prstGeom>
        </p:spPr>
        <p:txBody>
          <a:bodyPr vert="horz" lIns="91440" tIns="45720" rIns="91440" bIns="45720" rtlCol="0" anchor="ctr"/>
          <a:lstStyle>
            <a:lvl1pPr algn="r">
              <a:defRPr sz="1059">
                <a:solidFill>
                  <a:schemeClr val="tx1">
                    <a:tint val="75000"/>
                  </a:schemeClr>
                </a:solidFill>
              </a:defRPr>
            </a:lvl1pPr>
          </a:lstStyle>
          <a:p>
            <a:fld id="{D58C9559-40F3-4F2A-A1D6-B62F3B8B5D06}" type="slidenum">
              <a:rPr lang="en-GB" smtClean="0"/>
              <a:t>‹#›</a:t>
            </a:fld>
            <a:endParaRPr lang="en-GB"/>
          </a:p>
        </p:txBody>
      </p:sp>
    </p:spTree>
    <p:extLst>
      <p:ext uri="{BB962C8B-B14F-4D97-AF65-F5344CB8AC3E}">
        <p14:creationId xmlns:p14="http://schemas.microsoft.com/office/powerpoint/2010/main" val="502025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l" defTabSz="899010" rtl="0" eaLnBrk="1" latinLnBrk="0" hangingPunct="1">
        <a:spcBef>
          <a:spcPct val="0"/>
        </a:spcBef>
        <a:buNone/>
        <a:defRPr sz="2118" b="1" i="1" kern="1200">
          <a:solidFill>
            <a:schemeClr val="tx2"/>
          </a:solidFill>
          <a:latin typeface="+mj-lt"/>
          <a:ea typeface="+mj-ea"/>
          <a:cs typeface="+mj-cs"/>
        </a:defRPr>
      </a:lvl1pPr>
    </p:titleStyle>
    <p:body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1765" kern="1200">
          <a:solidFill>
            <a:schemeClr val="tx1"/>
          </a:solidFill>
          <a:latin typeface="Georgia" pitchFamily="18" charset="0"/>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1765" kern="1200">
          <a:solidFill>
            <a:schemeClr val="tx1"/>
          </a:solidFill>
          <a:latin typeface="Georgia" pitchFamily="18" charset="0"/>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1765" kern="1200">
          <a:solidFill>
            <a:schemeClr val="tx1"/>
          </a:solidFill>
          <a:latin typeface="Georgia" pitchFamily="18" charset="0"/>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a:solidFill>
            <a:schemeClr val="tx1"/>
          </a:solidFill>
          <a:latin typeface="Georgia" pitchFamily="18" charset="0"/>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1765" kern="1200" baseline="0">
          <a:solidFill>
            <a:schemeClr val="tx1"/>
          </a:solidFill>
          <a:latin typeface="Georgia" pitchFamily="18" charset="0"/>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1765"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1765"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1765"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1765" b="1" kern="1200" baseline="0" noProof="0" dirty="0" smtClean="0">
          <a:solidFill>
            <a:schemeClr val="tx2"/>
          </a:solidFill>
          <a:latin typeface="Georgia" pitchFamily="18" charset="0"/>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5.xml"/><Relationship Id="rId1" Type="http://schemas.openxmlformats.org/officeDocument/2006/relationships/tags" Target="../tags/tag72.xml"/></Relationships>
</file>

<file path=ppt/slides/_rels/slide2.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85.xml"/></Relationships>
</file>

<file path=ppt/slides/_rels/slide6.xml.rels><?xml version="1.0" encoding="UTF-8" standalone="yes"?>
<Relationships xmlns="http://schemas.openxmlformats.org/package/2006/relationships"><Relationship Id="rId117" Type="http://schemas.openxmlformats.org/officeDocument/2006/relationships/tags" Target="../tags/tag202.xml"/><Relationship Id="rId21" Type="http://schemas.openxmlformats.org/officeDocument/2006/relationships/tags" Target="../tags/tag106.xml"/><Relationship Id="rId42" Type="http://schemas.openxmlformats.org/officeDocument/2006/relationships/tags" Target="../tags/tag127.xml"/><Relationship Id="rId63" Type="http://schemas.openxmlformats.org/officeDocument/2006/relationships/tags" Target="../tags/tag148.xml"/><Relationship Id="rId84" Type="http://schemas.openxmlformats.org/officeDocument/2006/relationships/tags" Target="../tags/tag169.xml"/><Relationship Id="rId138" Type="http://schemas.openxmlformats.org/officeDocument/2006/relationships/tags" Target="../tags/tag223.xml"/><Relationship Id="rId159" Type="http://schemas.openxmlformats.org/officeDocument/2006/relationships/tags" Target="../tags/tag244.xml"/><Relationship Id="rId170" Type="http://schemas.openxmlformats.org/officeDocument/2006/relationships/tags" Target="../tags/tag255.xml"/><Relationship Id="rId191" Type="http://schemas.openxmlformats.org/officeDocument/2006/relationships/tags" Target="../tags/tag276.xml"/><Relationship Id="rId205" Type="http://schemas.openxmlformats.org/officeDocument/2006/relationships/tags" Target="../tags/tag290.xml"/><Relationship Id="rId226" Type="http://schemas.openxmlformats.org/officeDocument/2006/relationships/tags" Target="../tags/tag311.xml"/><Relationship Id="rId247" Type="http://schemas.openxmlformats.org/officeDocument/2006/relationships/tags" Target="../tags/tag332.xml"/><Relationship Id="rId107" Type="http://schemas.openxmlformats.org/officeDocument/2006/relationships/tags" Target="../tags/tag192.xml"/><Relationship Id="rId11" Type="http://schemas.openxmlformats.org/officeDocument/2006/relationships/tags" Target="../tags/tag96.xml"/><Relationship Id="rId32" Type="http://schemas.openxmlformats.org/officeDocument/2006/relationships/tags" Target="../tags/tag117.xml"/><Relationship Id="rId53" Type="http://schemas.openxmlformats.org/officeDocument/2006/relationships/tags" Target="../tags/tag138.xml"/><Relationship Id="rId74" Type="http://schemas.openxmlformats.org/officeDocument/2006/relationships/tags" Target="../tags/tag159.xml"/><Relationship Id="rId128" Type="http://schemas.openxmlformats.org/officeDocument/2006/relationships/tags" Target="../tags/tag213.xml"/><Relationship Id="rId149" Type="http://schemas.openxmlformats.org/officeDocument/2006/relationships/tags" Target="../tags/tag234.xml"/><Relationship Id="rId5" Type="http://schemas.openxmlformats.org/officeDocument/2006/relationships/tags" Target="../tags/tag90.xml"/><Relationship Id="rId95" Type="http://schemas.openxmlformats.org/officeDocument/2006/relationships/tags" Target="../tags/tag180.xml"/><Relationship Id="rId160" Type="http://schemas.openxmlformats.org/officeDocument/2006/relationships/tags" Target="../tags/tag245.xml"/><Relationship Id="rId181" Type="http://schemas.openxmlformats.org/officeDocument/2006/relationships/tags" Target="../tags/tag266.xml"/><Relationship Id="rId216" Type="http://schemas.openxmlformats.org/officeDocument/2006/relationships/tags" Target="../tags/tag301.xml"/><Relationship Id="rId237" Type="http://schemas.openxmlformats.org/officeDocument/2006/relationships/tags" Target="../tags/tag322.xml"/><Relationship Id="rId258" Type="http://schemas.openxmlformats.org/officeDocument/2006/relationships/tags" Target="../tags/tag343.xml"/><Relationship Id="rId22" Type="http://schemas.openxmlformats.org/officeDocument/2006/relationships/tags" Target="../tags/tag107.xml"/><Relationship Id="rId43" Type="http://schemas.openxmlformats.org/officeDocument/2006/relationships/tags" Target="../tags/tag128.xml"/><Relationship Id="rId64" Type="http://schemas.openxmlformats.org/officeDocument/2006/relationships/tags" Target="../tags/tag149.xml"/><Relationship Id="rId118" Type="http://schemas.openxmlformats.org/officeDocument/2006/relationships/tags" Target="../tags/tag203.xml"/><Relationship Id="rId139" Type="http://schemas.openxmlformats.org/officeDocument/2006/relationships/tags" Target="../tags/tag224.xml"/><Relationship Id="rId85" Type="http://schemas.openxmlformats.org/officeDocument/2006/relationships/tags" Target="../tags/tag170.xml"/><Relationship Id="rId150" Type="http://schemas.openxmlformats.org/officeDocument/2006/relationships/tags" Target="../tags/tag235.xml"/><Relationship Id="rId171" Type="http://schemas.openxmlformats.org/officeDocument/2006/relationships/tags" Target="../tags/tag256.xml"/><Relationship Id="rId192" Type="http://schemas.openxmlformats.org/officeDocument/2006/relationships/tags" Target="../tags/tag277.xml"/><Relationship Id="rId206" Type="http://schemas.openxmlformats.org/officeDocument/2006/relationships/tags" Target="../tags/tag291.xml"/><Relationship Id="rId227" Type="http://schemas.openxmlformats.org/officeDocument/2006/relationships/tags" Target="../tags/tag312.xml"/><Relationship Id="rId248" Type="http://schemas.openxmlformats.org/officeDocument/2006/relationships/tags" Target="../tags/tag333.xml"/><Relationship Id="rId12" Type="http://schemas.openxmlformats.org/officeDocument/2006/relationships/tags" Target="../tags/tag97.xml"/><Relationship Id="rId33" Type="http://schemas.openxmlformats.org/officeDocument/2006/relationships/tags" Target="../tags/tag118.xml"/><Relationship Id="rId108" Type="http://schemas.openxmlformats.org/officeDocument/2006/relationships/tags" Target="../tags/tag193.xml"/><Relationship Id="rId129" Type="http://schemas.openxmlformats.org/officeDocument/2006/relationships/tags" Target="../tags/tag214.xml"/><Relationship Id="rId54" Type="http://schemas.openxmlformats.org/officeDocument/2006/relationships/tags" Target="../tags/tag139.xml"/><Relationship Id="rId75" Type="http://schemas.openxmlformats.org/officeDocument/2006/relationships/tags" Target="../tags/tag160.xml"/><Relationship Id="rId96" Type="http://schemas.openxmlformats.org/officeDocument/2006/relationships/tags" Target="../tags/tag181.xml"/><Relationship Id="rId140" Type="http://schemas.openxmlformats.org/officeDocument/2006/relationships/tags" Target="../tags/tag225.xml"/><Relationship Id="rId161" Type="http://schemas.openxmlformats.org/officeDocument/2006/relationships/tags" Target="../tags/tag246.xml"/><Relationship Id="rId182" Type="http://schemas.openxmlformats.org/officeDocument/2006/relationships/tags" Target="../tags/tag267.xml"/><Relationship Id="rId217" Type="http://schemas.openxmlformats.org/officeDocument/2006/relationships/tags" Target="../tags/tag302.xml"/><Relationship Id="rId6" Type="http://schemas.openxmlformats.org/officeDocument/2006/relationships/tags" Target="../tags/tag91.xml"/><Relationship Id="rId238" Type="http://schemas.openxmlformats.org/officeDocument/2006/relationships/tags" Target="../tags/tag323.xml"/><Relationship Id="rId259" Type="http://schemas.openxmlformats.org/officeDocument/2006/relationships/tags" Target="../tags/tag344.xml"/><Relationship Id="rId23" Type="http://schemas.openxmlformats.org/officeDocument/2006/relationships/tags" Target="../tags/tag108.xml"/><Relationship Id="rId28" Type="http://schemas.openxmlformats.org/officeDocument/2006/relationships/tags" Target="../tags/tag113.xml"/><Relationship Id="rId49" Type="http://schemas.openxmlformats.org/officeDocument/2006/relationships/tags" Target="../tags/tag134.xml"/><Relationship Id="rId114" Type="http://schemas.openxmlformats.org/officeDocument/2006/relationships/tags" Target="../tags/tag199.xml"/><Relationship Id="rId119" Type="http://schemas.openxmlformats.org/officeDocument/2006/relationships/tags" Target="../tags/tag204.xml"/><Relationship Id="rId44" Type="http://schemas.openxmlformats.org/officeDocument/2006/relationships/tags" Target="../tags/tag129.xml"/><Relationship Id="rId60" Type="http://schemas.openxmlformats.org/officeDocument/2006/relationships/tags" Target="../tags/tag145.xml"/><Relationship Id="rId65" Type="http://schemas.openxmlformats.org/officeDocument/2006/relationships/tags" Target="../tags/tag150.xml"/><Relationship Id="rId81" Type="http://schemas.openxmlformats.org/officeDocument/2006/relationships/tags" Target="../tags/tag166.xml"/><Relationship Id="rId86" Type="http://schemas.openxmlformats.org/officeDocument/2006/relationships/tags" Target="../tags/tag171.xml"/><Relationship Id="rId130" Type="http://schemas.openxmlformats.org/officeDocument/2006/relationships/tags" Target="../tags/tag215.xml"/><Relationship Id="rId135" Type="http://schemas.openxmlformats.org/officeDocument/2006/relationships/tags" Target="../tags/tag220.xml"/><Relationship Id="rId151" Type="http://schemas.openxmlformats.org/officeDocument/2006/relationships/tags" Target="../tags/tag236.xml"/><Relationship Id="rId156" Type="http://schemas.openxmlformats.org/officeDocument/2006/relationships/tags" Target="../tags/tag241.xml"/><Relationship Id="rId177" Type="http://schemas.openxmlformats.org/officeDocument/2006/relationships/tags" Target="../tags/tag262.xml"/><Relationship Id="rId198" Type="http://schemas.openxmlformats.org/officeDocument/2006/relationships/tags" Target="../tags/tag283.xml"/><Relationship Id="rId172" Type="http://schemas.openxmlformats.org/officeDocument/2006/relationships/tags" Target="../tags/tag257.xml"/><Relationship Id="rId193" Type="http://schemas.openxmlformats.org/officeDocument/2006/relationships/tags" Target="../tags/tag278.xml"/><Relationship Id="rId202" Type="http://schemas.openxmlformats.org/officeDocument/2006/relationships/tags" Target="../tags/tag287.xml"/><Relationship Id="rId207" Type="http://schemas.openxmlformats.org/officeDocument/2006/relationships/tags" Target="../tags/tag292.xml"/><Relationship Id="rId223" Type="http://schemas.openxmlformats.org/officeDocument/2006/relationships/tags" Target="../tags/tag308.xml"/><Relationship Id="rId228" Type="http://schemas.openxmlformats.org/officeDocument/2006/relationships/tags" Target="../tags/tag313.xml"/><Relationship Id="rId244" Type="http://schemas.openxmlformats.org/officeDocument/2006/relationships/tags" Target="../tags/tag329.xml"/><Relationship Id="rId249" Type="http://schemas.openxmlformats.org/officeDocument/2006/relationships/tags" Target="../tags/tag334.xml"/><Relationship Id="rId13" Type="http://schemas.openxmlformats.org/officeDocument/2006/relationships/tags" Target="../tags/tag98.xml"/><Relationship Id="rId18" Type="http://schemas.openxmlformats.org/officeDocument/2006/relationships/tags" Target="../tags/tag103.xml"/><Relationship Id="rId39" Type="http://schemas.openxmlformats.org/officeDocument/2006/relationships/tags" Target="../tags/tag124.xml"/><Relationship Id="rId109" Type="http://schemas.openxmlformats.org/officeDocument/2006/relationships/tags" Target="../tags/tag194.xml"/><Relationship Id="rId260" Type="http://schemas.openxmlformats.org/officeDocument/2006/relationships/tags" Target="../tags/tag345.xml"/><Relationship Id="rId265" Type="http://schemas.openxmlformats.org/officeDocument/2006/relationships/notesSlide" Target="../notesSlides/notesSlide6.xml"/><Relationship Id="rId34" Type="http://schemas.openxmlformats.org/officeDocument/2006/relationships/tags" Target="../tags/tag119.xml"/><Relationship Id="rId50" Type="http://schemas.openxmlformats.org/officeDocument/2006/relationships/tags" Target="../tags/tag135.xml"/><Relationship Id="rId55" Type="http://schemas.openxmlformats.org/officeDocument/2006/relationships/tags" Target="../tags/tag140.xml"/><Relationship Id="rId76" Type="http://schemas.openxmlformats.org/officeDocument/2006/relationships/tags" Target="../tags/tag161.xml"/><Relationship Id="rId97" Type="http://schemas.openxmlformats.org/officeDocument/2006/relationships/tags" Target="../tags/tag182.xml"/><Relationship Id="rId104" Type="http://schemas.openxmlformats.org/officeDocument/2006/relationships/tags" Target="../tags/tag189.xml"/><Relationship Id="rId120" Type="http://schemas.openxmlformats.org/officeDocument/2006/relationships/tags" Target="../tags/tag205.xml"/><Relationship Id="rId125" Type="http://schemas.openxmlformats.org/officeDocument/2006/relationships/tags" Target="../tags/tag210.xml"/><Relationship Id="rId141" Type="http://schemas.openxmlformats.org/officeDocument/2006/relationships/tags" Target="../tags/tag226.xml"/><Relationship Id="rId146" Type="http://schemas.openxmlformats.org/officeDocument/2006/relationships/tags" Target="../tags/tag231.xml"/><Relationship Id="rId167" Type="http://schemas.openxmlformats.org/officeDocument/2006/relationships/tags" Target="../tags/tag252.xml"/><Relationship Id="rId188" Type="http://schemas.openxmlformats.org/officeDocument/2006/relationships/tags" Target="../tags/tag273.xml"/><Relationship Id="rId7" Type="http://schemas.openxmlformats.org/officeDocument/2006/relationships/tags" Target="../tags/tag92.xml"/><Relationship Id="rId71" Type="http://schemas.openxmlformats.org/officeDocument/2006/relationships/tags" Target="../tags/tag156.xml"/><Relationship Id="rId92" Type="http://schemas.openxmlformats.org/officeDocument/2006/relationships/tags" Target="../tags/tag177.xml"/><Relationship Id="rId162" Type="http://schemas.openxmlformats.org/officeDocument/2006/relationships/tags" Target="../tags/tag247.xml"/><Relationship Id="rId183" Type="http://schemas.openxmlformats.org/officeDocument/2006/relationships/tags" Target="../tags/tag268.xml"/><Relationship Id="rId213" Type="http://schemas.openxmlformats.org/officeDocument/2006/relationships/tags" Target="../tags/tag298.xml"/><Relationship Id="rId218" Type="http://schemas.openxmlformats.org/officeDocument/2006/relationships/tags" Target="../tags/tag303.xml"/><Relationship Id="rId234" Type="http://schemas.openxmlformats.org/officeDocument/2006/relationships/tags" Target="../tags/tag319.xml"/><Relationship Id="rId239" Type="http://schemas.openxmlformats.org/officeDocument/2006/relationships/tags" Target="../tags/tag324.xml"/><Relationship Id="rId2" Type="http://schemas.openxmlformats.org/officeDocument/2006/relationships/tags" Target="../tags/tag87.xml"/><Relationship Id="rId29" Type="http://schemas.openxmlformats.org/officeDocument/2006/relationships/tags" Target="../tags/tag114.xml"/><Relationship Id="rId250" Type="http://schemas.openxmlformats.org/officeDocument/2006/relationships/tags" Target="../tags/tag335.xml"/><Relationship Id="rId255" Type="http://schemas.openxmlformats.org/officeDocument/2006/relationships/tags" Target="../tags/tag340.xml"/><Relationship Id="rId24" Type="http://schemas.openxmlformats.org/officeDocument/2006/relationships/tags" Target="../tags/tag109.xml"/><Relationship Id="rId40" Type="http://schemas.openxmlformats.org/officeDocument/2006/relationships/tags" Target="../tags/tag125.xml"/><Relationship Id="rId45" Type="http://schemas.openxmlformats.org/officeDocument/2006/relationships/tags" Target="../tags/tag130.xml"/><Relationship Id="rId66" Type="http://schemas.openxmlformats.org/officeDocument/2006/relationships/tags" Target="../tags/tag151.xml"/><Relationship Id="rId87" Type="http://schemas.openxmlformats.org/officeDocument/2006/relationships/tags" Target="../tags/tag172.xml"/><Relationship Id="rId110" Type="http://schemas.openxmlformats.org/officeDocument/2006/relationships/tags" Target="../tags/tag195.xml"/><Relationship Id="rId115" Type="http://schemas.openxmlformats.org/officeDocument/2006/relationships/tags" Target="../tags/tag200.xml"/><Relationship Id="rId131" Type="http://schemas.openxmlformats.org/officeDocument/2006/relationships/tags" Target="../tags/tag216.xml"/><Relationship Id="rId136" Type="http://schemas.openxmlformats.org/officeDocument/2006/relationships/tags" Target="../tags/tag221.xml"/><Relationship Id="rId157" Type="http://schemas.openxmlformats.org/officeDocument/2006/relationships/tags" Target="../tags/tag242.xml"/><Relationship Id="rId178" Type="http://schemas.openxmlformats.org/officeDocument/2006/relationships/tags" Target="../tags/tag263.xml"/><Relationship Id="rId61" Type="http://schemas.openxmlformats.org/officeDocument/2006/relationships/tags" Target="../tags/tag146.xml"/><Relationship Id="rId82" Type="http://schemas.openxmlformats.org/officeDocument/2006/relationships/tags" Target="../tags/tag167.xml"/><Relationship Id="rId152" Type="http://schemas.openxmlformats.org/officeDocument/2006/relationships/tags" Target="../tags/tag237.xml"/><Relationship Id="rId173" Type="http://schemas.openxmlformats.org/officeDocument/2006/relationships/tags" Target="../tags/tag258.xml"/><Relationship Id="rId194" Type="http://schemas.openxmlformats.org/officeDocument/2006/relationships/tags" Target="../tags/tag279.xml"/><Relationship Id="rId199" Type="http://schemas.openxmlformats.org/officeDocument/2006/relationships/tags" Target="../tags/tag284.xml"/><Relationship Id="rId203" Type="http://schemas.openxmlformats.org/officeDocument/2006/relationships/tags" Target="../tags/tag288.xml"/><Relationship Id="rId208" Type="http://schemas.openxmlformats.org/officeDocument/2006/relationships/tags" Target="../tags/tag293.xml"/><Relationship Id="rId229" Type="http://schemas.openxmlformats.org/officeDocument/2006/relationships/tags" Target="../tags/tag314.xml"/><Relationship Id="rId19" Type="http://schemas.openxmlformats.org/officeDocument/2006/relationships/tags" Target="../tags/tag104.xml"/><Relationship Id="rId224" Type="http://schemas.openxmlformats.org/officeDocument/2006/relationships/tags" Target="../tags/tag309.xml"/><Relationship Id="rId240" Type="http://schemas.openxmlformats.org/officeDocument/2006/relationships/tags" Target="../tags/tag325.xml"/><Relationship Id="rId245" Type="http://schemas.openxmlformats.org/officeDocument/2006/relationships/tags" Target="../tags/tag330.xml"/><Relationship Id="rId261" Type="http://schemas.openxmlformats.org/officeDocument/2006/relationships/tags" Target="../tags/tag346.xml"/><Relationship Id="rId14" Type="http://schemas.openxmlformats.org/officeDocument/2006/relationships/tags" Target="../tags/tag99.xml"/><Relationship Id="rId30" Type="http://schemas.openxmlformats.org/officeDocument/2006/relationships/tags" Target="../tags/tag115.xml"/><Relationship Id="rId35" Type="http://schemas.openxmlformats.org/officeDocument/2006/relationships/tags" Target="../tags/tag120.xml"/><Relationship Id="rId56" Type="http://schemas.openxmlformats.org/officeDocument/2006/relationships/tags" Target="../tags/tag141.xml"/><Relationship Id="rId77" Type="http://schemas.openxmlformats.org/officeDocument/2006/relationships/tags" Target="../tags/tag162.xml"/><Relationship Id="rId100" Type="http://schemas.openxmlformats.org/officeDocument/2006/relationships/tags" Target="../tags/tag185.xml"/><Relationship Id="rId105" Type="http://schemas.openxmlformats.org/officeDocument/2006/relationships/tags" Target="../tags/tag190.xml"/><Relationship Id="rId126" Type="http://schemas.openxmlformats.org/officeDocument/2006/relationships/tags" Target="../tags/tag211.xml"/><Relationship Id="rId147" Type="http://schemas.openxmlformats.org/officeDocument/2006/relationships/tags" Target="../tags/tag232.xml"/><Relationship Id="rId168" Type="http://schemas.openxmlformats.org/officeDocument/2006/relationships/tags" Target="../tags/tag253.xml"/><Relationship Id="rId8" Type="http://schemas.openxmlformats.org/officeDocument/2006/relationships/tags" Target="../tags/tag93.xml"/><Relationship Id="rId51" Type="http://schemas.openxmlformats.org/officeDocument/2006/relationships/tags" Target="../tags/tag136.xml"/><Relationship Id="rId72" Type="http://schemas.openxmlformats.org/officeDocument/2006/relationships/tags" Target="../tags/tag157.xml"/><Relationship Id="rId93" Type="http://schemas.openxmlformats.org/officeDocument/2006/relationships/tags" Target="../tags/tag178.xml"/><Relationship Id="rId98" Type="http://schemas.openxmlformats.org/officeDocument/2006/relationships/tags" Target="../tags/tag183.xml"/><Relationship Id="rId121" Type="http://schemas.openxmlformats.org/officeDocument/2006/relationships/tags" Target="../tags/tag206.xml"/><Relationship Id="rId142" Type="http://schemas.openxmlformats.org/officeDocument/2006/relationships/tags" Target="../tags/tag227.xml"/><Relationship Id="rId163" Type="http://schemas.openxmlformats.org/officeDocument/2006/relationships/tags" Target="../tags/tag248.xml"/><Relationship Id="rId184" Type="http://schemas.openxmlformats.org/officeDocument/2006/relationships/tags" Target="../tags/tag269.xml"/><Relationship Id="rId189" Type="http://schemas.openxmlformats.org/officeDocument/2006/relationships/tags" Target="../tags/tag274.xml"/><Relationship Id="rId219" Type="http://schemas.openxmlformats.org/officeDocument/2006/relationships/tags" Target="../tags/tag304.xml"/><Relationship Id="rId3" Type="http://schemas.openxmlformats.org/officeDocument/2006/relationships/tags" Target="../tags/tag88.xml"/><Relationship Id="rId214" Type="http://schemas.openxmlformats.org/officeDocument/2006/relationships/tags" Target="../tags/tag299.xml"/><Relationship Id="rId230" Type="http://schemas.openxmlformats.org/officeDocument/2006/relationships/tags" Target="../tags/tag315.xml"/><Relationship Id="rId235" Type="http://schemas.openxmlformats.org/officeDocument/2006/relationships/tags" Target="../tags/tag320.xml"/><Relationship Id="rId251" Type="http://schemas.openxmlformats.org/officeDocument/2006/relationships/tags" Target="../tags/tag336.xml"/><Relationship Id="rId256" Type="http://schemas.openxmlformats.org/officeDocument/2006/relationships/tags" Target="../tags/tag341.xml"/><Relationship Id="rId25" Type="http://schemas.openxmlformats.org/officeDocument/2006/relationships/tags" Target="../tags/tag110.xml"/><Relationship Id="rId46" Type="http://schemas.openxmlformats.org/officeDocument/2006/relationships/tags" Target="../tags/tag131.xml"/><Relationship Id="rId67" Type="http://schemas.openxmlformats.org/officeDocument/2006/relationships/tags" Target="../tags/tag152.xml"/><Relationship Id="rId116" Type="http://schemas.openxmlformats.org/officeDocument/2006/relationships/tags" Target="../tags/tag201.xml"/><Relationship Id="rId137" Type="http://schemas.openxmlformats.org/officeDocument/2006/relationships/tags" Target="../tags/tag222.xml"/><Relationship Id="rId158" Type="http://schemas.openxmlformats.org/officeDocument/2006/relationships/tags" Target="../tags/tag243.xml"/><Relationship Id="rId20" Type="http://schemas.openxmlformats.org/officeDocument/2006/relationships/tags" Target="../tags/tag105.xml"/><Relationship Id="rId41" Type="http://schemas.openxmlformats.org/officeDocument/2006/relationships/tags" Target="../tags/tag126.xml"/><Relationship Id="rId62" Type="http://schemas.openxmlformats.org/officeDocument/2006/relationships/tags" Target="../tags/tag147.xml"/><Relationship Id="rId83" Type="http://schemas.openxmlformats.org/officeDocument/2006/relationships/tags" Target="../tags/tag168.xml"/><Relationship Id="rId88" Type="http://schemas.openxmlformats.org/officeDocument/2006/relationships/tags" Target="../tags/tag173.xml"/><Relationship Id="rId111" Type="http://schemas.openxmlformats.org/officeDocument/2006/relationships/tags" Target="../tags/tag196.xml"/><Relationship Id="rId132" Type="http://schemas.openxmlformats.org/officeDocument/2006/relationships/tags" Target="../tags/tag217.xml"/><Relationship Id="rId153" Type="http://schemas.openxmlformats.org/officeDocument/2006/relationships/tags" Target="../tags/tag238.xml"/><Relationship Id="rId174" Type="http://schemas.openxmlformats.org/officeDocument/2006/relationships/tags" Target="../tags/tag259.xml"/><Relationship Id="rId179" Type="http://schemas.openxmlformats.org/officeDocument/2006/relationships/tags" Target="../tags/tag264.xml"/><Relationship Id="rId195" Type="http://schemas.openxmlformats.org/officeDocument/2006/relationships/tags" Target="../tags/tag280.xml"/><Relationship Id="rId209" Type="http://schemas.openxmlformats.org/officeDocument/2006/relationships/tags" Target="../tags/tag294.xml"/><Relationship Id="rId190" Type="http://schemas.openxmlformats.org/officeDocument/2006/relationships/tags" Target="../tags/tag275.xml"/><Relationship Id="rId204" Type="http://schemas.openxmlformats.org/officeDocument/2006/relationships/tags" Target="../tags/tag289.xml"/><Relationship Id="rId220" Type="http://schemas.openxmlformats.org/officeDocument/2006/relationships/tags" Target="../tags/tag305.xml"/><Relationship Id="rId225" Type="http://schemas.openxmlformats.org/officeDocument/2006/relationships/tags" Target="../tags/tag310.xml"/><Relationship Id="rId241" Type="http://schemas.openxmlformats.org/officeDocument/2006/relationships/tags" Target="../tags/tag326.xml"/><Relationship Id="rId246" Type="http://schemas.openxmlformats.org/officeDocument/2006/relationships/tags" Target="../tags/tag331.xml"/><Relationship Id="rId15" Type="http://schemas.openxmlformats.org/officeDocument/2006/relationships/tags" Target="../tags/tag100.xml"/><Relationship Id="rId36" Type="http://schemas.openxmlformats.org/officeDocument/2006/relationships/tags" Target="../tags/tag121.xml"/><Relationship Id="rId57" Type="http://schemas.openxmlformats.org/officeDocument/2006/relationships/tags" Target="../tags/tag142.xml"/><Relationship Id="rId106" Type="http://schemas.openxmlformats.org/officeDocument/2006/relationships/tags" Target="../tags/tag191.xml"/><Relationship Id="rId127" Type="http://schemas.openxmlformats.org/officeDocument/2006/relationships/tags" Target="../tags/tag212.xml"/><Relationship Id="rId262" Type="http://schemas.openxmlformats.org/officeDocument/2006/relationships/tags" Target="../tags/tag347.xml"/><Relationship Id="rId10" Type="http://schemas.openxmlformats.org/officeDocument/2006/relationships/tags" Target="../tags/tag95.xml"/><Relationship Id="rId31" Type="http://schemas.openxmlformats.org/officeDocument/2006/relationships/tags" Target="../tags/tag116.xml"/><Relationship Id="rId52" Type="http://schemas.openxmlformats.org/officeDocument/2006/relationships/tags" Target="../tags/tag137.xml"/><Relationship Id="rId73" Type="http://schemas.openxmlformats.org/officeDocument/2006/relationships/tags" Target="../tags/tag158.xml"/><Relationship Id="rId78" Type="http://schemas.openxmlformats.org/officeDocument/2006/relationships/tags" Target="../tags/tag163.xml"/><Relationship Id="rId94" Type="http://schemas.openxmlformats.org/officeDocument/2006/relationships/tags" Target="../tags/tag179.xml"/><Relationship Id="rId99" Type="http://schemas.openxmlformats.org/officeDocument/2006/relationships/tags" Target="../tags/tag184.xml"/><Relationship Id="rId101" Type="http://schemas.openxmlformats.org/officeDocument/2006/relationships/tags" Target="../tags/tag186.xml"/><Relationship Id="rId122" Type="http://schemas.openxmlformats.org/officeDocument/2006/relationships/tags" Target="../tags/tag207.xml"/><Relationship Id="rId143" Type="http://schemas.openxmlformats.org/officeDocument/2006/relationships/tags" Target="../tags/tag228.xml"/><Relationship Id="rId148" Type="http://schemas.openxmlformats.org/officeDocument/2006/relationships/tags" Target="../tags/tag233.xml"/><Relationship Id="rId164" Type="http://schemas.openxmlformats.org/officeDocument/2006/relationships/tags" Target="../tags/tag249.xml"/><Relationship Id="rId169" Type="http://schemas.openxmlformats.org/officeDocument/2006/relationships/tags" Target="../tags/tag254.xml"/><Relationship Id="rId185" Type="http://schemas.openxmlformats.org/officeDocument/2006/relationships/tags" Target="../tags/tag270.xml"/><Relationship Id="rId4" Type="http://schemas.openxmlformats.org/officeDocument/2006/relationships/tags" Target="../tags/tag89.xml"/><Relationship Id="rId9" Type="http://schemas.openxmlformats.org/officeDocument/2006/relationships/tags" Target="../tags/tag94.xml"/><Relationship Id="rId180" Type="http://schemas.openxmlformats.org/officeDocument/2006/relationships/tags" Target="../tags/tag265.xml"/><Relationship Id="rId210" Type="http://schemas.openxmlformats.org/officeDocument/2006/relationships/tags" Target="../tags/tag295.xml"/><Relationship Id="rId215" Type="http://schemas.openxmlformats.org/officeDocument/2006/relationships/tags" Target="../tags/tag300.xml"/><Relationship Id="rId236" Type="http://schemas.openxmlformats.org/officeDocument/2006/relationships/tags" Target="../tags/tag321.xml"/><Relationship Id="rId257" Type="http://schemas.openxmlformats.org/officeDocument/2006/relationships/tags" Target="../tags/tag342.xml"/><Relationship Id="rId26" Type="http://schemas.openxmlformats.org/officeDocument/2006/relationships/tags" Target="../tags/tag111.xml"/><Relationship Id="rId231" Type="http://schemas.openxmlformats.org/officeDocument/2006/relationships/tags" Target="../tags/tag316.xml"/><Relationship Id="rId252" Type="http://schemas.openxmlformats.org/officeDocument/2006/relationships/tags" Target="../tags/tag337.xml"/><Relationship Id="rId47" Type="http://schemas.openxmlformats.org/officeDocument/2006/relationships/tags" Target="../tags/tag132.xml"/><Relationship Id="rId68" Type="http://schemas.openxmlformats.org/officeDocument/2006/relationships/tags" Target="../tags/tag153.xml"/><Relationship Id="rId89" Type="http://schemas.openxmlformats.org/officeDocument/2006/relationships/tags" Target="../tags/tag174.xml"/><Relationship Id="rId112" Type="http://schemas.openxmlformats.org/officeDocument/2006/relationships/tags" Target="../tags/tag197.xml"/><Relationship Id="rId133" Type="http://schemas.openxmlformats.org/officeDocument/2006/relationships/tags" Target="../tags/tag218.xml"/><Relationship Id="rId154" Type="http://schemas.openxmlformats.org/officeDocument/2006/relationships/tags" Target="../tags/tag239.xml"/><Relationship Id="rId175" Type="http://schemas.openxmlformats.org/officeDocument/2006/relationships/tags" Target="../tags/tag260.xml"/><Relationship Id="rId196" Type="http://schemas.openxmlformats.org/officeDocument/2006/relationships/tags" Target="../tags/tag281.xml"/><Relationship Id="rId200" Type="http://schemas.openxmlformats.org/officeDocument/2006/relationships/tags" Target="../tags/tag285.xml"/><Relationship Id="rId16" Type="http://schemas.openxmlformats.org/officeDocument/2006/relationships/tags" Target="../tags/tag101.xml"/><Relationship Id="rId221" Type="http://schemas.openxmlformats.org/officeDocument/2006/relationships/tags" Target="../tags/tag306.xml"/><Relationship Id="rId242" Type="http://schemas.openxmlformats.org/officeDocument/2006/relationships/tags" Target="../tags/tag327.xml"/><Relationship Id="rId263" Type="http://schemas.openxmlformats.org/officeDocument/2006/relationships/tags" Target="../tags/tag348.xml"/><Relationship Id="rId37" Type="http://schemas.openxmlformats.org/officeDocument/2006/relationships/tags" Target="../tags/tag122.xml"/><Relationship Id="rId58" Type="http://schemas.openxmlformats.org/officeDocument/2006/relationships/tags" Target="../tags/tag143.xml"/><Relationship Id="rId79" Type="http://schemas.openxmlformats.org/officeDocument/2006/relationships/tags" Target="../tags/tag164.xml"/><Relationship Id="rId102" Type="http://schemas.openxmlformats.org/officeDocument/2006/relationships/tags" Target="../tags/tag187.xml"/><Relationship Id="rId123" Type="http://schemas.openxmlformats.org/officeDocument/2006/relationships/tags" Target="../tags/tag208.xml"/><Relationship Id="rId144" Type="http://schemas.openxmlformats.org/officeDocument/2006/relationships/tags" Target="../tags/tag229.xml"/><Relationship Id="rId90" Type="http://schemas.openxmlformats.org/officeDocument/2006/relationships/tags" Target="../tags/tag175.xml"/><Relationship Id="rId165" Type="http://schemas.openxmlformats.org/officeDocument/2006/relationships/tags" Target="../tags/tag250.xml"/><Relationship Id="rId186" Type="http://schemas.openxmlformats.org/officeDocument/2006/relationships/tags" Target="../tags/tag271.xml"/><Relationship Id="rId211" Type="http://schemas.openxmlformats.org/officeDocument/2006/relationships/tags" Target="../tags/tag296.xml"/><Relationship Id="rId232" Type="http://schemas.openxmlformats.org/officeDocument/2006/relationships/tags" Target="../tags/tag317.xml"/><Relationship Id="rId253" Type="http://schemas.openxmlformats.org/officeDocument/2006/relationships/tags" Target="../tags/tag338.xml"/><Relationship Id="rId27" Type="http://schemas.openxmlformats.org/officeDocument/2006/relationships/tags" Target="../tags/tag112.xml"/><Relationship Id="rId48" Type="http://schemas.openxmlformats.org/officeDocument/2006/relationships/tags" Target="../tags/tag133.xml"/><Relationship Id="rId69" Type="http://schemas.openxmlformats.org/officeDocument/2006/relationships/tags" Target="../tags/tag154.xml"/><Relationship Id="rId113" Type="http://schemas.openxmlformats.org/officeDocument/2006/relationships/tags" Target="../tags/tag198.xml"/><Relationship Id="rId134" Type="http://schemas.openxmlformats.org/officeDocument/2006/relationships/tags" Target="../tags/tag219.xml"/><Relationship Id="rId80" Type="http://schemas.openxmlformats.org/officeDocument/2006/relationships/tags" Target="../tags/tag165.xml"/><Relationship Id="rId155" Type="http://schemas.openxmlformats.org/officeDocument/2006/relationships/tags" Target="../tags/tag240.xml"/><Relationship Id="rId176" Type="http://schemas.openxmlformats.org/officeDocument/2006/relationships/tags" Target="../tags/tag261.xml"/><Relationship Id="rId197" Type="http://schemas.openxmlformats.org/officeDocument/2006/relationships/tags" Target="../tags/tag282.xml"/><Relationship Id="rId201" Type="http://schemas.openxmlformats.org/officeDocument/2006/relationships/tags" Target="../tags/tag286.xml"/><Relationship Id="rId222" Type="http://schemas.openxmlformats.org/officeDocument/2006/relationships/tags" Target="../tags/tag307.xml"/><Relationship Id="rId243" Type="http://schemas.openxmlformats.org/officeDocument/2006/relationships/tags" Target="../tags/tag328.xml"/><Relationship Id="rId264" Type="http://schemas.openxmlformats.org/officeDocument/2006/relationships/slideLayout" Target="../slideLayouts/slideLayout2.xml"/><Relationship Id="rId17" Type="http://schemas.openxmlformats.org/officeDocument/2006/relationships/tags" Target="../tags/tag102.xml"/><Relationship Id="rId38" Type="http://schemas.openxmlformats.org/officeDocument/2006/relationships/tags" Target="../tags/tag123.xml"/><Relationship Id="rId59" Type="http://schemas.openxmlformats.org/officeDocument/2006/relationships/tags" Target="../tags/tag144.xml"/><Relationship Id="rId103" Type="http://schemas.openxmlformats.org/officeDocument/2006/relationships/tags" Target="../tags/tag188.xml"/><Relationship Id="rId124" Type="http://schemas.openxmlformats.org/officeDocument/2006/relationships/tags" Target="../tags/tag209.xml"/><Relationship Id="rId70" Type="http://schemas.openxmlformats.org/officeDocument/2006/relationships/tags" Target="../tags/tag155.xml"/><Relationship Id="rId91" Type="http://schemas.openxmlformats.org/officeDocument/2006/relationships/tags" Target="../tags/tag176.xml"/><Relationship Id="rId145" Type="http://schemas.openxmlformats.org/officeDocument/2006/relationships/tags" Target="../tags/tag230.xml"/><Relationship Id="rId166" Type="http://schemas.openxmlformats.org/officeDocument/2006/relationships/tags" Target="../tags/tag251.xml"/><Relationship Id="rId187" Type="http://schemas.openxmlformats.org/officeDocument/2006/relationships/tags" Target="../tags/tag272.xml"/><Relationship Id="rId1" Type="http://schemas.openxmlformats.org/officeDocument/2006/relationships/tags" Target="../tags/tag86.xml"/><Relationship Id="rId212" Type="http://schemas.openxmlformats.org/officeDocument/2006/relationships/tags" Target="../tags/tag297.xml"/><Relationship Id="rId233" Type="http://schemas.openxmlformats.org/officeDocument/2006/relationships/tags" Target="../tags/tag318.xml"/><Relationship Id="rId254" Type="http://schemas.openxmlformats.org/officeDocument/2006/relationships/tags" Target="../tags/tag339.xml"/></Relationships>
</file>

<file path=ppt/slides/_rels/slide7.xml.rels><?xml version="1.0" encoding="UTF-8" standalone="yes"?>
<Relationships xmlns="http://schemas.openxmlformats.org/package/2006/relationships"><Relationship Id="rId3" Type="http://schemas.openxmlformats.org/officeDocument/2006/relationships/tags" Target="../tags/tag351.xml"/><Relationship Id="rId2" Type="http://schemas.openxmlformats.org/officeDocument/2006/relationships/tags" Target="../tags/tag350.xml"/><Relationship Id="rId1" Type="http://schemas.openxmlformats.org/officeDocument/2006/relationships/tags" Target="../tags/tag349.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354.xml"/><Relationship Id="rId2" Type="http://schemas.openxmlformats.org/officeDocument/2006/relationships/tags" Target="../tags/tag353.xml"/><Relationship Id="rId1" Type="http://schemas.openxmlformats.org/officeDocument/2006/relationships/tags" Target="../tags/tag352.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ounded Rectangle 109"/>
          <p:cNvSpPr/>
          <p:nvPr/>
        </p:nvSpPr>
        <p:spPr>
          <a:xfrm>
            <a:off x="5685942" y="3938676"/>
            <a:ext cx="2258880" cy="1253546"/>
          </a:xfrm>
          <a:prstGeom prst="roundRect">
            <a:avLst/>
          </a:prstGeom>
          <a:solidFill>
            <a:schemeClr val="tx2">
              <a:lumMod val="40000"/>
              <a:lumOff val="60000"/>
              <a:alpha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grpSp>
        <p:nvGrpSpPr>
          <p:cNvPr id="52" name="Grid" hidden="1"/>
          <p:cNvGrpSpPr/>
          <p:nvPr>
            <p:custDataLst>
              <p:tags r:id="rId1"/>
            </p:custDataLst>
          </p:nvPr>
        </p:nvGrpSpPr>
        <p:grpSpPr>
          <a:xfrm>
            <a:off x="2126428" y="540572"/>
            <a:ext cx="7939144" cy="6043108"/>
            <a:chOff x="530352" y="612648"/>
            <a:chExt cx="8997696" cy="6848856"/>
          </a:xfrm>
        </p:grpSpPr>
        <p:grpSp>
          <p:nvGrpSpPr>
            <p:cNvPr id="53" name="Group 52" hidden="1"/>
            <p:cNvGrpSpPr/>
            <p:nvPr userDrawn="1"/>
          </p:nvGrpSpPr>
          <p:grpSpPr>
            <a:xfrm>
              <a:off x="530352" y="7159752"/>
              <a:ext cx="8997696" cy="301752"/>
              <a:chOff x="530352" y="7159752"/>
              <a:chExt cx="8997696" cy="301752"/>
            </a:xfrm>
          </p:grpSpPr>
          <p:sp>
            <p:nvSpPr>
              <p:cNvPr id="14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4" name="Group 53" hidden="1"/>
            <p:cNvGrpSpPr/>
            <p:nvPr userDrawn="1"/>
          </p:nvGrpSpPr>
          <p:grpSpPr>
            <a:xfrm>
              <a:off x="530352" y="1066800"/>
              <a:ext cx="8997696" cy="835152"/>
              <a:chOff x="530352" y="1066800"/>
              <a:chExt cx="8997696" cy="835152"/>
            </a:xfrm>
          </p:grpSpPr>
          <p:sp>
            <p:nvSpPr>
              <p:cNvPr id="14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4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55"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56" name="Group 600" hidden="1"/>
            <p:cNvGrpSpPr/>
            <p:nvPr userDrawn="1"/>
          </p:nvGrpSpPr>
          <p:grpSpPr>
            <a:xfrm>
              <a:off x="533400" y="6245352"/>
              <a:ext cx="8994648" cy="688848"/>
              <a:chOff x="533400" y="6013704"/>
              <a:chExt cx="8994648" cy="688848"/>
            </a:xfrm>
          </p:grpSpPr>
          <p:sp>
            <p:nvSpPr>
              <p:cNvPr id="13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7" name="Group 500" hidden="1"/>
            <p:cNvGrpSpPr/>
            <p:nvPr userDrawn="1"/>
          </p:nvGrpSpPr>
          <p:grpSpPr>
            <a:xfrm>
              <a:off x="533400" y="5407152"/>
              <a:ext cx="8994648" cy="688848"/>
              <a:chOff x="533400" y="5026152"/>
              <a:chExt cx="8994648" cy="688848"/>
            </a:xfrm>
          </p:grpSpPr>
          <p:sp>
            <p:nvSpPr>
              <p:cNvPr id="12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3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8" name="Group 400" hidden="1"/>
            <p:cNvGrpSpPr/>
            <p:nvPr userDrawn="1"/>
          </p:nvGrpSpPr>
          <p:grpSpPr>
            <a:xfrm>
              <a:off x="533400" y="4568952"/>
              <a:ext cx="8994648" cy="688848"/>
              <a:chOff x="533400" y="4038600"/>
              <a:chExt cx="8994648" cy="688848"/>
            </a:xfrm>
          </p:grpSpPr>
          <p:sp>
            <p:nvSpPr>
              <p:cNvPr id="80"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1"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2"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83"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2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59" name="Group 300" hidden="1"/>
            <p:cNvGrpSpPr/>
            <p:nvPr userDrawn="1"/>
          </p:nvGrpSpPr>
          <p:grpSpPr>
            <a:xfrm>
              <a:off x="533400" y="3730752"/>
              <a:ext cx="8994648" cy="688848"/>
              <a:chOff x="533400" y="3041904"/>
              <a:chExt cx="8994648" cy="688848"/>
            </a:xfrm>
          </p:grpSpPr>
          <p:sp>
            <p:nvSpPr>
              <p:cNvPr id="74"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5"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6"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7"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8"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9"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0" name="Group 200" hidden="1"/>
            <p:cNvGrpSpPr/>
            <p:nvPr userDrawn="1"/>
          </p:nvGrpSpPr>
          <p:grpSpPr>
            <a:xfrm>
              <a:off x="533400" y="2892552"/>
              <a:ext cx="8994648" cy="688848"/>
              <a:chOff x="533400" y="1066800"/>
              <a:chExt cx="8994648" cy="688848"/>
            </a:xfrm>
          </p:grpSpPr>
          <p:sp>
            <p:nvSpPr>
              <p:cNvPr id="68"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9"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0"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1"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2"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73"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1" name="Group 100" hidden="1"/>
            <p:cNvGrpSpPr/>
            <p:nvPr userDrawn="1"/>
          </p:nvGrpSpPr>
          <p:grpSpPr>
            <a:xfrm>
              <a:off x="533400" y="2054352"/>
              <a:ext cx="8994648" cy="688848"/>
              <a:chOff x="533400" y="2054352"/>
              <a:chExt cx="8994648" cy="688848"/>
            </a:xfrm>
          </p:grpSpPr>
          <p:sp>
            <p:nvSpPr>
              <p:cNvPr id="62"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3"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4"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5"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6"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67"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p:txBody>
          <a:bodyPr/>
          <a:lstStyle/>
          <a:p>
            <a:r>
              <a:rPr lang="en-GB" dirty="0"/>
              <a:t>Topic 4: Who may you need to work with to develop your property? What is the best way to work together?</a:t>
            </a:r>
            <a:endParaRPr lang="en-GB" b="0" i="0" dirty="0"/>
          </a:p>
        </p:txBody>
      </p:sp>
      <p:sp>
        <p:nvSpPr>
          <p:cNvPr id="95" name="Oval 94"/>
          <p:cNvSpPr/>
          <p:nvPr/>
        </p:nvSpPr>
        <p:spPr bwMode="ltGray">
          <a:xfrm>
            <a:off x="3573931"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2</a:t>
            </a:r>
          </a:p>
        </p:txBody>
      </p:sp>
      <p:sp>
        <p:nvSpPr>
          <p:cNvPr id="98" name="Oval 97"/>
          <p:cNvSpPr/>
          <p:nvPr/>
        </p:nvSpPr>
        <p:spPr bwMode="ltGray">
          <a:xfrm>
            <a:off x="6527366"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4</a:t>
            </a:r>
          </a:p>
        </p:txBody>
      </p:sp>
      <p:sp>
        <p:nvSpPr>
          <p:cNvPr id="101" name="Oval 100"/>
          <p:cNvSpPr/>
          <p:nvPr/>
        </p:nvSpPr>
        <p:spPr bwMode="ltGray">
          <a:xfrm>
            <a:off x="9480800"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6</a:t>
            </a:r>
          </a:p>
        </p:txBody>
      </p:sp>
      <p:sp>
        <p:nvSpPr>
          <p:cNvPr id="106" name="TextBox 105"/>
          <p:cNvSpPr txBox="1">
            <a:spLocks/>
          </p:cNvSpPr>
          <p:nvPr/>
        </p:nvSpPr>
        <p:spPr>
          <a:xfrm>
            <a:off x="3292043"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know if you are getting the best value for your property?</a:t>
            </a:r>
          </a:p>
          <a:p>
            <a:pPr defTabSz="899010">
              <a:spcAft>
                <a:spcPts val="748"/>
              </a:spcAft>
            </a:pPr>
            <a:r>
              <a:rPr lang="en-GB" sz="1235" b="1" dirty="0">
                <a:solidFill>
                  <a:srgbClr val="000000"/>
                </a:solidFill>
                <a:latin typeface="Georgia" pitchFamily="18" charset="0"/>
              </a:rPr>
              <a:t>TOPIC 2: </a:t>
            </a:r>
            <a:r>
              <a:rPr lang="en-GB" sz="1235" dirty="0">
                <a:solidFill>
                  <a:srgbClr val="000000"/>
                </a:solidFill>
                <a:latin typeface="Georgia" pitchFamily="18" charset="0"/>
              </a:rPr>
              <a:t>Understanding value</a:t>
            </a:r>
          </a:p>
        </p:txBody>
      </p:sp>
      <p:sp>
        <p:nvSpPr>
          <p:cNvPr id="107" name="TextBox 106"/>
          <p:cNvSpPr txBox="1">
            <a:spLocks/>
          </p:cNvSpPr>
          <p:nvPr/>
        </p:nvSpPr>
        <p:spPr>
          <a:xfrm>
            <a:off x="6091530"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Who may you need to work with? How can you work together?</a:t>
            </a:r>
          </a:p>
          <a:p>
            <a:pPr defTabSz="899010">
              <a:spcAft>
                <a:spcPts val="748"/>
              </a:spcAft>
            </a:pPr>
            <a:r>
              <a:rPr lang="en-GB" sz="1235" b="1" dirty="0">
                <a:solidFill>
                  <a:srgbClr val="000000"/>
                </a:solidFill>
                <a:latin typeface="Georgia" pitchFamily="18" charset="0"/>
              </a:rPr>
              <a:t>TOPIC 4: </a:t>
            </a:r>
            <a:r>
              <a:rPr lang="en-GB" sz="1235" dirty="0">
                <a:solidFill>
                  <a:srgbClr val="000000"/>
                </a:solidFill>
                <a:latin typeface="Georgia" pitchFamily="18" charset="0"/>
              </a:rPr>
              <a:t>Working with others</a:t>
            </a:r>
          </a:p>
        </p:txBody>
      </p:sp>
      <p:sp>
        <p:nvSpPr>
          <p:cNvPr id="108" name="TextBox 107"/>
          <p:cNvSpPr txBox="1">
            <a:spLocks/>
          </p:cNvSpPr>
          <p:nvPr/>
        </p:nvSpPr>
        <p:spPr>
          <a:xfrm>
            <a:off x="8751746" y="4074135"/>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How do you get maximum benefit in the long term?</a:t>
            </a:r>
          </a:p>
          <a:p>
            <a:pPr defTabSz="899010">
              <a:spcAft>
                <a:spcPts val="748"/>
              </a:spcAft>
            </a:pPr>
            <a:r>
              <a:rPr lang="en-GB" sz="1235" b="1" dirty="0">
                <a:solidFill>
                  <a:srgbClr val="000000"/>
                </a:solidFill>
                <a:latin typeface="Georgia" pitchFamily="18" charset="0"/>
              </a:rPr>
              <a:t>TOPIC 6: </a:t>
            </a:r>
            <a:r>
              <a:rPr lang="en-GB" sz="1235" dirty="0">
                <a:solidFill>
                  <a:srgbClr val="000000"/>
                </a:solidFill>
                <a:latin typeface="Georgia" pitchFamily="18" charset="0"/>
              </a:rPr>
              <a:t>Property and land management</a:t>
            </a:r>
          </a:p>
        </p:txBody>
      </p:sp>
      <p:sp>
        <p:nvSpPr>
          <p:cNvPr id="112" name="Oval 111"/>
          <p:cNvSpPr/>
          <p:nvPr/>
        </p:nvSpPr>
        <p:spPr bwMode="ltGray">
          <a:xfrm>
            <a:off x="5050648"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3</a:t>
            </a:r>
          </a:p>
        </p:txBody>
      </p:sp>
      <p:sp>
        <p:nvSpPr>
          <p:cNvPr id="115" name="Oval 114"/>
          <p:cNvSpPr/>
          <p:nvPr/>
        </p:nvSpPr>
        <p:spPr bwMode="ltGray">
          <a:xfrm>
            <a:off x="8004083"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5</a:t>
            </a:r>
          </a:p>
        </p:txBody>
      </p:sp>
      <p:sp>
        <p:nvSpPr>
          <p:cNvPr id="120" name="TextBox 119"/>
          <p:cNvSpPr txBox="1">
            <a:spLocks/>
          </p:cNvSpPr>
          <p:nvPr/>
        </p:nvSpPr>
        <p:spPr>
          <a:xfrm>
            <a:off x="7274757" y="2036887"/>
            <a:ext cx="1743920"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steps do you need to follow to develop your property?</a:t>
            </a:r>
          </a:p>
          <a:p>
            <a:pPr defTabSz="899010">
              <a:spcAft>
                <a:spcPts val="748"/>
              </a:spcAft>
            </a:pPr>
            <a:r>
              <a:rPr lang="en-GB" sz="1235" b="1" dirty="0">
                <a:solidFill>
                  <a:srgbClr val="000000"/>
                </a:solidFill>
                <a:latin typeface="Georgia" pitchFamily="18" charset="0"/>
              </a:rPr>
              <a:t>TOPIC 5: </a:t>
            </a:r>
            <a:r>
              <a:rPr lang="en-GB" sz="1235" dirty="0">
                <a:solidFill>
                  <a:srgbClr val="000000"/>
                </a:solidFill>
                <a:latin typeface="Georgia" pitchFamily="18" charset="0"/>
              </a:rPr>
              <a:t>Property development process</a:t>
            </a:r>
          </a:p>
        </p:txBody>
      </p:sp>
      <p:sp>
        <p:nvSpPr>
          <p:cNvPr id="124" name="Oval 123"/>
          <p:cNvSpPr/>
          <p:nvPr/>
        </p:nvSpPr>
        <p:spPr bwMode="ltGray">
          <a:xfrm>
            <a:off x="2097214" y="3201777"/>
            <a:ext cx="635294" cy="635294"/>
          </a:xfrm>
          <a:prstGeom prst="ellipse">
            <a:avLst/>
          </a:prstGeom>
          <a:solidFill>
            <a:srgbClr val="968C6D"/>
          </a:solidFill>
          <a:ln w="3175">
            <a:solidFill>
              <a:srgbClr val="968C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r>
              <a:rPr lang="en-GB" sz="2118" dirty="0">
                <a:solidFill>
                  <a:srgbClr val="FFFFFF"/>
                </a:solidFill>
                <a:latin typeface="Georgia" pitchFamily="18" charset="0"/>
              </a:rPr>
              <a:t>1</a:t>
            </a:r>
          </a:p>
        </p:txBody>
      </p:sp>
      <p:sp>
        <p:nvSpPr>
          <p:cNvPr id="125" name="TextBox 124"/>
          <p:cNvSpPr txBox="1">
            <a:spLocks/>
          </p:cNvSpPr>
          <p:nvPr/>
        </p:nvSpPr>
        <p:spPr>
          <a:xfrm>
            <a:off x="2193665" y="2036887"/>
            <a:ext cx="1588235" cy="1118087"/>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What is the best use of your property?</a:t>
            </a:r>
          </a:p>
          <a:p>
            <a:pPr defTabSz="899010">
              <a:spcAft>
                <a:spcPts val="748"/>
              </a:spcAft>
            </a:pPr>
            <a:r>
              <a:rPr lang="en-GB" sz="1235" b="1" dirty="0">
                <a:solidFill>
                  <a:srgbClr val="000000"/>
                </a:solidFill>
                <a:latin typeface="Georgia" pitchFamily="18" charset="0"/>
              </a:rPr>
              <a:t>TOPIC 1: </a:t>
            </a:r>
            <a:r>
              <a:rPr lang="en-GB" sz="1235" dirty="0">
                <a:solidFill>
                  <a:srgbClr val="000000"/>
                </a:solidFill>
                <a:latin typeface="Georgia" pitchFamily="18" charset="0"/>
              </a:rPr>
              <a:t>Highest and best use</a:t>
            </a:r>
          </a:p>
        </p:txBody>
      </p:sp>
      <p:sp>
        <p:nvSpPr>
          <p:cNvPr id="89" name="TextBox 88"/>
          <p:cNvSpPr txBox="1">
            <a:spLocks/>
          </p:cNvSpPr>
          <p:nvPr/>
        </p:nvSpPr>
        <p:spPr>
          <a:xfrm>
            <a:off x="5003175" y="2036886"/>
            <a:ext cx="1588235" cy="873711"/>
          </a:xfrm>
          <a:prstGeom prst="rect">
            <a:avLst/>
          </a:prstGeom>
          <a:noFill/>
        </p:spPr>
        <p:txBody>
          <a:bodyPr wrap="square" lIns="0" tIns="0" rIns="0" bIns="0" rtlCol="0">
            <a:noAutofit/>
          </a:bodyPr>
          <a:lstStyle/>
          <a:p>
            <a:pPr defTabSz="899010">
              <a:spcAft>
                <a:spcPts val="748"/>
              </a:spcAft>
            </a:pPr>
            <a:r>
              <a:rPr lang="en-GB" sz="1235" dirty="0">
                <a:solidFill>
                  <a:srgbClr val="000000"/>
                </a:solidFill>
                <a:latin typeface="Georgia" pitchFamily="18" charset="0"/>
              </a:rPr>
              <a:t>Does the law allow you to do this? </a:t>
            </a:r>
          </a:p>
          <a:p>
            <a:pPr defTabSz="899010">
              <a:spcAft>
                <a:spcPts val="748"/>
              </a:spcAft>
            </a:pPr>
            <a:r>
              <a:rPr lang="en-GB" sz="1235" b="1" dirty="0">
                <a:solidFill>
                  <a:srgbClr val="000000"/>
                </a:solidFill>
                <a:latin typeface="Georgia" pitchFamily="18" charset="0"/>
              </a:rPr>
              <a:t>TOPIC 3: </a:t>
            </a:r>
            <a:r>
              <a:rPr lang="en-GB" sz="1235" dirty="0">
                <a:solidFill>
                  <a:srgbClr val="000000"/>
                </a:solidFill>
                <a:latin typeface="Georgia" pitchFamily="18" charset="0"/>
              </a:rPr>
              <a:t>Property law</a:t>
            </a:r>
          </a:p>
        </p:txBody>
      </p:sp>
      <p:sp>
        <p:nvSpPr>
          <p:cNvPr id="90" name="Right Arrow 89"/>
          <p:cNvSpPr/>
          <p:nvPr/>
        </p:nvSpPr>
        <p:spPr>
          <a:xfrm>
            <a:off x="2860293"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1" name="Right Arrow 90"/>
          <p:cNvSpPr/>
          <p:nvPr/>
        </p:nvSpPr>
        <p:spPr>
          <a:xfrm>
            <a:off x="8810267"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2" name="Right Arrow 91"/>
          <p:cNvSpPr/>
          <p:nvPr/>
        </p:nvSpPr>
        <p:spPr>
          <a:xfrm>
            <a:off x="7277315"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3" name="Right Arrow 92"/>
          <p:cNvSpPr/>
          <p:nvPr/>
        </p:nvSpPr>
        <p:spPr>
          <a:xfrm>
            <a:off x="4333234"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94" name="Right Arrow 93"/>
          <p:cNvSpPr/>
          <p:nvPr/>
        </p:nvSpPr>
        <p:spPr>
          <a:xfrm>
            <a:off x="5797293" y="3276799"/>
            <a:ext cx="618722" cy="485250"/>
          </a:xfrm>
          <a:prstGeom prst="rightArrow">
            <a:avLst/>
          </a:prstGeom>
          <a:solidFill>
            <a:schemeClr val="bg2">
              <a:lumMod val="50000"/>
            </a:schemeClr>
          </a:solidFill>
          <a:ln w="6350">
            <a:no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1</a:t>
            </a:fld>
            <a:endParaRPr lang="en-GB">
              <a:solidFill>
                <a:srgbClr val="000000"/>
              </a:solidFill>
              <a:latin typeface="Arial"/>
            </a:endParaRPr>
          </a:p>
        </p:txBody>
      </p:sp>
    </p:spTree>
    <p:extLst>
      <p:ext uri="{BB962C8B-B14F-4D97-AF65-F5344CB8AC3E}">
        <p14:creationId xmlns:p14="http://schemas.microsoft.com/office/powerpoint/2010/main" val="422679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5"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7"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8" hidden="1"/>
            <p:cNvGrpSpPr/>
            <p:nvPr userDrawn="1"/>
          </p:nvGrpSpPr>
          <p:grpSpPr>
            <a:xfrm>
              <a:off x="530352" y="1066800"/>
              <a:ext cx="8997696" cy="835152"/>
              <a:chOff x="530352" y="1066800"/>
              <a:chExt cx="8997696" cy="835152"/>
            </a:xfrm>
          </p:grpSpPr>
          <p:sp>
            <p:nvSpPr>
              <p:cNvPr id="53"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10"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1" name="Group 600" hidden="1"/>
            <p:cNvGrpSpPr/>
            <p:nvPr userDrawn="1"/>
          </p:nvGrpSpPr>
          <p:grpSpPr>
            <a:xfrm>
              <a:off x="533400" y="6245352"/>
              <a:ext cx="8994648" cy="688848"/>
              <a:chOff x="533400" y="6013704"/>
              <a:chExt cx="8994648" cy="688848"/>
            </a:xfrm>
          </p:grpSpPr>
          <p:sp>
            <p:nvSpPr>
              <p:cNvPr id="47"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500" hidden="1"/>
            <p:cNvGrpSpPr/>
            <p:nvPr userDrawn="1"/>
          </p:nvGrpSpPr>
          <p:grpSpPr>
            <a:xfrm>
              <a:off x="533400" y="5407152"/>
              <a:ext cx="8994648" cy="688848"/>
              <a:chOff x="533400" y="5026152"/>
              <a:chExt cx="8994648" cy="688848"/>
            </a:xfrm>
          </p:grpSpPr>
          <p:sp>
            <p:nvSpPr>
              <p:cNvPr id="41"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400" hidden="1"/>
            <p:cNvGrpSpPr/>
            <p:nvPr userDrawn="1"/>
          </p:nvGrpSpPr>
          <p:grpSpPr>
            <a:xfrm>
              <a:off x="533400" y="4568952"/>
              <a:ext cx="8994648" cy="688848"/>
              <a:chOff x="533400" y="4038600"/>
              <a:chExt cx="8994648" cy="688848"/>
            </a:xfrm>
          </p:grpSpPr>
          <p:sp>
            <p:nvSpPr>
              <p:cNvPr id="35"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300" hidden="1"/>
            <p:cNvGrpSpPr/>
            <p:nvPr userDrawn="1"/>
          </p:nvGrpSpPr>
          <p:grpSpPr>
            <a:xfrm>
              <a:off x="533400" y="3730752"/>
              <a:ext cx="8994648" cy="688848"/>
              <a:chOff x="533400" y="3041904"/>
              <a:chExt cx="8994648" cy="688848"/>
            </a:xfrm>
          </p:grpSpPr>
          <p:sp>
            <p:nvSpPr>
              <p:cNvPr id="29"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200" hidden="1"/>
            <p:cNvGrpSpPr/>
            <p:nvPr userDrawn="1"/>
          </p:nvGrpSpPr>
          <p:grpSpPr>
            <a:xfrm>
              <a:off x="533400" y="2892552"/>
              <a:ext cx="8994648" cy="688848"/>
              <a:chOff x="533400" y="1066800"/>
              <a:chExt cx="8994648" cy="688848"/>
            </a:xfrm>
          </p:grpSpPr>
          <p:sp>
            <p:nvSpPr>
              <p:cNvPr id="23"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6" name="Group 100" hidden="1"/>
            <p:cNvGrpSpPr/>
            <p:nvPr userDrawn="1"/>
          </p:nvGrpSpPr>
          <p:grpSpPr>
            <a:xfrm>
              <a:off x="533400" y="2054352"/>
              <a:ext cx="8994648" cy="688848"/>
              <a:chOff x="533400" y="2054352"/>
              <a:chExt cx="8994648" cy="688848"/>
            </a:xfrm>
          </p:grpSpPr>
          <p:sp>
            <p:nvSpPr>
              <p:cNvPr id="17"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887506"/>
          </a:xfrm>
        </p:spPr>
        <p:txBody>
          <a:bodyPr/>
          <a:lstStyle/>
          <a:p>
            <a:r>
              <a:rPr lang="en-GB" dirty="0"/>
              <a:t>This topic covers:</a:t>
            </a:r>
          </a:p>
        </p:txBody>
      </p:sp>
      <p:sp>
        <p:nvSpPr>
          <p:cNvPr id="58"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0" name="Group 59"/>
          <p:cNvGrpSpPr/>
          <p:nvPr/>
        </p:nvGrpSpPr>
        <p:grpSpPr>
          <a:xfrm>
            <a:off x="2088820" y="4005865"/>
            <a:ext cx="794118" cy="794118"/>
            <a:chOff x="2342233" y="3474401"/>
            <a:chExt cx="612000" cy="612000"/>
          </a:xfrm>
        </p:grpSpPr>
        <p:sp>
          <p:nvSpPr>
            <p:cNvPr id="61" name="Oval 60"/>
            <p:cNvSpPr/>
            <p:nvPr/>
          </p:nvSpPr>
          <p:spPr bwMode="ltGray">
            <a:xfrm>
              <a:off x="2342233"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2" name="Freeform 4897"/>
            <p:cNvSpPr>
              <a:spLocks noEditPoints="1"/>
            </p:cNvSpPr>
            <p:nvPr/>
          </p:nvSpPr>
          <p:spPr bwMode="auto">
            <a:xfrm>
              <a:off x="2502740" y="3554044"/>
              <a:ext cx="290986" cy="470427"/>
            </a:xfrm>
            <a:custGeom>
              <a:avLst/>
              <a:gdLst>
                <a:gd name="T0" fmla="*/ 94 w 240"/>
                <a:gd name="T1" fmla="*/ 388 h 388"/>
                <a:gd name="T2" fmla="*/ 86 w 240"/>
                <a:gd name="T3" fmla="*/ 378 h 388"/>
                <a:gd name="T4" fmla="*/ 96 w 240"/>
                <a:gd name="T5" fmla="*/ 368 h 388"/>
                <a:gd name="T6" fmla="*/ 150 w 240"/>
                <a:gd name="T7" fmla="*/ 372 h 388"/>
                <a:gd name="T8" fmla="*/ 152 w 240"/>
                <a:gd name="T9" fmla="*/ 382 h 388"/>
                <a:gd name="T10" fmla="*/ 144 w 240"/>
                <a:gd name="T11" fmla="*/ 388 h 388"/>
                <a:gd name="T12" fmla="*/ 164 w 240"/>
                <a:gd name="T13" fmla="*/ 340 h 388"/>
                <a:gd name="T14" fmla="*/ 84 w 240"/>
                <a:gd name="T15" fmla="*/ 336 h 388"/>
                <a:gd name="T16" fmla="*/ 74 w 240"/>
                <a:gd name="T17" fmla="*/ 346 h 388"/>
                <a:gd name="T18" fmla="*/ 80 w 240"/>
                <a:gd name="T19" fmla="*/ 356 h 388"/>
                <a:gd name="T20" fmla="*/ 160 w 240"/>
                <a:gd name="T21" fmla="*/ 356 h 388"/>
                <a:gd name="T22" fmla="*/ 166 w 240"/>
                <a:gd name="T23" fmla="*/ 346 h 388"/>
                <a:gd name="T24" fmla="*/ 178 w 240"/>
                <a:gd name="T25" fmla="*/ 268 h 388"/>
                <a:gd name="T26" fmla="*/ 198 w 240"/>
                <a:gd name="T27" fmla="*/ 218 h 388"/>
                <a:gd name="T28" fmla="*/ 230 w 240"/>
                <a:gd name="T29" fmla="*/ 168 h 388"/>
                <a:gd name="T30" fmla="*/ 240 w 240"/>
                <a:gd name="T31" fmla="*/ 122 h 388"/>
                <a:gd name="T32" fmla="*/ 224 w 240"/>
                <a:gd name="T33" fmla="*/ 58 h 388"/>
                <a:gd name="T34" fmla="*/ 184 w 240"/>
                <a:gd name="T35" fmla="*/ 16 h 388"/>
                <a:gd name="T36" fmla="*/ 134 w 240"/>
                <a:gd name="T37" fmla="*/ 0 h 388"/>
                <a:gd name="T38" fmla="*/ 92 w 240"/>
                <a:gd name="T39" fmla="*/ 2 h 388"/>
                <a:gd name="T40" fmla="*/ 46 w 240"/>
                <a:gd name="T41" fmla="*/ 22 h 388"/>
                <a:gd name="T42" fmla="*/ 8 w 240"/>
                <a:gd name="T43" fmla="*/ 78 h 388"/>
                <a:gd name="T44" fmla="*/ 0 w 240"/>
                <a:gd name="T45" fmla="*/ 136 h 388"/>
                <a:gd name="T46" fmla="*/ 20 w 240"/>
                <a:gd name="T47" fmla="*/ 184 h 388"/>
                <a:gd name="T48" fmla="*/ 48 w 240"/>
                <a:gd name="T49" fmla="*/ 228 h 388"/>
                <a:gd name="T50" fmla="*/ 64 w 240"/>
                <a:gd name="T51" fmla="*/ 286 h 388"/>
                <a:gd name="T52" fmla="*/ 70 w 240"/>
                <a:gd name="T53" fmla="*/ 318 h 388"/>
                <a:gd name="T54" fmla="*/ 160 w 240"/>
                <a:gd name="T55" fmla="*/ 322 h 388"/>
                <a:gd name="T56" fmla="*/ 176 w 240"/>
                <a:gd name="T57" fmla="*/ 306 h 388"/>
                <a:gd name="T58" fmla="*/ 46 w 240"/>
                <a:gd name="T59" fmla="*/ 168 h 388"/>
                <a:gd name="T60" fmla="*/ 32 w 240"/>
                <a:gd name="T61" fmla="*/ 122 h 388"/>
                <a:gd name="T62" fmla="*/ 60 w 240"/>
                <a:gd name="T63" fmla="*/ 52 h 388"/>
                <a:gd name="T64" fmla="*/ 120 w 240"/>
                <a:gd name="T65" fmla="*/ 32 h 388"/>
                <a:gd name="T66" fmla="*/ 166 w 240"/>
                <a:gd name="T67" fmla="*/ 42 h 388"/>
                <a:gd name="T68" fmla="*/ 206 w 240"/>
                <a:gd name="T69" fmla="*/ 98 h 388"/>
                <a:gd name="T70" fmla="*/ 202 w 240"/>
                <a:gd name="T71" fmla="*/ 154 h 388"/>
                <a:gd name="T72" fmla="*/ 172 w 240"/>
                <a:gd name="T73" fmla="*/ 198 h 388"/>
                <a:gd name="T74" fmla="*/ 146 w 240"/>
                <a:gd name="T75" fmla="*/ 270 h 388"/>
                <a:gd name="T76" fmla="*/ 94 w 240"/>
                <a:gd name="T77" fmla="*/ 270 h 388"/>
                <a:gd name="T78" fmla="*/ 68 w 240"/>
                <a:gd name="T79" fmla="*/ 198 h 388"/>
                <a:gd name="T80" fmla="*/ 74 w 240"/>
                <a:gd name="T81" fmla="*/ 118 h 388"/>
                <a:gd name="T82" fmla="*/ 88 w 240"/>
                <a:gd name="T83" fmla="*/ 84 h 388"/>
                <a:gd name="T84" fmla="*/ 116 w 240"/>
                <a:gd name="T85" fmla="*/ 74 h 388"/>
                <a:gd name="T86" fmla="*/ 126 w 240"/>
                <a:gd name="T87" fmla="*/ 68 h 388"/>
                <a:gd name="T88" fmla="*/ 124 w 240"/>
                <a:gd name="T89" fmla="*/ 58 h 388"/>
                <a:gd name="T90" fmla="*/ 106 w 240"/>
                <a:gd name="T91" fmla="*/ 56 h 388"/>
                <a:gd name="T92" fmla="*/ 66 w 240"/>
                <a:gd name="T93" fmla="*/ 80 h 388"/>
                <a:gd name="T94" fmla="*/ 54 w 240"/>
                <a:gd name="T95" fmla="*/ 118 h 388"/>
                <a:gd name="T96" fmla="*/ 64 w 240"/>
                <a:gd name="T97" fmla="*/ 128 h 388"/>
                <a:gd name="T98" fmla="*/ 74 w 240"/>
                <a:gd name="T99" fmla="*/ 122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0" h="388">
                  <a:moveTo>
                    <a:pt x="144" y="388"/>
                  </a:moveTo>
                  <a:lnTo>
                    <a:pt x="96" y="388"/>
                  </a:lnTo>
                  <a:lnTo>
                    <a:pt x="96" y="388"/>
                  </a:lnTo>
                  <a:lnTo>
                    <a:pt x="94" y="388"/>
                  </a:lnTo>
                  <a:lnTo>
                    <a:pt x="90" y="386"/>
                  </a:lnTo>
                  <a:lnTo>
                    <a:pt x="88" y="382"/>
                  </a:lnTo>
                  <a:lnTo>
                    <a:pt x="86" y="378"/>
                  </a:lnTo>
                  <a:lnTo>
                    <a:pt x="86" y="378"/>
                  </a:lnTo>
                  <a:lnTo>
                    <a:pt x="88" y="374"/>
                  </a:lnTo>
                  <a:lnTo>
                    <a:pt x="90" y="372"/>
                  </a:lnTo>
                  <a:lnTo>
                    <a:pt x="94" y="370"/>
                  </a:lnTo>
                  <a:lnTo>
                    <a:pt x="96" y="368"/>
                  </a:lnTo>
                  <a:lnTo>
                    <a:pt x="144" y="368"/>
                  </a:lnTo>
                  <a:lnTo>
                    <a:pt x="144" y="368"/>
                  </a:lnTo>
                  <a:lnTo>
                    <a:pt x="146" y="370"/>
                  </a:lnTo>
                  <a:lnTo>
                    <a:pt x="150" y="372"/>
                  </a:lnTo>
                  <a:lnTo>
                    <a:pt x="152" y="374"/>
                  </a:lnTo>
                  <a:lnTo>
                    <a:pt x="154" y="378"/>
                  </a:lnTo>
                  <a:lnTo>
                    <a:pt x="154" y="378"/>
                  </a:lnTo>
                  <a:lnTo>
                    <a:pt x="152" y="382"/>
                  </a:lnTo>
                  <a:lnTo>
                    <a:pt x="150" y="386"/>
                  </a:lnTo>
                  <a:lnTo>
                    <a:pt x="146" y="388"/>
                  </a:lnTo>
                  <a:lnTo>
                    <a:pt x="144" y="388"/>
                  </a:lnTo>
                  <a:lnTo>
                    <a:pt x="144" y="388"/>
                  </a:lnTo>
                  <a:close/>
                  <a:moveTo>
                    <a:pt x="166" y="346"/>
                  </a:moveTo>
                  <a:lnTo>
                    <a:pt x="166" y="346"/>
                  </a:lnTo>
                  <a:lnTo>
                    <a:pt x="166" y="344"/>
                  </a:lnTo>
                  <a:lnTo>
                    <a:pt x="164" y="340"/>
                  </a:lnTo>
                  <a:lnTo>
                    <a:pt x="160" y="338"/>
                  </a:lnTo>
                  <a:lnTo>
                    <a:pt x="156" y="336"/>
                  </a:lnTo>
                  <a:lnTo>
                    <a:pt x="84" y="336"/>
                  </a:lnTo>
                  <a:lnTo>
                    <a:pt x="84" y="336"/>
                  </a:lnTo>
                  <a:lnTo>
                    <a:pt x="80" y="338"/>
                  </a:lnTo>
                  <a:lnTo>
                    <a:pt x="76" y="340"/>
                  </a:lnTo>
                  <a:lnTo>
                    <a:pt x="74" y="344"/>
                  </a:lnTo>
                  <a:lnTo>
                    <a:pt x="74" y="346"/>
                  </a:lnTo>
                  <a:lnTo>
                    <a:pt x="74" y="346"/>
                  </a:lnTo>
                  <a:lnTo>
                    <a:pt x="74" y="350"/>
                  </a:lnTo>
                  <a:lnTo>
                    <a:pt x="76" y="354"/>
                  </a:lnTo>
                  <a:lnTo>
                    <a:pt x="80" y="356"/>
                  </a:lnTo>
                  <a:lnTo>
                    <a:pt x="84" y="356"/>
                  </a:lnTo>
                  <a:lnTo>
                    <a:pt x="156" y="356"/>
                  </a:lnTo>
                  <a:lnTo>
                    <a:pt x="156" y="356"/>
                  </a:lnTo>
                  <a:lnTo>
                    <a:pt x="160" y="356"/>
                  </a:lnTo>
                  <a:lnTo>
                    <a:pt x="164" y="354"/>
                  </a:lnTo>
                  <a:lnTo>
                    <a:pt x="166" y="350"/>
                  </a:lnTo>
                  <a:lnTo>
                    <a:pt x="166" y="346"/>
                  </a:lnTo>
                  <a:lnTo>
                    <a:pt x="166" y="346"/>
                  </a:lnTo>
                  <a:close/>
                  <a:moveTo>
                    <a:pt x="176" y="306"/>
                  </a:moveTo>
                  <a:lnTo>
                    <a:pt x="176" y="306"/>
                  </a:lnTo>
                  <a:lnTo>
                    <a:pt x="176" y="286"/>
                  </a:lnTo>
                  <a:lnTo>
                    <a:pt x="178" y="268"/>
                  </a:lnTo>
                  <a:lnTo>
                    <a:pt x="182" y="252"/>
                  </a:lnTo>
                  <a:lnTo>
                    <a:pt x="186" y="240"/>
                  </a:lnTo>
                  <a:lnTo>
                    <a:pt x="192" y="228"/>
                  </a:lnTo>
                  <a:lnTo>
                    <a:pt x="198" y="218"/>
                  </a:lnTo>
                  <a:lnTo>
                    <a:pt x="210" y="200"/>
                  </a:lnTo>
                  <a:lnTo>
                    <a:pt x="210" y="200"/>
                  </a:lnTo>
                  <a:lnTo>
                    <a:pt x="220" y="184"/>
                  </a:lnTo>
                  <a:lnTo>
                    <a:pt x="230" y="168"/>
                  </a:lnTo>
                  <a:lnTo>
                    <a:pt x="234" y="158"/>
                  </a:lnTo>
                  <a:lnTo>
                    <a:pt x="238" y="148"/>
                  </a:lnTo>
                  <a:lnTo>
                    <a:pt x="240" y="136"/>
                  </a:lnTo>
                  <a:lnTo>
                    <a:pt x="240" y="122"/>
                  </a:lnTo>
                  <a:lnTo>
                    <a:pt x="240" y="122"/>
                  </a:lnTo>
                  <a:lnTo>
                    <a:pt x="238" y="100"/>
                  </a:lnTo>
                  <a:lnTo>
                    <a:pt x="232" y="78"/>
                  </a:lnTo>
                  <a:lnTo>
                    <a:pt x="224" y="58"/>
                  </a:lnTo>
                  <a:lnTo>
                    <a:pt x="210" y="38"/>
                  </a:lnTo>
                  <a:lnTo>
                    <a:pt x="202" y="30"/>
                  </a:lnTo>
                  <a:lnTo>
                    <a:pt x="194" y="22"/>
                  </a:lnTo>
                  <a:lnTo>
                    <a:pt x="184" y="16"/>
                  </a:lnTo>
                  <a:lnTo>
                    <a:pt x="174" y="10"/>
                  </a:lnTo>
                  <a:lnTo>
                    <a:pt x="162" y="6"/>
                  </a:lnTo>
                  <a:lnTo>
                    <a:pt x="148" y="2"/>
                  </a:lnTo>
                  <a:lnTo>
                    <a:pt x="134" y="0"/>
                  </a:lnTo>
                  <a:lnTo>
                    <a:pt x="120" y="0"/>
                  </a:lnTo>
                  <a:lnTo>
                    <a:pt x="120" y="0"/>
                  </a:lnTo>
                  <a:lnTo>
                    <a:pt x="106" y="0"/>
                  </a:lnTo>
                  <a:lnTo>
                    <a:pt x="92" y="2"/>
                  </a:lnTo>
                  <a:lnTo>
                    <a:pt x="78" y="6"/>
                  </a:lnTo>
                  <a:lnTo>
                    <a:pt x="66" y="10"/>
                  </a:lnTo>
                  <a:lnTo>
                    <a:pt x="56" y="16"/>
                  </a:lnTo>
                  <a:lnTo>
                    <a:pt x="46" y="22"/>
                  </a:lnTo>
                  <a:lnTo>
                    <a:pt x="38" y="30"/>
                  </a:lnTo>
                  <a:lnTo>
                    <a:pt x="30" y="38"/>
                  </a:lnTo>
                  <a:lnTo>
                    <a:pt x="16" y="58"/>
                  </a:lnTo>
                  <a:lnTo>
                    <a:pt x="8" y="78"/>
                  </a:lnTo>
                  <a:lnTo>
                    <a:pt x="2" y="100"/>
                  </a:lnTo>
                  <a:lnTo>
                    <a:pt x="0" y="122"/>
                  </a:lnTo>
                  <a:lnTo>
                    <a:pt x="0" y="122"/>
                  </a:lnTo>
                  <a:lnTo>
                    <a:pt x="0" y="136"/>
                  </a:lnTo>
                  <a:lnTo>
                    <a:pt x="2" y="148"/>
                  </a:lnTo>
                  <a:lnTo>
                    <a:pt x="6" y="158"/>
                  </a:lnTo>
                  <a:lnTo>
                    <a:pt x="10" y="168"/>
                  </a:lnTo>
                  <a:lnTo>
                    <a:pt x="20" y="184"/>
                  </a:lnTo>
                  <a:lnTo>
                    <a:pt x="30" y="200"/>
                  </a:lnTo>
                  <a:lnTo>
                    <a:pt x="30" y="200"/>
                  </a:lnTo>
                  <a:lnTo>
                    <a:pt x="42" y="218"/>
                  </a:lnTo>
                  <a:lnTo>
                    <a:pt x="48" y="228"/>
                  </a:lnTo>
                  <a:lnTo>
                    <a:pt x="54" y="240"/>
                  </a:lnTo>
                  <a:lnTo>
                    <a:pt x="58" y="252"/>
                  </a:lnTo>
                  <a:lnTo>
                    <a:pt x="62" y="268"/>
                  </a:lnTo>
                  <a:lnTo>
                    <a:pt x="64" y="286"/>
                  </a:lnTo>
                  <a:lnTo>
                    <a:pt x="64" y="306"/>
                  </a:lnTo>
                  <a:lnTo>
                    <a:pt x="64" y="306"/>
                  </a:lnTo>
                  <a:lnTo>
                    <a:pt x="66" y="312"/>
                  </a:lnTo>
                  <a:lnTo>
                    <a:pt x="70" y="318"/>
                  </a:lnTo>
                  <a:lnTo>
                    <a:pt x="74" y="322"/>
                  </a:lnTo>
                  <a:lnTo>
                    <a:pt x="80" y="322"/>
                  </a:lnTo>
                  <a:lnTo>
                    <a:pt x="160" y="322"/>
                  </a:lnTo>
                  <a:lnTo>
                    <a:pt x="160" y="322"/>
                  </a:lnTo>
                  <a:lnTo>
                    <a:pt x="166" y="322"/>
                  </a:lnTo>
                  <a:lnTo>
                    <a:pt x="170" y="318"/>
                  </a:lnTo>
                  <a:lnTo>
                    <a:pt x="174" y="312"/>
                  </a:lnTo>
                  <a:lnTo>
                    <a:pt x="176" y="306"/>
                  </a:lnTo>
                  <a:lnTo>
                    <a:pt x="176" y="306"/>
                  </a:lnTo>
                  <a:close/>
                  <a:moveTo>
                    <a:pt x="56" y="180"/>
                  </a:moveTo>
                  <a:lnTo>
                    <a:pt x="56" y="180"/>
                  </a:lnTo>
                  <a:lnTo>
                    <a:pt x="46" y="168"/>
                  </a:lnTo>
                  <a:lnTo>
                    <a:pt x="38" y="154"/>
                  </a:lnTo>
                  <a:lnTo>
                    <a:pt x="34" y="140"/>
                  </a:lnTo>
                  <a:lnTo>
                    <a:pt x="32" y="122"/>
                  </a:lnTo>
                  <a:lnTo>
                    <a:pt x="32" y="122"/>
                  </a:lnTo>
                  <a:lnTo>
                    <a:pt x="34" y="98"/>
                  </a:lnTo>
                  <a:lnTo>
                    <a:pt x="40" y="80"/>
                  </a:lnTo>
                  <a:lnTo>
                    <a:pt x="50" y="64"/>
                  </a:lnTo>
                  <a:lnTo>
                    <a:pt x="60" y="52"/>
                  </a:lnTo>
                  <a:lnTo>
                    <a:pt x="74" y="42"/>
                  </a:lnTo>
                  <a:lnTo>
                    <a:pt x="90" y="36"/>
                  </a:lnTo>
                  <a:lnTo>
                    <a:pt x="104" y="32"/>
                  </a:lnTo>
                  <a:lnTo>
                    <a:pt x="120" y="32"/>
                  </a:lnTo>
                  <a:lnTo>
                    <a:pt x="120" y="32"/>
                  </a:lnTo>
                  <a:lnTo>
                    <a:pt x="136" y="32"/>
                  </a:lnTo>
                  <a:lnTo>
                    <a:pt x="150" y="36"/>
                  </a:lnTo>
                  <a:lnTo>
                    <a:pt x="166" y="42"/>
                  </a:lnTo>
                  <a:lnTo>
                    <a:pt x="180" y="52"/>
                  </a:lnTo>
                  <a:lnTo>
                    <a:pt x="190" y="64"/>
                  </a:lnTo>
                  <a:lnTo>
                    <a:pt x="200" y="80"/>
                  </a:lnTo>
                  <a:lnTo>
                    <a:pt x="206" y="98"/>
                  </a:lnTo>
                  <a:lnTo>
                    <a:pt x="208" y="122"/>
                  </a:lnTo>
                  <a:lnTo>
                    <a:pt x="208" y="122"/>
                  </a:lnTo>
                  <a:lnTo>
                    <a:pt x="206" y="140"/>
                  </a:lnTo>
                  <a:lnTo>
                    <a:pt x="202" y="154"/>
                  </a:lnTo>
                  <a:lnTo>
                    <a:pt x="194" y="168"/>
                  </a:lnTo>
                  <a:lnTo>
                    <a:pt x="184" y="180"/>
                  </a:lnTo>
                  <a:lnTo>
                    <a:pt x="184" y="180"/>
                  </a:lnTo>
                  <a:lnTo>
                    <a:pt x="172" y="198"/>
                  </a:lnTo>
                  <a:lnTo>
                    <a:pt x="158" y="222"/>
                  </a:lnTo>
                  <a:lnTo>
                    <a:pt x="154" y="236"/>
                  </a:lnTo>
                  <a:lnTo>
                    <a:pt x="148" y="252"/>
                  </a:lnTo>
                  <a:lnTo>
                    <a:pt x="146" y="270"/>
                  </a:lnTo>
                  <a:lnTo>
                    <a:pt x="144" y="290"/>
                  </a:lnTo>
                  <a:lnTo>
                    <a:pt x="96" y="290"/>
                  </a:lnTo>
                  <a:lnTo>
                    <a:pt x="96" y="290"/>
                  </a:lnTo>
                  <a:lnTo>
                    <a:pt x="94" y="270"/>
                  </a:lnTo>
                  <a:lnTo>
                    <a:pt x="92" y="252"/>
                  </a:lnTo>
                  <a:lnTo>
                    <a:pt x="86" y="236"/>
                  </a:lnTo>
                  <a:lnTo>
                    <a:pt x="82" y="222"/>
                  </a:lnTo>
                  <a:lnTo>
                    <a:pt x="68" y="198"/>
                  </a:lnTo>
                  <a:lnTo>
                    <a:pt x="56" y="180"/>
                  </a:lnTo>
                  <a:lnTo>
                    <a:pt x="56" y="180"/>
                  </a:lnTo>
                  <a:close/>
                  <a:moveTo>
                    <a:pt x="74" y="118"/>
                  </a:moveTo>
                  <a:lnTo>
                    <a:pt x="74" y="118"/>
                  </a:lnTo>
                  <a:lnTo>
                    <a:pt x="76" y="108"/>
                  </a:lnTo>
                  <a:lnTo>
                    <a:pt x="78" y="98"/>
                  </a:lnTo>
                  <a:lnTo>
                    <a:pt x="82" y="90"/>
                  </a:lnTo>
                  <a:lnTo>
                    <a:pt x="88" y="84"/>
                  </a:lnTo>
                  <a:lnTo>
                    <a:pt x="94" y="80"/>
                  </a:lnTo>
                  <a:lnTo>
                    <a:pt x="102" y="78"/>
                  </a:lnTo>
                  <a:lnTo>
                    <a:pt x="110" y="76"/>
                  </a:lnTo>
                  <a:lnTo>
                    <a:pt x="116" y="74"/>
                  </a:lnTo>
                  <a:lnTo>
                    <a:pt x="116" y="74"/>
                  </a:lnTo>
                  <a:lnTo>
                    <a:pt x="120" y="74"/>
                  </a:lnTo>
                  <a:lnTo>
                    <a:pt x="124" y="72"/>
                  </a:lnTo>
                  <a:lnTo>
                    <a:pt x="126" y="68"/>
                  </a:lnTo>
                  <a:lnTo>
                    <a:pt x="126" y="64"/>
                  </a:lnTo>
                  <a:lnTo>
                    <a:pt x="126" y="64"/>
                  </a:lnTo>
                  <a:lnTo>
                    <a:pt x="126" y="62"/>
                  </a:lnTo>
                  <a:lnTo>
                    <a:pt x="124" y="58"/>
                  </a:lnTo>
                  <a:lnTo>
                    <a:pt x="120" y="56"/>
                  </a:lnTo>
                  <a:lnTo>
                    <a:pt x="116" y="54"/>
                  </a:lnTo>
                  <a:lnTo>
                    <a:pt x="116" y="54"/>
                  </a:lnTo>
                  <a:lnTo>
                    <a:pt x="106" y="56"/>
                  </a:lnTo>
                  <a:lnTo>
                    <a:pt x="94" y="58"/>
                  </a:lnTo>
                  <a:lnTo>
                    <a:pt x="84" y="64"/>
                  </a:lnTo>
                  <a:lnTo>
                    <a:pt x="74" y="70"/>
                  </a:lnTo>
                  <a:lnTo>
                    <a:pt x="66" y="80"/>
                  </a:lnTo>
                  <a:lnTo>
                    <a:pt x="60" y="90"/>
                  </a:lnTo>
                  <a:lnTo>
                    <a:pt x="56" y="104"/>
                  </a:lnTo>
                  <a:lnTo>
                    <a:pt x="54" y="118"/>
                  </a:lnTo>
                  <a:lnTo>
                    <a:pt x="54" y="118"/>
                  </a:lnTo>
                  <a:lnTo>
                    <a:pt x="56" y="122"/>
                  </a:lnTo>
                  <a:lnTo>
                    <a:pt x="58" y="126"/>
                  </a:lnTo>
                  <a:lnTo>
                    <a:pt x="60" y="128"/>
                  </a:lnTo>
                  <a:lnTo>
                    <a:pt x="64" y="128"/>
                  </a:lnTo>
                  <a:lnTo>
                    <a:pt x="64" y="128"/>
                  </a:lnTo>
                  <a:lnTo>
                    <a:pt x="68" y="128"/>
                  </a:lnTo>
                  <a:lnTo>
                    <a:pt x="72" y="126"/>
                  </a:lnTo>
                  <a:lnTo>
                    <a:pt x="74" y="122"/>
                  </a:lnTo>
                  <a:lnTo>
                    <a:pt x="74" y="118"/>
                  </a:lnTo>
                  <a:lnTo>
                    <a:pt x="74" y="1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5" name="Rectangle 4"/>
          <p:cNvSpPr/>
          <p:nvPr/>
        </p:nvSpPr>
        <p:spPr>
          <a:xfrm>
            <a:off x="3097041" y="3492537"/>
            <a:ext cx="6099501" cy="2625875"/>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Outcomes</a:t>
            </a:r>
          </a:p>
          <a:p>
            <a:pPr defTabSz="899010">
              <a:spcBef>
                <a:spcPts val="529"/>
              </a:spcBef>
            </a:pPr>
            <a:endParaRPr lang="en-GB" sz="1412" b="1" dirty="0">
              <a:solidFill>
                <a:srgbClr val="000000"/>
              </a:solidFill>
              <a:latin typeface="Arial"/>
            </a:endParaRPr>
          </a:p>
          <a:p>
            <a:pPr defTabSz="899010">
              <a:spcBef>
                <a:spcPts val="529"/>
              </a:spcBef>
            </a:pPr>
            <a:r>
              <a:rPr lang="en-GB" sz="1412" dirty="0">
                <a:solidFill>
                  <a:srgbClr val="000000"/>
                </a:solidFill>
                <a:latin typeface="Arial"/>
              </a:rPr>
              <a:t>At the end of this topic, you will be able to answer the following questions:</a:t>
            </a:r>
          </a:p>
          <a:p>
            <a:pPr marL="252146" indent="-252146" defTabSz="899010">
              <a:spcBef>
                <a:spcPts val="529"/>
              </a:spcBef>
              <a:buFont typeface="Arial" panose="020B0604020202020204" pitchFamily="34" charset="0"/>
              <a:buChar char="•"/>
            </a:pPr>
            <a:r>
              <a:rPr lang="en-GB" sz="1412" dirty="0">
                <a:solidFill>
                  <a:srgbClr val="000000"/>
                </a:solidFill>
                <a:latin typeface="Arial"/>
              </a:rPr>
              <a:t>Is this the right structure of working with others and within our community to achieve the outcomes we want for our community?</a:t>
            </a:r>
          </a:p>
          <a:p>
            <a:pPr marL="252146" indent="-252146" defTabSz="899010">
              <a:spcBef>
                <a:spcPts val="529"/>
              </a:spcBef>
              <a:buFont typeface="Arial" panose="020B0604020202020204" pitchFamily="34" charset="0"/>
              <a:buChar char="•"/>
            </a:pPr>
            <a:r>
              <a:rPr lang="en-GB" sz="1412" dirty="0">
                <a:solidFill>
                  <a:srgbClr val="000000"/>
                </a:solidFill>
                <a:latin typeface="Arial"/>
              </a:rPr>
              <a:t>Who are the right people to work with during the different stages of property development and what are the skills required?</a:t>
            </a:r>
          </a:p>
          <a:p>
            <a:pPr marL="252146" indent="-252146" defTabSz="899010">
              <a:spcBef>
                <a:spcPts val="529"/>
              </a:spcBef>
              <a:buFont typeface="Arial" panose="020B0604020202020204" pitchFamily="34" charset="0"/>
              <a:buChar char="•"/>
            </a:pPr>
            <a:r>
              <a:rPr lang="en-GB" sz="1412" dirty="0">
                <a:solidFill>
                  <a:srgbClr val="000000"/>
                </a:solidFill>
                <a:latin typeface="Arial"/>
              </a:rPr>
              <a:t>What are some ways in which land owners and investors work together? </a:t>
            </a:r>
          </a:p>
        </p:txBody>
      </p:sp>
      <p:sp>
        <p:nvSpPr>
          <p:cNvPr id="63" name="Rectangle 62"/>
          <p:cNvSpPr/>
          <p:nvPr/>
        </p:nvSpPr>
        <p:spPr>
          <a:xfrm>
            <a:off x="3097041" y="1377051"/>
            <a:ext cx="6099501" cy="1914789"/>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Objectives</a:t>
            </a:r>
          </a:p>
          <a:p>
            <a:pPr defTabSz="899010"/>
            <a:endParaRPr lang="en-GB" sz="1412" b="1" dirty="0">
              <a:solidFill>
                <a:srgbClr val="000000"/>
              </a:solidFill>
              <a:latin typeface="Arial"/>
            </a:endParaRPr>
          </a:p>
          <a:p>
            <a:pPr marL="252146" indent="-252146" defTabSz="899010">
              <a:spcBef>
                <a:spcPts val="529"/>
              </a:spcBef>
              <a:buFont typeface="Arial" panose="020B0604020202020204" pitchFamily="34" charset="0"/>
              <a:buChar char="•"/>
            </a:pPr>
            <a:r>
              <a:rPr lang="en-GB" sz="1412" dirty="0">
                <a:solidFill>
                  <a:srgbClr val="000000"/>
                </a:solidFill>
                <a:latin typeface="Arial"/>
              </a:rPr>
              <a:t>Identify who are the people or groups you may need to work with and outline their role in property development; and,</a:t>
            </a:r>
          </a:p>
          <a:p>
            <a:pPr marL="252146" indent="-252146" defTabSz="899010">
              <a:spcBef>
                <a:spcPts val="529"/>
              </a:spcBef>
              <a:buFont typeface="Arial" panose="020B0604020202020204" pitchFamily="34" charset="0"/>
              <a:buChar char="•"/>
            </a:pPr>
            <a:r>
              <a:rPr lang="en-GB" sz="1412" dirty="0">
                <a:solidFill>
                  <a:srgbClr val="000000"/>
                </a:solidFill>
                <a:latin typeface="Arial"/>
              </a:rPr>
              <a:t>Outline the importance of having an internal team to assess property development opportunities within your LALC and the benefits it will bring.</a:t>
            </a:r>
          </a:p>
        </p:txBody>
      </p:sp>
      <p:grpSp>
        <p:nvGrpSpPr>
          <p:cNvPr id="64" name="Group 63"/>
          <p:cNvGrpSpPr/>
          <p:nvPr/>
        </p:nvGrpSpPr>
        <p:grpSpPr>
          <a:xfrm>
            <a:off x="2081320" y="1626353"/>
            <a:ext cx="794118" cy="794118"/>
            <a:chOff x="7867755" y="3474401"/>
            <a:chExt cx="612000" cy="612000"/>
          </a:xfrm>
        </p:grpSpPr>
        <p:sp>
          <p:nvSpPr>
            <p:cNvPr id="65" name="Oval 64"/>
            <p:cNvSpPr/>
            <p:nvPr/>
          </p:nvSpPr>
          <p:spPr bwMode="ltGray">
            <a:xfrm>
              <a:off x="7867755" y="3474401"/>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66" name="Freeform 4846"/>
            <p:cNvSpPr>
              <a:spLocks noEditPoints="1"/>
            </p:cNvSpPr>
            <p:nvPr/>
          </p:nvSpPr>
          <p:spPr bwMode="auto">
            <a:xfrm>
              <a:off x="7936974" y="3599197"/>
              <a:ext cx="472787" cy="389928"/>
            </a:xfrm>
            <a:custGeom>
              <a:avLst/>
              <a:gdLst>
                <a:gd name="T0" fmla="*/ 234 w 388"/>
                <a:gd name="T1" fmla="*/ 108 h 320"/>
                <a:gd name="T2" fmla="*/ 206 w 388"/>
                <a:gd name="T3" fmla="*/ 22 h 320"/>
                <a:gd name="T4" fmla="*/ 150 w 388"/>
                <a:gd name="T5" fmla="*/ 24 h 320"/>
                <a:gd name="T6" fmla="*/ 110 w 388"/>
                <a:gd name="T7" fmla="*/ 24 h 320"/>
                <a:gd name="T8" fmla="*/ 24 w 388"/>
                <a:gd name="T9" fmla="*/ 52 h 320"/>
                <a:gd name="T10" fmla="*/ 26 w 388"/>
                <a:gd name="T11" fmla="*/ 108 h 320"/>
                <a:gd name="T12" fmla="*/ 26 w 388"/>
                <a:gd name="T13" fmla="*/ 148 h 320"/>
                <a:gd name="T14" fmla="*/ 52 w 388"/>
                <a:gd name="T15" fmla="*/ 234 h 320"/>
                <a:gd name="T16" fmla="*/ 110 w 388"/>
                <a:gd name="T17" fmla="*/ 232 h 320"/>
                <a:gd name="T18" fmla="*/ 150 w 388"/>
                <a:gd name="T19" fmla="*/ 232 h 320"/>
                <a:gd name="T20" fmla="*/ 236 w 388"/>
                <a:gd name="T21" fmla="*/ 206 h 320"/>
                <a:gd name="T22" fmla="*/ 234 w 388"/>
                <a:gd name="T23" fmla="*/ 148 h 320"/>
                <a:gd name="T24" fmla="*/ 114 w 388"/>
                <a:gd name="T25" fmla="*/ 208 h 320"/>
                <a:gd name="T26" fmla="*/ 62 w 388"/>
                <a:gd name="T27" fmla="*/ 174 h 320"/>
                <a:gd name="T28" fmla="*/ 48 w 388"/>
                <a:gd name="T29" fmla="*/ 128 h 320"/>
                <a:gd name="T30" fmla="*/ 72 w 388"/>
                <a:gd name="T31" fmla="*/ 70 h 320"/>
                <a:gd name="T32" fmla="*/ 130 w 388"/>
                <a:gd name="T33" fmla="*/ 46 h 320"/>
                <a:gd name="T34" fmla="*/ 176 w 388"/>
                <a:gd name="T35" fmla="*/ 60 h 320"/>
                <a:gd name="T36" fmla="*/ 210 w 388"/>
                <a:gd name="T37" fmla="*/ 112 h 320"/>
                <a:gd name="T38" fmla="*/ 206 w 388"/>
                <a:gd name="T39" fmla="*/ 160 h 320"/>
                <a:gd name="T40" fmla="*/ 162 w 388"/>
                <a:gd name="T41" fmla="*/ 204 h 320"/>
                <a:gd name="T42" fmla="*/ 130 w 388"/>
                <a:gd name="T43" fmla="*/ 66 h 320"/>
                <a:gd name="T44" fmla="*/ 94 w 388"/>
                <a:gd name="T45" fmla="*/ 76 h 320"/>
                <a:gd name="T46" fmla="*/ 68 w 388"/>
                <a:gd name="T47" fmla="*/ 116 h 320"/>
                <a:gd name="T48" fmla="*/ 72 w 388"/>
                <a:gd name="T49" fmla="*/ 152 h 320"/>
                <a:gd name="T50" fmla="*/ 106 w 388"/>
                <a:gd name="T51" fmla="*/ 186 h 320"/>
                <a:gd name="T52" fmla="*/ 142 w 388"/>
                <a:gd name="T53" fmla="*/ 190 h 320"/>
                <a:gd name="T54" fmla="*/ 182 w 388"/>
                <a:gd name="T55" fmla="*/ 162 h 320"/>
                <a:gd name="T56" fmla="*/ 192 w 388"/>
                <a:gd name="T57" fmla="*/ 128 h 320"/>
                <a:gd name="T58" fmla="*/ 174 w 388"/>
                <a:gd name="T59" fmla="*/ 84 h 320"/>
                <a:gd name="T60" fmla="*/ 130 w 388"/>
                <a:gd name="T61" fmla="*/ 66 h 320"/>
                <a:gd name="T62" fmla="*/ 120 w 388"/>
                <a:gd name="T63" fmla="*/ 152 h 320"/>
                <a:gd name="T64" fmla="*/ 102 w 388"/>
                <a:gd name="T65" fmla="*/ 128 h 320"/>
                <a:gd name="T66" fmla="*/ 130 w 388"/>
                <a:gd name="T67" fmla="*/ 102 h 320"/>
                <a:gd name="T68" fmla="*/ 154 w 388"/>
                <a:gd name="T69" fmla="*/ 118 h 320"/>
                <a:gd name="T70" fmla="*/ 148 w 388"/>
                <a:gd name="T71" fmla="*/ 148 h 320"/>
                <a:gd name="T72" fmla="*/ 370 w 388"/>
                <a:gd name="T73" fmla="*/ 248 h 320"/>
                <a:gd name="T74" fmla="*/ 364 w 388"/>
                <a:gd name="T75" fmla="*/ 214 h 320"/>
                <a:gd name="T76" fmla="*/ 320 w 388"/>
                <a:gd name="T77" fmla="*/ 162 h 320"/>
                <a:gd name="T78" fmla="*/ 286 w 388"/>
                <a:gd name="T79" fmla="*/ 186 h 320"/>
                <a:gd name="T80" fmla="*/ 260 w 388"/>
                <a:gd name="T81" fmla="*/ 208 h 320"/>
                <a:gd name="T82" fmla="*/ 236 w 388"/>
                <a:gd name="T83" fmla="*/ 272 h 320"/>
                <a:gd name="T84" fmla="*/ 274 w 388"/>
                <a:gd name="T85" fmla="*/ 290 h 320"/>
                <a:gd name="T86" fmla="*/ 306 w 388"/>
                <a:gd name="T87" fmla="*/ 302 h 320"/>
                <a:gd name="T88" fmla="*/ 372 w 388"/>
                <a:gd name="T89" fmla="*/ 290 h 320"/>
                <a:gd name="T90" fmla="*/ 370 w 388"/>
                <a:gd name="T91" fmla="*/ 248 h 320"/>
                <a:gd name="T92" fmla="*/ 310 w 388"/>
                <a:gd name="T93" fmla="*/ 266 h 320"/>
                <a:gd name="T94" fmla="*/ 288 w 388"/>
                <a:gd name="T95" fmla="*/ 252 h 320"/>
                <a:gd name="T96" fmla="*/ 300 w 388"/>
                <a:gd name="T97" fmla="*/ 220 h 320"/>
                <a:gd name="T98" fmla="*/ 326 w 388"/>
                <a:gd name="T99" fmla="*/ 224 h 320"/>
                <a:gd name="T100" fmla="*/ 332 w 388"/>
                <a:gd name="T101" fmla="*/ 250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88" h="320">
                  <a:moveTo>
                    <a:pt x="258" y="148"/>
                  </a:moveTo>
                  <a:lnTo>
                    <a:pt x="258" y="108"/>
                  </a:lnTo>
                  <a:lnTo>
                    <a:pt x="234" y="108"/>
                  </a:lnTo>
                  <a:lnTo>
                    <a:pt x="234" y="108"/>
                  </a:lnTo>
                  <a:lnTo>
                    <a:pt x="226" y="88"/>
                  </a:lnTo>
                  <a:lnTo>
                    <a:pt x="216" y="70"/>
                  </a:lnTo>
                  <a:lnTo>
                    <a:pt x="236" y="52"/>
                  </a:lnTo>
                  <a:lnTo>
                    <a:pt x="206" y="22"/>
                  </a:lnTo>
                  <a:lnTo>
                    <a:pt x="188" y="40"/>
                  </a:lnTo>
                  <a:lnTo>
                    <a:pt x="188" y="40"/>
                  </a:lnTo>
                  <a:lnTo>
                    <a:pt x="170" y="30"/>
                  </a:lnTo>
                  <a:lnTo>
                    <a:pt x="150" y="24"/>
                  </a:lnTo>
                  <a:lnTo>
                    <a:pt x="150" y="0"/>
                  </a:lnTo>
                  <a:lnTo>
                    <a:pt x="110" y="0"/>
                  </a:lnTo>
                  <a:lnTo>
                    <a:pt x="110" y="24"/>
                  </a:lnTo>
                  <a:lnTo>
                    <a:pt x="110" y="24"/>
                  </a:lnTo>
                  <a:lnTo>
                    <a:pt x="90" y="30"/>
                  </a:lnTo>
                  <a:lnTo>
                    <a:pt x="70" y="40"/>
                  </a:lnTo>
                  <a:lnTo>
                    <a:pt x="52" y="22"/>
                  </a:lnTo>
                  <a:lnTo>
                    <a:pt x="24" y="52"/>
                  </a:lnTo>
                  <a:lnTo>
                    <a:pt x="42" y="70"/>
                  </a:lnTo>
                  <a:lnTo>
                    <a:pt x="42" y="70"/>
                  </a:lnTo>
                  <a:lnTo>
                    <a:pt x="32" y="88"/>
                  </a:lnTo>
                  <a:lnTo>
                    <a:pt x="26" y="108"/>
                  </a:lnTo>
                  <a:lnTo>
                    <a:pt x="0" y="108"/>
                  </a:lnTo>
                  <a:lnTo>
                    <a:pt x="0" y="148"/>
                  </a:lnTo>
                  <a:lnTo>
                    <a:pt x="26" y="148"/>
                  </a:lnTo>
                  <a:lnTo>
                    <a:pt x="26" y="148"/>
                  </a:lnTo>
                  <a:lnTo>
                    <a:pt x="32" y="168"/>
                  </a:lnTo>
                  <a:lnTo>
                    <a:pt x="42" y="188"/>
                  </a:lnTo>
                  <a:lnTo>
                    <a:pt x="24" y="206"/>
                  </a:lnTo>
                  <a:lnTo>
                    <a:pt x="52" y="234"/>
                  </a:lnTo>
                  <a:lnTo>
                    <a:pt x="70" y="216"/>
                  </a:lnTo>
                  <a:lnTo>
                    <a:pt x="70" y="216"/>
                  </a:lnTo>
                  <a:lnTo>
                    <a:pt x="90" y="226"/>
                  </a:lnTo>
                  <a:lnTo>
                    <a:pt x="110" y="232"/>
                  </a:lnTo>
                  <a:lnTo>
                    <a:pt x="110" y="258"/>
                  </a:lnTo>
                  <a:lnTo>
                    <a:pt x="150" y="258"/>
                  </a:lnTo>
                  <a:lnTo>
                    <a:pt x="150" y="232"/>
                  </a:lnTo>
                  <a:lnTo>
                    <a:pt x="150" y="232"/>
                  </a:lnTo>
                  <a:lnTo>
                    <a:pt x="170" y="226"/>
                  </a:lnTo>
                  <a:lnTo>
                    <a:pt x="188" y="216"/>
                  </a:lnTo>
                  <a:lnTo>
                    <a:pt x="206" y="234"/>
                  </a:lnTo>
                  <a:lnTo>
                    <a:pt x="236" y="206"/>
                  </a:lnTo>
                  <a:lnTo>
                    <a:pt x="216" y="188"/>
                  </a:lnTo>
                  <a:lnTo>
                    <a:pt x="216" y="188"/>
                  </a:lnTo>
                  <a:lnTo>
                    <a:pt x="226" y="168"/>
                  </a:lnTo>
                  <a:lnTo>
                    <a:pt x="234" y="148"/>
                  </a:lnTo>
                  <a:lnTo>
                    <a:pt x="258" y="148"/>
                  </a:lnTo>
                  <a:close/>
                  <a:moveTo>
                    <a:pt x="130" y="210"/>
                  </a:moveTo>
                  <a:lnTo>
                    <a:pt x="130" y="210"/>
                  </a:lnTo>
                  <a:lnTo>
                    <a:pt x="114" y="208"/>
                  </a:lnTo>
                  <a:lnTo>
                    <a:pt x="98" y="204"/>
                  </a:lnTo>
                  <a:lnTo>
                    <a:pt x="84" y="196"/>
                  </a:lnTo>
                  <a:lnTo>
                    <a:pt x="72" y="186"/>
                  </a:lnTo>
                  <a:lnTo>
                    <a:pt x="62" y="174"/>
                  </a:lnTo>
                  <a:lnTo>
                    <a:pt x="54" y="160"/>
                  </a:lnTo>
                  <a:lnTo>
                    <a:pt x="50" y="144"/>
                  </a:lnTo>
                  <a:lnTo>
                    <a:pt x="48" y="128"/>
                  </a:lnTo>
                  <a:lnTo>
                    <a:pt x="48" y="128"/>
                  </a:lnTo>
                  <a:lnTo>
                    <a:pt x="50" y="112"/>
                  </a:lnTo>
                  <a:lnTo>
                    <a:pt x="54" y="96"/>
                  </a:lnTo>
                  <a:lnTo>
                    <a:pt x="62" y="82"/>
                  </a:lnTo>
                  <a:lnTo>
                    <a:pt x="72" y="70"/>
                  </a:lnTo>
                  <a:lnTo>
                    <a:pt x="84" y="60"/>
                  </a:lnTo>
                  <a:lnTo>
                    <a:pt x="98" y="52"/>
                  </a:lnTo>
                  <a:lnTo>
                    <a:pt x="114" y="48"/>
                  </a:lnTo>
                  <a:lnTo>
                    <a:pt x="130" y="46"/>
                  </a:lnTo>
                  <a:lnTo>
                    <a:pt x="130" y="46"/>
                  </a:lnTo>
                  <a:lnTo>
                    <a:pt x="146" y="48"/>
                  </a:lnTo>
                  <a:lnTo>
                    <a:pt x="162" y="52"/>
                  </a:lnTo>
                  <a:lnTo>
                    <a:pt x="176" y="60"/>
                  </a:lnTo>
                  <a:lnTo>
                    <a:pt x="188" y="70"/>
                  </a:lnTo>
                  <a:lnTo>
                    <a:pt x="198" y="82"/>
                  </a:lnTo>
                  <a:lnTo>
                    <a:pt x="206" y="96"/>
                  </a:lnTo>
                  <a:lnTo>
                    <a:pt x="210" y="112"/>
                  </a:lnTo>
                  <a:lnTo>
                    <a:pt x="212" y="128"/>
                  </a:lnTo>
                  <a:lnTo>
                    <a:pt x="212" y="128"/>
                  </a:lnTo>
                  <a:lnTo>
                    <a:pt x="210" y="144"/>
                  </a:lnTo>
                  <a:lnTo>
                    <a:pt x="206" y="160"/>
                  </a:lnTo>
                  <a:lnTo>
                    <a:pt x="198" y="174"/>
                  </a:lnTo>
                  <a:lnTo>
                    <a:pt x="188" y="186"/>
                  </a:lnTo>
                  <a:lnTo>
                    <a:pt x="176" y="196"/>
                  </a:lnTo>
                  <a:lnTo>
                    <a:pt x="162" y="204"/>
                  </a:lnTo>
                  <a:lnTo>
                    <a:pt x="146" y="208"/>
                  </a:lnTo>
                  <a:lnTo>
                    <a:pt x="130" y="210"/>
                  </a:lnTo>
                  <a:lnTo>
                    <a:pt x="130" y="210"/>
                  </a:lnTo>
                  <a:close/>
                  <a:moveTo>
                    <a:pt x="130" y="66"/>
                  </a:moveTo>
                  <a:lnTo>
                    <a:pt x="130" y="66"/>
                  </a:lnTo>
                  <a:lnTo>
                    <a:pt x="118" y="68"/>
                  </a:lnTo>
                  <a:lnTo>
                    <a:pt x="106" y="70"/>
                  </a:lnTo>
                  <a:lnTo>
                    <a:pt x="94" y="76"/>
                  </a:lnTo>
                  <a:lnTo>
                    <a:pt x="86" y="84"/>
                  </a:lnTo>
                  <a:lnTo>
                    <a:pt x="78" y="94"/>
                  </a:lnTo>
                  <a:lnTo>
                    <a:pt x="72" y="104"/>
                  </a:lnTo>
                  <a:lnTo>
                    <a:pt x="68" y="116"/>
                  </a:lnTo>
                  <a:lnTo>
                    <a:pt x="68" y="128"/>
                  </a:lnTo>
                  <a:lnTo>
                    <a:pt x="68" y="128"/>
                  </a:lnTo>
                  <a:lnTo>
                    <a:pt x="68" y="140"/>
                  </a:lnTo>
                  <a:lnTo>
                    <a:pt x="72" y="152"/>
                  </a:lnTo>
                  <a:lnTo>
                    <a:pt x="78" y="162"/>
                  </a:lnTo>
                  <a:lnTo>
                    <a:pt x="86" y="172"/>
                  </a:lnTo>
                  <a:lnTo>
                    <a:pt x="94" y="180"/>
                  </a:lnTo>
                  <a:lnTo>
                    <a:pt x="106" y="186"/>
                  </a:lnTo>
                  <a:lnTo>
                    <a:pt x="118" y="190"/>
                  </a:lnTo>
                  <a:lnTo>
                    <a:pt x="130" y="190"/>
                  </a:lnTo>
                  <a:lnTo>
                    <a:pt x="130" y="190"/>
                  </a:lnTo>
                  <a:lnTo>
                    <a:pt x="142" y="190"/>
                  </a:lnTo>
                  <a:lnTo>
                    <a:pt x="154" y="186"/>
                  </a:lnTo>
                  <a:lnTo>
                    <a:pt x="164" y="180"/>
                  </a:lnTo>
                  <a:lnTo>
                    <a:pt x="174" y="172"/>
                  </a:lnTo>
                  <a:lnTo>
                    <a:pt x="182" y="162"/>
                  </a:lnTo>
                  <a:lnTo>
                    <a:pt x="188" y="152"/>
                  </a:lnTo>
                  <a:lnTo>
                    <a:pt x="190" y="140"/>
                  </a:lnTo>
                  <a:lnTo>
                    <a:pt x="192" y="128"/>
                  </a:lnTo>
                  <a:lnTo>
                    <a:pt x="192" y="128"/>
                  </a:lnTo>
                  <a:lnTo>
                    <a:pt x="190" y="116"/>
                  </a:lnTo>
                  <a:lnTo>
                    <a:pt x="188" y="104"/>
                  </a:lnTo>
                  <a:lnTo>
                    <a:pt x="182" y="94"/>
                  </a:lnTo>
                  <a:lnTo>
                    <a:pt x="174" y="84"/>
                  </a:lnTo>
                  <a:lnTo>
                    <a:pt x="164" y="76"/>
                  </a:lnTo>
                  <a:lnTo>
                    <a:pt x="154" y="70"/>
                  </a:lnTo>
                  <a:lnTo>
                    <a:pt x="142" y="68"/>
                  </a:lnTo>
                  <a:lnTo>
                    <a:pt x="130" y="66"/>
                  </a:lnTo>
                  <a:lnTo>
                    <a:pt x="130" y="66"/>
                  </a:lnTo>
                  <a:close/>
                  <a:moveTo>
                    <a:pt x="130" y="156"/>
                  </a:moveTo>
                  <a:lnTo>
                    <a:pt x="130" y="156"/>
                  </a:lnTo>
                  <a:lnTo>
                    <a:pt x="120" y="152"/>
                  </a:lnTo>
                  <a:lnTo>
                    <a:pt x="110" y="148"/>
                  </a:lnTo>
                  <a:lnTo>
                    <a:pt x="104" y="138"/>
                  </a:lnTo>
                  <a:lnTo>
                    <a:pt x="102" y="128"/>
                  </a:lnTo>
                  <a:lnTo>
                    <a:pt x="102" y="128"/>
                  </a:lnTo>
                  <a:lnTo>
                    <a:pt x="104" y="118"/>
                  </a:lnTo>
                  <a:lnTo>
                    <a:pt x="110" y="110"/>
                  </a:lnTo>
                  <a:lnTo>
                    <a:pt x="120" y="104"/>
                  </a:lnTo>
                  <a:lnTo>
                    <a:pt x="130" y="102"/>
                  </a:lnTo>
                  <a:lnTo>
                    <a:pt x="130" y="102"/>
                  </a:lnTo>
                  <a:lnTo>
                    <a:pt x="140" y="104"/>
                  </a:lnTo>
                  <a:lnTo>
                    <a:pt x="148" y="110"/>
                  </a:lnTo>
                  <a:lnTo>
                    <a:pt x="154" y="118"/>
                  </a:lnTo>
                  <a:lnTo>
                    <a:pt x="156" y="128"/>
                  </a:lnTo>
                  <a:lnTo>
                    <a:pt x="156" y="128"/>
                  </a:lnTo>
                  <a:lnTo>
                    <a:pt x="154" y="138"/>
                  </a:lnTo>
                  <a:lnTo>
                    <a:pt x="148" y="148"/>
                  </a:lnTo>
                  <a:lnTo>
                    <a:pt x="140" y="152"/>
                  </a:lnTo>
                  <a:lnTo>
                    <a:pt x="130" y="156"/>
                  </a:lnTo>
                  <a:lnTo>
                    <a:pt x="130" y="156"/>
                  </a:lnTo>
                  <a:close/>
                  <a:moveTo>
                    <a:pt x="370" y="248"/>
                  </a:moveTo>
                  <a:lnTo>
                    <a:pt x="388" y="244"/>
                  </a:lnTo>
                  <a:lnTo>
                    <a:pt x="382" y="212"/>
                  </a:lnTo>
                  <a:lnTo>
                    <a:pt x="364" y="214"/>
                  </a:lnTo>
                  <a:lnTo>
                    <a:pt x="364" y="214"/>
                  </a:lnTo>
                  <a:lnTo>
                    <a:pt x="356" y="202"/>
                  </a:lnTo>
                  <a:lnTo>
                    <a:pt x="346" y="192"/>
                  </a:lnTo>
                  <a:lnTo>
                    <a:pt x="352" y="174"/>
                  </a:lnTo>
                  <a:lnTo>
                    <a:pt x="320" y="162"/>
                  </a:lnTo>
                  <a:lnTo>
                    <a:pt x="314" y="180"/>
                  </a:lnTo>
                  <a:lnTo>
                    <a:pt x="314" y="180"/>
                  </a:lnTo>
                  <a:lnTo>
                    <a:pt x="300" y="182"/>
                  </a:lnTo>
                  <a:lnTo>
                    <a:pt x="286" y="186"/>
                  </a:lnTo>
                  <a:lnTo>
                    <a:pt x="272" y="172"/>
                  </a:lnTo>
                  <a:lnTo>
                    <a:pt x="246" y="194"/>
                  </a:lnTo>
                  <a:lnTo>
                    <a:pt x="260" y="208"/>
                  </a:lnTo>
                  <a:lnTo>
                    <a:pt x="260" y="208"/>
                  </a:lnTo>
                  <a:lnTo>
                    <a:pt x="252" y="220"/>
                  </a:lnTo>
                  <a:lnTo>
                    <a:pt x="250" y="234"/>
                  </a:lnTo>
                  <a:lnTo>
                    <a:pt x="230" y="238"/>
                  </a:lnTo>
                  <a:lnTo>
                    <a:pt x="236" y="272"/>
                  </a:lnTo>
                  <a:lnTo>
                    <a:pt x="256" y="268"/>
                  </a:lnTo>
                  <a:lnTo>
                    <a:pt x="256" y="268"/>
                  </a:lnTo>
                  <a:lnTo>
                    <a:pt x="264" y="280"/>
                  </a:lnTo>
                  <a:lnTo>
                    <a:pt x="274" y="290"/>
                  </a:lnTo>
                  <a:lnTo>
                    <a:pt x="268" y="308"/>
                  </a:lnTo>
                  <a:lnTo>
                    <a:pt x="300" y="320"/>
                  </a:lnTo>
                  <a:lnTo>
                    <a:pt x="306" y="302"/>
                  </a:lnTo>
                  <a:lnTo>
                    <a:pt x="306" y="302"/>
                  </a:lnTo>
                  <a:lnTo>
                    <a:pt x="320" y="302"/>
                  </a:lnTo>
                  <a:lnTo>
                    <a:pt x="334" y="298"/>
                  </a:lnTo>
                  <a:lnTo>
                    <a:pt x="346" y="312"/>
                  </a:lnTo>
                  <a:lnTo>
                    <a:pt x="372" y="290"/>
                  </a:lnTo>
                  <a:lnTo>
                    <a:pt x="360" y="276"/>
                  </a:lnTo>
                  <a:lnTo>
                    <a:pt x="360" y="276"/>
                  </a:lnTo>
                  <a:lnTo>
                    <a:pt x="366" y="262"/>
                  </a:lnTo>
                  <a:lnTo>
                    <a:pt x="370" y="248"/>
                  </a:lnTo>
                  <a:lnTo>
                    <a:pt x="370" y="248"/>
                  </a:lnTo>
                  <a:close/>
                  <a:moveTo>
                    <a:pt x="320" y="264"/>
                  </a:moveTo>
                  <a:lnTo>
                    <a:pt x="320" y="264"/>
                  </a:lnTo>
                  <a:lnTo>
                    <a:pt x="310" y="266"/>
                  </a:lnTo>
                  <a:lnTo>
                    <a:pt x="302" y="264"/>
                  </a:lnTo>
                  <a:lnTo>
                    <a:pt x="294" y="260"/>
                  </a:lnTo>
                  <a:lnTo>
                    <a:pt x="288" y="252"/>
                  </a:lnTo>
                  <a:lnTo>
                    <a:pt x="288" y="252"/>
                  </a:lnTo>
                  <a:lnTo>
                    <a:pt x="286" y="242"/>
                  </a:lnTo>
                  <a:lnTo>
                    <a:pt x="288" y="234"/>
                  </a:lnTo>
                  <a:lnTo>
                    <a:pt x="292" y="226"/>
                  </a:lnTo>
                  <a:lnTo>
                    <a:pt x="300" y="220"/>
                  </a:lnTo>
                  <a:lnTo>
                    <a:pt x="300" y="220"/>
                  </a:lnTo>
                  <a:lnTo>
                    <a:pt x="308" y="218"/>
                  </a:lnTo>
                  <a:lnTo>
                    <a:pt x="318" y="220"/>
                  </a:lnTo>
                  <a:lnTo>
                    <a:pt x="326" y="224"/>
                  </a:lnTo>
                  <a:lnTo>
                    <a:pt x="332" y="232"/>
                  </a:lnTo>
                  <a:lnTo>
                    <a:pt x="332" y="232"/>
                  </a:lnTo>
                  <a:lnTo>
                    <a:pt x="334" y="240"/>
                  </a:lnTo>
                  <a:lnTo>
                    <a:pt x="332" y="250"/>
                  </a:lnTo>
                  <a:lnTo>
                    <a:pt x="328" y="258"/>
                  </a:lnTo>
                  <a:lnTo>
                    <a:pt x="320" y="264"/>
                  </a:lnTo>
                  <a:lnTo>
                    <a:pt x="320" y="26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2</a:t>
            </a:fld>
            <a:endParaRPr lang="en-GB">
              <a:solidFill>
                <a:srgbClr val="000000"/>
              </a:solidFill>
              <a:latin typeface="Arial"/>
            </a:endParaRPr>
          </a:p>
        </p:txBody>
      </p:sp>
    </p:spTree>
    <p:custDataLst>
      <p:tags r:id="rId1"/>
    </p:custDataLst>
    <p:extLst>
      <p:ext uri="{BB962C8B-B14F-4D97-AF65-F5344CB8AC3E}">
        <p14:creationId xmlns:p14="http://schemas.microsoft.com/office/powerpoint/2010/main" val="3869212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Who are the different professionals you might work with?</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80" name="TextBox 79"/>
          <p:cNvSpPr txBox="1">
            <a:spLocks/>
          </p:cNvSpPr>
          <p:nvPr/>
        </p:nvSpPr>
        <p:spPr>
          <a:xfrm>
            <a:off x="7116036" y="3174854"/>
            <a:ext cx="1394351" cy="1725925"/>
          </a:xfrm>
          <a:prstGeom prst="rect">
            <a:avLst/>
          </a:prstGeom>
          <a:noFill/>
        </p:spPr>
        <p:txBody>
          <a:bodyPr wrap="square" lIns="0" tIns="0" rIns="0" bIns="0" rtlCol="0">
            <a:noAutofit/>
          </a:bodyPr>
          <a:lstStyle/>
          <a:p>
            <a:pPr defTabSz="899010">
              <a:spcAft>
                <a:spcPts val="748"/>
              </a:spcAft>
            </a:pPr>
            <a:r>
              <a:rPr lang="en-GB" sz="927" b="1" dirty="0">
                <a:solidFill>
                  <a:srgbClr val="000000"/>
                </a:solidFill>
                <a:latin typeface="Georgia" pitchFamily="18" charset="0"/>
              </a:rPr>
              <a:t>What steps do I need to follow to develop my property? How do I make it happen?</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The design and construction stages involve different types of professionals including builders, architects, development and project managers and engineers.</a:t>
            </a:r>
          </a:p>
          <a:p>
            <a:pPr marL="151287" indent="-151287" defTabSz="899010">
              <a:spcAft>
                <a:spcPts val="748"/>
              </a:spcAft>
              <a:buFont typeface="Arial" panose="020B0604020202020204" pitchFamily="34" charset="0"/>
              <a:buChar char="•"/>
            </a:pPr>
            <a:endParaRPr lang="en-GB" sz="882" dirty="0">
              <a:solidFill>
                <a:srgbClr val="000000"/>
              </a:solidFill>
              <a:latin typeface="Georgia" pitchFamily="18" charset="0"/>
            </a:endParaRPr>
          </a:p>
        </p:txBody>
      </p:sp>
      <p:sp>
        <p:nvSpPr>
          <p:cNvPr id="82" name="TextBox 81"/>
          <p:cNvSpPr txBox="1">
            <a:spLocks/>
          </p:cNvSpPr>
          <p:nvPr/>
        </p:nvSpPr>
        <p:spPr>
          <a:xfrm>
            <a:off x="5374451" y="3174854"/>
            <a:ext cx="1524706" cy="1860328"/>
          </a:xfrm>
          <a:prstGeom prst="rect">
            <a:avLst/>
          </a:prstGeom>
          <a:noFill/>
        </p:spPr>
        <p:txBody>
          <a:bodyPr wrap="square" lIns="0" tIns="0" rIns="0" bIns="0" rtlCol="0">
            <a:noAutofit/>
          </a:bodyPr>
          <a:lstStyle/>
          <a:p>
            <a:pPr defTabSz="899010">
              <a:spcAft>
                <a:spcPts val="748"/>
              </a:spcAft>
            </a:pPr>
            <a:r>
              <a:rPr lang="en-GB" sz="927" b="1" dirty="0">
                <a:solidFill>
                  <a:srgbClr val="000000"/>
                </a:solidFill>
                <a:latin typeface="Georgia" pitchFamily="18" charset="0"/>
              </a:rPr>
              <a:t>Does the law allow you to do this? </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Legal professionals to draft contracts and negotiate terms of the contract.</a:t>
            </a:r>
          </a:p>
          <a:p>
            <a:pPr marL="151287" lvl="1" indent="-151287" defTabSz="899010">
              <a:spcBef>
                <a:spcPts val="529"/>
              </a:spcBef>
              <a:spcAft>
                <a:spcPts val="748"/>
              </a:spcAft>
              <a:buFont typeface="Arial" panose="020B0604020202020204" pitchFamily="34" charset="0"/>
              <a:buChar char="•"/>
            </a:pPr>
            <a:r>
              <a:rPr lang="en-GB" sz="882" dirty="0">
                <a:solidFill>
                  <a:srgbClr val="000000"/>
                </a:solidFill>
                <a:latin typeface="Georgia" pitchFamily="18" charset="0"/>
              </a:rPr>
              <a:t>Town planning professionals to assist preparing your development application.</a:t>
            </a:r>
          </a:p>
        </p:txBody>
      </p:sp>
      <p:sp>
        <p:nvSpPr>
          <p:cNvPr id="83" name="TextBox 82"/>
          <p:cNvSpPr txBox="1">
            <a:spLocks/>
          </p:cNvSpPr>
          <p:nvPr/>
        </p:nvSpPr>
        <p:spPr>
          <a:xfrm>
            <a:off x="8785412" y="3174855"/>
            <a:ext cx="1272092" cy="1804347"/>
          </a:xfrm>
          <a:prstGeom prst="rect">
            <a:avLst/>
          </a:prstGeom>
          <a:noFill/>
        </p:spPr>
        <p:txBody>
          <a:bodyPr wrap="square" lIns="0" tIns="0" rIns="0" bIns="0" rtlCol="0">
            <a:noAutofit/>
          </a:bodyPr>
          <a:lstStyle/>
          <a:p>
            <a:pPr defTabSz="899010">
              <a:spcAft>
                <a:spcPts val="748"/>
              </a:spcAft>
            </a:pPr>
            <a:r>
              <a:rPr lang="en-GB" sz="927" b="1" dirty="0">
                <a:solidFill>
                  <a:srgbClr val="000000"/>
                </a:solidFill>
                <a:latin typeface="Georgia" pitchFamily="18" charset="0"/>
              </a:rPr>
              <a:t>What happens after the property has been developed?</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Marketing professionals and real estate agents (if selling or leasing property following development).</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Asset manager to development an asset management plan.</a:t>
            </a:r>
          </a:p>
        </p:txBody>
      </p:sp>
      <p:sp>
        <p:nvSpPr>
          <p:cNvPr id="84" name="TextBox 83"/>
          <p:cNvSpPr txBox="1">
            <a:spLocks/>
          </p:cNvSpPr>
          <p:nvPr/>
        </p:nvSpPr>
        <p:spPr>
          <a:xfrm>
            <a:off x="3589029" y="3174855"/>
            <a:ext cx="1524706" cy="1837829"/>
          </a:xfrm>
          <a:prstGeom prst="rect">
            <a:avLst/>
          </a:prstGeom>
          <a:noFill/>
        </p:spPr>
        <p:txBody>
          <a:bodyPr wrap="square" lIns="0" tIns="0" rIns="0" bIns="0" rtlCol="0">
            <a:noAutofit/>
          </a:bodyPr>
          <a:lstStyle/>
          <a:p>
            <a:pPr defTabSz="899010">
              <a:spcAft>
                <a:spcPts val="748"/>
              </a:spcAft>
            </a:pPr>
            <a:r>
              <a:rPr lang="en-GB" sz="927" b="1" dirty="0">
                <a:solidFill>
                  <a:srgbClr val="000000"/>
                </a:solidFill>
                <a:latin typeface="Georgia" pitchFamily="18" charset="0"/>
              </a:rPr>
              <a:t>How much will it cost? How do you know if you are getting the best value for your property?</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Valuations professionals for developing a financial model.</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Quantity Surveyors (QS) for inputs into calculating the cost to develop your property.</a:t>
            </a:r>
          </a:p>
          <a:p>
            <a:pPr defTabSz="899010">
              <a:spcAft>
                <a:spcPts val="748"/>
              </a:spcAft>
            </a:pPr>
            <a:endParaRPr lang="en-GB" sz="882" dirty="0">
              <a:solidFill>
                <a:srgbClr val="000000"/>
              </a:solidFill>
              <a:latin typeface="Georgia" pitchFamily="18" charset="0"/>
            </a:endParaRPr>
          </a:p>
          <a:p>
            <a:pPr defTabSz="899010">
              <a:spcAft>
                <a:spcPts val="748"/>
              </a:spcAft>
            </a:pPr>
            <a:endParaRPr lang="en-GB" sz="882" dirty="0">
              <a:solidFill>
                <a:srgbClr val="000000"/>
              </a:solidFill>
              <a:latin typeface="Georgia" pitchFamily="18" charset="0"/>
            </a:endParaRPr>
          </a:p>
        </p:txBody>
      </p:sp>
      <p:sp>
        <p:nvSpPr>
          <p:cNvPr id="86" name="TextBox 85"/>
          <p:cNvSpPr txBox="1">
            <a:spLocks/>
          </p:cNvSpPr>
          <p:nvPr/>
        </p:nvSpPr>
        <p:spPr>
          <a:xfrm>
            <a:off x="2021525" y="3174855"/>
            <a:ext cx="1317828" cy="2133015"/>
          </a:xfrm>
          <a:prstGeom prst="rect">
            <a:avLst/>
          </a:prstGeom>
          <a:noFill/>
        </p:spPr>
        <p:txBody>
          <a:bodyPr wrap="square" lIns="0" tIns="0" rIns="0" bIns="0" rtlCol="0">
            <a:noAutofit/>
          </a:bodyPr>
          <a:lstStyle/>
          <a:p>
            <a:pPr defTabSz="899010">
              <a:spcAft>
                <a:spcPts val="748"/>
              </a:spcAft>
            </a:pPr>
            <a:r>
              <a:rPr lang="en-GB" sz="882" b="1" dirty="0">
                <a:solidFill>
                  <a:srgbClr val="000000"/>
                </a:solidFill>
                <a:latin typeface="Georgia" pitchFamily="18" charset="0"/>
              </a:rPr>
              <a:t>What do we want to develop? What is the best use of your property?</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Property professionals to develop property strategy and undertake highest and best use assessment.</a:t>
            </a:r>
          </a:p>
          <a:p>
            <a:pPr marL="151287" indent="-151287" defTabSz="899010">
              <a:spcAft>
                <a:spcPts val="748"/>
              </a:spcAft>
              <a:buFont typeface="Arial" panose="020B0604020202020204" pitchFamily="34" charset="0"/>
              <a:buChar char="•"/>
            </a:pPr>
            <a:r>
              <a:rPr lang="en-GB" sz="882" dirty="0">
                <a:solidFill>
                  <a:srgbClr val="000000"/>
                </a:solidFill>
                <a:latin typeface="Georgia" pitchFamily="18" charset="0"/>
              </a:rPr>
              <a:t>Potential delivery partners.</a:t>
            </a:r>
          </a:p>
        </p:txBody>
      </p:sp>
      <p:grpSp>
        <p:nvGrpSpPr>
          <p:cNvPr id="85" name="Group 84"/>
          <p:cNvGrpSpPr/>
          <p:nvPr/>
        </p:nvGrpSpPr>
        <p:grpSpPr>
          <a:xfrm>
            <a:off x="1949964" y="1688987"/>
            <a:ext cx="794118" cy="794118"/>
            <a:chOff x="1467520" y="5907019"/>
            <a:chExt cx="612000" cy="612000"/>
          </a:xfrm>
        </p:grpSpPr>
        <p:sp>
          <p:nvSpPr>
            <p:cNvPr id="87" name="Oval 86"/>
            <p:cNvSpPr/>
            <p:nvPr/>
          </p:nvSpPr>
          <p:spPr bwMode="ltGray">
            <a:xfrm>
              <a:off x="1467520" y="5907019"/>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88" name="Freeform 4831"/>
            <p:cNvSpPr>
              <a:spLocks noEditPoints="1"/>
            </p:cNvSpPr>
            <p:nvPr/>
          </p:nvSpPr>
          <p:spPr bwMode="auto">
            <a:xfrm>
              <a:off x="1522671" y="6096691"/>
              <a:ext cx="501699" cy="270719"/>
            </a:xfrm>
            <a:custGeom>
              <a:avLst/>
              <a:gdLst>
                <a:gd name="T0" fmla="*/ 300 w 404"/>
                <a:gd name="T1" fmla="*/ 166 h 218"/>
                <a:gd name="T2" fmla="*/ 288 w 404"/>
                <a:gd name="T3" fmla="*/ 172 h 218"/>
                <a:gd name="T4" fmla="*/ 272 w 404"/>
                <a:gd name="T5" fmla="*/ 184 h 218"/>
                <a:gd name="T6" fmla="*/ 252 w 404"/>
                <a:gd name="T7" fmla="*/ 170 h 218"/>
                <a:gd name="T8" fmla="*/ 244 w 404"/>
                <a:gd name="T9" fmla="*/ 186 h 218"/>
                <a:gd name="T10" fmla="*/ 232 w 404"/>
                <a:gd name="T11" fmla="*/ 188 h 218"/>
                <a:gd name="T12" fmla="*/ 226 w 404"/>
                <a:gd name="T13" fmla="*/ 188 h 218"/>
                <a:gd name="T14" fmla="*/ 216 w 404"/>
                <a:gd name="T15" fmla="*/ 166 h 218"/>
                <a:gd name="T16" fmla="*/ 192 w 404"/>
                <a:gd name="T17" fmla="*/ 154 h 218"/>
                <a:gd name="T18" fmla="*/ 178 w 404"/>
                <a:gd name="T19" fmla="*/ 142 h 218"/>
                <a:gd name="T20" fmla="*/ 160 w 404"/>
                <a:gd name="T21" fmla="*/ 138 h 218"/>
                <a:gd name="T22" fmla="*/ 134 w 404"/>
                <a:gd name="T23" fmla="*/ 120 h 218"/>
                <a:gd name="T24" fmla="*/ 106 w 404"/>
                <a:gd name="T25" fmla="*/ 136 h 218"/>
                <a:gd name="T26" fmla="*/ 74 w 404"/>
                <a:gd name="T27" fmla="*/ 124 h 218"/>
                <a:gd name="T28" fmla="*/ 94 w 404"/>
                <a:gd name="T29" fmla="*/ 42 h 218"/>
                <a:gd name="T30" fmla="*/ 138 w 404"/>
                <a:gd name="T31" fmla="*/ 38 h 218"/>
                <a:gd name="T32" fmla="*/ 134 w 404"/>
                <a:gd name="T33" fmla="*/ 66 h 218"/>
                <a:gd name="T34" fmla="*/ 150 w 404"/>
                <a:gd name="T35" fmla="*/ 88 h 218"/>
                <a:gd name="T36" fmla="*/ 178 w 404"/>
                <a:gd name="T37" fmla="*/ 92 h 218"/>
                <a:gd name="T38" fmla="*/ 288 w 404"/>
                <a:gd name="T39" fmla="*/ 92 h 218"/>
                <a:gd name="T40" fmla="*/ 294 w 404"/>
                <a:gd name="T41" fmla="*/ 100 h 218"/>
                <a:gd name="T42" fmla="*/ 320 w 404"/>
                <a:gd name="T43" fmla="*/ 144 h 218"/>
                <a:gd name="T44" fmla="*/ 134 w 404"/>
                <a:gd name="T45" fmla="*/ 132 h 218"/>
                <a:gd name="T46" fmla="*/ 118 w 404"/>
                <a:gd name="T47" fmla="*/ 142 h 218"/>
                <a:gd name="T48" fmla="*/ 102 w 404"/>
                <a:gd name="T49" fmla="*/ 190 h 218"/>
                <a:gd name="T50" fmla="*/ 118 w 404"/>
                <a:gd name="T51" fmla="*/ 198 h 218"/>
                <a:gd name="T52" fmla="*/ 130 w 404"/>
                <a:gd name="T53" fmla="*/ 204 h 218"/>
                <a:gd name="T54" fmla="*/ 146 w 404"/>
                <a:gd name="T55" fmla="*/ 214 h 218"/>
                <a:gd name="T56" fmla="*/ 162 w 404"/>
                <a:gd name="T57" fmla="*/ 204 h 218"/>
                <a:gd name="T58" fmla="*/ 174 w 404"/>
                <a:gd name="T59" fmla="*/ 216 h 218"/>
                <a:gd name="T60" fmla="*/ 188 w 404"/>
                <a:gd name="T61" fmla="*/ 218 h 218"/>
                <a:gd name="T62" fmla="*/ 208 w 404"/>
                <a:gd name="T63" fmla="*/ 194 h 218"/>
                <a:gd name="T64" fmla="*/ 202 w 404"/>
                <a:gd name="T65" fmla="*/ 168 h 218"/>
                <a:gd name="T66" fmla="*/ 182 w 404"/>
                <a:gd name="T67" fmla="*/ 170 h 218"/>
                <a:gd name="T68" fmla="*/ 172 w 404"/>
                <a:gd name="T69" fmla="*/ 152 h 218"/>
                <a:gd name="T70" fmla="*/ 156 w 404"/>
                <a:gd name="T71" fmla="*/ 150 h 218"/>
                <a:gd name="T72" fmla="*/ 146 w 404"/>
                <a:gd name="T73" fmla="*/ 138 h 218"/>
                <a:gd name="T74" fmla="*/ 378 w 404"/>
                <a:gd name="T75" fmla="*/ 0 h 218"/>
                <a:gd name="T76" fmla="*/ 394 w 404"/>
                <a:gd name="T77" fmla="*/ 160 h 218"/>
                <a:gd name="T78" fmla="*/ 402 w 404"/>
                <a:gd name="T79" fmla="*/ 70 h 218"/>
                <a:gd name="T80" fmla="*/ 26 w 404"/>
                <a:gd name="T81" fmla="*/ 0 h 218"/>
                <a:gd name="T82" fmla="*/ 0 w 404"/>
                <a:gd name="T83" fmla="*/ 96 h 218"/>
                <a:gd name="T84" fmla="*/ 18 w 404"/>
                <a:gd name="T85" fmla="*/ 178 h 218"/>
                <a:gd name="T86" fmla="*/ 96 w 404"/>
                <a:gd name="T87" fmla="*/ 154 h 218"/>
                <a:gd name="T88" fmla="*/ 68 w 404"/>
                <a:gd name="T89" fmla="*/ 142 h 218"/>
                <a:gd name="T90" fmla="*/ 74 w 404"/>
                <a:gd name="T91" fmla="*/ 170 h 218"/>
                <a:gd name="T92" fmla="*/ 88 w 404"/>
                <a:gd name="T93" fmla="*/ 172 h 218"/>
                <a:gd name="T94" fmla="*/ 306 w 404"/>
                <a:gd name="T95" fmla="*/ 34 h 218"/>
                <a:gd name="T96" fmla="*/ 230 w 404"/>
                <a:gd name="T97" fmla="*/ 8 h 218"/>
                <a:gd name="T98" fmla="*/ 192 w 404"/>
                <a:gd name="T99" fmla="*/ 2 h 218"/>
                <a:gd name="T100" fmla="*/ 190 w 404"/>
                <a:gd name="T101" fmla="*/ 0 h 218"/>
                <a:gd name="T102" fmla="*/ 182 w 404"/>
                <a:gd name="T103" fmla="*/ 2 h 218"/>
                <a:gd name="T104" fmla="*/ 148 w 404"/>
                <a:gd name="T105" fmla="*/ 44 h 218"/>
                <a:gd name="T106" fmla="*/ 156 w 404"/>
                <a:gd name="T107" fmla="*/ 78 h 218"/>
                <a:gd name="T108" fmla="*/ 180 w 404"/>
                <a:gd name="T109" fmla="*/ 78 h 218"/>
                <a:gd name="T110" fmla="*/ 292 w 404"/>
                <a:gd name="T111" fmla="*/ 82 h 218"/>
                <a:gd name="T112" fmla="*/ 304 w 404"/>
                <a:gd name="T113" fmla="*/ 94 h 218"/>
                <a:gd name="T114" fmla="*/ 328 w 404"/>
                <a:gd name="T115" fmla="*/ 1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04" h="218">
                  <a:moveTo>
                    <a:pt x="310" y="162"/>
                  </a:moveTo>
                  <a:lnTo>
                    <a:pt x="310" y="162"/>
                  </a:lnTo>
                  <a:lnTo>
                    <a:pt x="306" y="164"/>
                  </a:lnTo>
                  <a:lnTo>
                    <a:pt x="300" y="166"/>
                  </a:lnTo>
                  <a:lnTo>
                    <a:pt x="300" y="166"/>
                  </a:lnTo>
                  <a:lnTo>
                    <a:pt x="296" y="164"/>
                  </a:lnTo>
                  <a:lnTo>
                    <a:pt x="290" y="162"/>
                  </a:lnTo>
                  <a:lnTo>
                    <a:pt x="290" y="162"/>
                  </a:lnTo>
                  <a:lnTo>
                    <a:pt x="290" y="168"/>
                  </a:lnTo>
                  <a:lnTo>
                    <a:pt x="288" y="172"/>
                  </a:lnTo>
                  <a:lnTo>
                    <a:pt x="286" y="176"/>
                  </a:lnTo>
                  <a:lnTo>
                    <a:pt x="282" y="180"/>
                  </a:lnTo>
                  <a:lnTo>
                    <a:pt x="282" y="180"/>
                  </a:lnTo>
                  <a:lnTo>
                    <a:pt x="276" y="182"/>
                  </a:lnTo>
                  <a:lnTo>
                    <a:pt x="272" y="184"/>
                  </a:lnTo>
                  <a:lnTo>
                    <a:pt x="272" y="184"/>
                  </a:lnTo>
                  <a:lnTo>
                    <a:pt x="262" y="180"/>
                  </a:lnTo>
                  <a:lnTo>
                    <a:pt x="258" y="178"/>
                  </a:lnTo>
                  <a:lnTo>
                    <a:pt x="256" y="174"/>
                  </a:lnTo>
                  <a:lnTo>
                    <a:pt x="252" y="170"/>
                  </a:lnTo>
                  <a:lnTo>
                    <a:pt x="252" y="170"/>
                  </a:lnTo>
                  <a:lnTo>
                    <a:pt x="250" y="178"/>
                  </a:lnTo>
                  <a:lnTo>
                    <a:pt x="248" y="182"/>
                  </a:lnTo>
                  <a:lnTo>
                    <a:pt x="244" y="186"/>
                  </a:lnTo>
                  <a:lnTo>
                    <a:pt x="244" y="186"/>
                  </a:lnTo>
                  <a:lnTo>
                    <a:pt x="238" y="188"/>
                  </a:lnTo>
                  <a:lnTo>
                    <a:pt x="234" y="188"/>
                  </a:lnTo>
                  <a:lnTo>
                    <a:pt x="234" y="188"/>
                  </a:lnTo>
                  <a:lnTo>
                    <a:pt x="232" y="188"/>
                  </a:lnTo>
                  <a:lnTo>
                    <a:pt x="232" y="188"/>
                  </a:lnTo>
                  <a:lnTo>
                    <a:pt x="230" y="188"/>
                  </a:lnTo>
                  <a:lnTo>
                    <a:pt x="230" y="188"/>
                  </a:lnTo>
                  <a:lnTo>
                    <a:pt x="228" y="188"/>
                  </a:lnTo>
                  <a:lnTo>
                    <a:pt x="228" y="188"/>
                  </a:lnTo>
                  <a:lnTo>
                    <a:pt x="226" y="188"/>
                  </a:lnTo>
                  <a:lnTo>
                    <a:pt x="222" y="188"/>
                  </a:lnTo>
                  <a:lnTo>
                    <a:pt x="222" y="188"/>
                  </a:lnTo>
                  <a:lnTo>
                    <a:pt x="222" y="176"/>
                  </a:lnTo>
                  <a:lnTo>
                    <a:pt x="222" y="176"/>
                  </a:lnTo>
                  <a:lnTo>
                    <a:pt x="216" y="166"/>
                  </a:lnTo>
                  <a:lnTo>
                    <a:pt x="208" y="158"/>
                  </a:lnTo>
                  <a:lnTo>
                    <a:pt x="208" y="158"/>
                  </a:lnTo>
                  <a:lnTo>
                    <a:pt x="200" y="156"/>
                  </a:lnTo>
                  <a:lnTo>
                    <a:pt x="192" y="154"/>
                  </a:lnTo>
                  <a:lnTo>
                    <a:pt x="192" y="154"/>
                  </a:lnTo>
                  <a:lnTo>
                    <a:pt x="190" y="154"/>
                  </a:lnTo>
                  <a:lnTo>
                    <a:pt x="190" y="154"/>
                  </a:lnTo>
                  <a:lnTo>
                    <a:pt x="186" y="146"/>
                  </a:lnTo>
                  <a:lnTo>
                    <a:pt x="178" y="142"/>
                  </a:lnTo>
                  <a:lnTo>
                    <a:pt x="178" y="142"/>
                  </a:lnTo>
                  <a:lnTo>
                    <a:pt x="170" y="138"/>
                  </a:lnTo>
                  <a:lnTo>
                    <a:pt x="162" y="138"/>
                  </a:lnTo>
                  <a:lnTo>
                    <a:pt x="162" y="138"/>
                  </a:lnTo>
                  <a:lnTo>
                    <a:pt x="160" y="138"/>
                  </a:lnTo>
                  <a:lnTo>
                    <a:pt x="160" y="138"/>
                  </a:lnTo>
                  <a:lnTo>
                    <a:pt x="156" y="130"/>
                  </a:lnTo>
                  <a:lnTo>
                    <a:pt x="148" y="124"/>
                  </a:lnTo>
                  <a:lnTo>
                    <a:pt x="148" y="124"/>
                  </a:lnTo>
                  <a:lnTo>
                    <a:pt x="142" y="122"/>
                  </a:lnTo>
                  <a:lnTo>
                    <a:pt x="134" y="120"/>
                  </a:lnTo>
                  <a:lnTo>
                    <a:pt x="134" y="120"/>
                  </a:lnTo>
                  <a:lnTo>
                    <a:pt x="126" y="122"/>
                  </a:lnTo>
                  <a:lnTo>
                    <a:pt x="118" y="124"/>
                  </a:lnTo>
                  <a:lnTo>
                    <a:pt x="112" y="130"/>
                  </a:lnTo>
                  <a:lnTo>
                    <a:pt x="106" y="136"/>
                  </a:lnTo>
                  <a:lnTo>
                    <a:pt x="102" y="144"/>
                  </a:lnTo>
                  <a:lnTo>
                    <a:pt x="80" y="132"/>
                  </a:lnTo>
                  <a:lnTo>
                    <a:pt x="80" y="132"/>
                  </a:lnTo>
                  <a:lnTo>
                    <a:pt x="76" y="128"/>
                  </a:lnTo>
                  <a:lnTo>
                    <a:pt x="74" y="124"/>
                  </a:lnTo>
                  <a:lnTo>
                    <a:pt x="72" y="120"/>
                  </a:lnTo>
                  <a:lnTo>
                    <a:pt x="74" y="114"/>
                  </a:lnTo>
                  <a:lnTo>
                    <a:pt x="92" y="46"/>
                  </a:lnTo>
                  <a:lnTo>
                    <a:pt x="92" y="46"/>
                  </a:lnTo>
                  <a:lnTo>
                    <a:pt x="94" y="42"/>
                  </a:lnTo>
                  <a:lnTo>
                    <a:pt x="98" y="38"/>
                  </a:lnTo>
                  <a:lnTo>
                    <a:pt x="102" y="36"/>
                  </a:lnTo>
                  <a:lnTo>
                    <a:pt x="106" y="36"/>
                  </a:lnTo>
                  <a:lnTo>
                    <a:pt x="140" y="34"/>
                  </a:lnTo>
                  <a:lnTo>
                    <a:pt x="138" y="38"/>
                  </a:lnTo>
                  <a:lnTo>
                    <a:pt x="138" y="38"/>
                  </a:lnTo>
                  <a:lnTo>
                    <a:pt x="134" y="46"/>
                  </a:lnTo>
                  <a:lnTo>
                    <a:pt x="132" y="52"/>
                  </a:lnTo>
                  <a:lnTo>
                    <a:pt x="132" y="60"/>
                  </a:lnTo>
                  <a:lnTo>
                    <a:pt x="134" y="66"/>
                  </a:lnTo>
                  <a:lnTo>
                    <a:pt x="134" y="66"/>
                  </a:lnTo>
                  <a:lnTo>
                    <a:pt x="136" y="72"/>
                  </a:lnTo>
                  <a:lnTo>
                    <a:pt x="140" y="78"/>
                  </a:lnTo>
                  <a:lnTo>
                    <a:pt x="144" y="84"/>
                  </a:lnTo>
                  <a:lnTo>
                    <a:pt x="150" y="88"/>
                  </a:lnTo>
                  <a:lnTo>
                    <a:pt x="150" y="88"/>
                  </a:lnTo>
                  <a:lnTo>
                    <a:pt x="158" y="92"/>
                  </a:lnTo>
                  <a:lnTo>
                    <a:pt x="168" y="92"/>
                  </a:lnTo>
                  <a:lnTo>
                    <a:pt x="168" y="92"/>
                  </a:lnTo>
                  <a:lnTo>
                    <a:pt x="178" y="92"/>
                  </a:lnTo>
                  <a:lnTo>
                    <a:pt x="186" y="88"/>
                  </a:lnTo>
                  <a:lnTo>
                    <a:pt x="194" y="82"/>
                  </a:lnTo>
                  <a:lnTo>
                    <a:pt x="198" y="74"/>
                  </a:lnTo>
                  <a:lnTo>
                    <a:pt x="212" y="52"/>
                  </a:lnTo>
                  <a:lnTo>
                    <a:pt x="288" y="92"/>
                  </a:lnTo>
                  <a:lnTo>
                    <a:pt x="288" y="92"/>
                  </a:lnTo>
                  <a:lnTo>
                    <a:pt x="290" y="94"/>
                  </a:lnTo>
                  <a:lnTo>
                    <a:pt x="294" y="98"/>
                  </a:lnTo>
                  <a:lnTo>
                    <a:pt x="294" y="98"/>
                  </a:lnTo>
                  <a:lnTo>
                    <a:pt x="294" y="100"/>
                  </a:lnTo>
                  <a:lnTo>
                    <a:pt x="294" y="100"/>
                  </a:lnTo>
                  <a:lnTo>
                    <a:pt x="296" y="100"/>
                  </a:lnTo>
                  <a:lnTo>
                    <a:pt x="318" y="136"/>
                  </a:lnTo>
                  <a:lnTo>
                    <a:pt x="318" y="136"/>
                  </a:lnTo>
                  <a:lnTo>
                    <a:pt x="320" y="144"/>
                  </a:lnTo>
                  <a:lnTo>
                    <a:pt x="320" y="150"/>
                  </a:lnTo>
                  <a:lnTo>
                    <a:pt x="316" y="158"/>
                  </a:lnTo>
                  <a:lnTo>
                    <a:pt x="310" y="162"/>
                  </a:lnTo>
                  <a:lnTo>
                    <a:pt x="310" y="162"/>
                  </a:lnTo>
                  <a:close/>
                  <a:moveTo>
                    <a:pt x="134" y="132"/>
                  </a:moveTo>
                  <a:lnTo>
                    <a:pt x="134" y="132"/>
                  </a:lnTo>
                  <a:lnTo>
                    <a:pt x="128" y="132"/>
                  </a:lnTo>
                  <a:lnTo>
                    <a:pt x="124" y="134"/>
                  </a:lnTo>
                  <a:lnTo>
                    <a:pt x="120" y="138"/>
                  </a:lnTo>
                  <a:lnTo>
                    <a:pt x="118" y="142"/>
                  </a:lnTo>
                  <a:lnTo>
                    <a:pt x="102" y="170"/>
                  </a:lnTo>
                  <a:lnTo>
                    <a:pt x="102" y="170"/>
                  </a:lnTo>
                  <a:lnTo>
                    <a:pt x="98" y="176"/>
                  </a:lnTo>
                  <a:lnTo>
                    <a:pt x="100" y="184"/>
                  </a:lnTo>
                  <a:lnTo>
                    <a:pt x="102" y="190"/>
                  </a:lnTo>
                  <a:lnTo>
                    <a:pt x="108" y="194"/>
                  </a:lnTo>
                  <a:lnTo>
                    <a:pt x="108" y="194"/>
                  </a:lnTo>
                  <a:lnTo>
                    <a:pt x="112" y="196"/>
                  </a:lnTo>
                  <a:lnTo>
                    <a:pt x="118" y="198"/>
                  </a:lnTo>
                  <a:lnTo>
                    <a:pt x="118" y="198"/>
                  </a:lnTo>
                  <a:lnTo>
                    <a:pt x="122" y="196"/>
                  </a:lnTo>
                  <a:lnTo>
                    <a:pt x="128" y="194"/>
                  </a:lnTo>
                  <a:lnTo>
                    <a:pt x="128" y="194"/>
                  </a:lnTo>
                  <a:lnTo>
                    <a:pt x="128" y="198"/>
                  </a:lnTo>
                  <a:lnTo>
                    <a:pt x="130" y="204"/>
                  </a:lnTo>
                  <a:lnTo>
                    <a:pt x="132" y="208"/>
                  </a:lnTo>
                  <a:lnTo>
                    <a:pt x="138" y="212"/>
                  </a:lnTo>
                  <a:lnTo>
                    <a:pt x="138" y="212"/>
                  </a:lnTo>
                  <a:lnTo>
                    <a:pt x="142" y="214"/>
                  </a:lnTo>
                  <a:lnTo>
                    <a:pt x="146" y="214"/>
                  </a:lnTo>
                  <a:lnTo>
                    <a:pt x="146" y="214"/>
                  </a:lnTo>
                  <a:lnTo>
                    <a:pt x="152" y="214"/>
                  </a:lnTo>
                  <a:lnTo>
                    <a:pt x="156" y="212"/>
                  </a:lnTo>
                  <a:lnTo>
                    <a:pt x="160" y="208"/>
                  </a:lnTo>
                  <a:lnTo>
                    <a:pt x="162" y="204"/>
                  </a:lnTo>
                  <a:lnTo>
                    <a:pt x="166" y="200"/>
                  </a:lnTo>
                  <a:lnTo>
                    <a:pt x="166" y="200"/>
                  </a:lnTo>
                  <a:lnTo>
                    <a:pt x="168" y="208"/>
                  </a:lnTo>
                  <a:lnTo>
                    <a:pt x="170" y="212"/>
                  </a:lnTo>
                  <a:lnTo>
                    <a:pt x="174" y="216"/>
                  </a:lnTo>
                  <a:lnTo>
                    <a:pt x="174" y="216"/>
                  </a:lnTo>
                  <a:lnTo>
                    <a:pt x="178" y="218"/>
                  </a:lnTo>
                  <a:lnTo>
                    <a:pt x="184" y="218"/>
                  </a:lnTo>
                  <a:lnTo>
                    <a:pt x="184" y="218"/>
                  </a:lnTo>
                  <a:lnTo>
                    <a:pt x="188" y="218"/>
                  </a:lnTo>
                  <a:lnTo>
                    <a:pt x="192" y="216"/>
                  </a:lnTo>
                  <a:lnTo>
                    <a:pt x="196" y="212"/>
                  </a:lnTo>
                  <a:lnTo>
                    <a:pt x="200" y="208"/>
                  </a:lnTo>
                  <a:lnTo>
                    <a:pt x="208" y="194"/>
                  </a:lnTo>
                  <a:lnTo>
                    <a:pt x="208" y="194"/>
                  </a:lnTo>
                  <a:lnTo>
                    <a:pt x="210" y="188"/>
                  </a:lnTo>
                  <a:lnTo>
                    <a:pt x="210" y="180"/>
                  </a:lnTo>
                  <a:lnTo>
                    <a:pt x="206" y="174"/>
                  </a:lnTo>
                  <a:lnTo>
                    <a:pt x="202" y="168"/>
                  </a:lnTo>
                  <a:lnTo>
                    <a:pt x="202" y="168"/>
                  </a:lnTo>
                  <a:lnTo>
                    <a:pt x="196" y="166"/>
                  </a:lnTo>
                  <a:lnTo>
                    <a:pt x="192" y="166"/>
                  </a:lnTo>
                  <a:lnTo>
                    <a:pt x="192" y="166"/>
                  </a:lnTo>
                  <a:lnTo>
                    <a:pt x="186" y="168"/>
                  </a:lnTo>
                  <a:lnTo>
                    <a:pt x="182" y="170"/>
                  </a:lnTo>
                  <a:lnTo>
                    <a:pt x="182" y="170"/>
                  </a:lnTo>
                  <a:lnTo>
                    <a:pt x="180" y="164"/>
                  </a:lnTo>
                  <a:lnTo>
                    <a:pt x="180" y="160"/>
                  </a:lnTo>
                  <a:lnTo>
                    <a:pt x="176" y="156"/>
                  </a:lnTo>
                  <a:lnTo>
                    <a:pt x="172" y="152"/>
                  </a:lnTo>
                  <a:lnTo>
                    <a:pt x="172" y="152"/>
                  </a:lnTo>
                  <a:lnTo>
                    <a:pt x="168" y="150"/>
                  </a:lnTo>
                  <a:lnTo>
                    <a:pt x="162" y="150"/>
                  </a:lnTo>
                  <a:lnTo>
                    <a:pt x="162" y="150"/>
                  </a:lnTo>
                  <a:lnTo>
                    <a:pt x="156" y="150"/>
                  </a:lnTo>
                  <a:lnTo>
                    <a:pt x="152" y="152"/>
                  </a:lnTo>
                  <a:lnTo>
                    <a:pt x="152" y="152"/>
                  </a:lnTo>
                  <a:lnTo>
                    <a:pt x="152" y="148"/>
                  </a:lnTo>
                  <a:lnTo>
                    <a:pt x="150" y="142"/>
                  </a:lnTo>
                  <a:lnTo>
                    <a:pt x="146" y="138"/>
                  </a:lnTo>
                  <a:lnTo>
                    <a:pt x="142" y="134"/>
                  </a:lnTo>
                  <a:lnTo>
                    <a:pt x="142" y="134"/>
                  </a:lnTo>
                  <a:lnTo>
                    <a:pt x="138" y="132"/>
                  </a:lnTo>
                  <a:lnTo>
                    <a:pt x="134" y="132"/>
                  </a:lnTo>
                  <a:close/>
                  <a:moveTo>
                    <a:pt x="378" y="0"/>
                  </a:moveTo>
                  <a:lnTo>
                    <a:pt x="316" y="18"/>
                  </a:lnTo>
                  <a:lnTo>
                    <a:pt x="366" y="184"/>
                  </a:lnTo>
                  <a:lnTo>
                    <a:pt x="386" y="178"/>
                  </a:lnTo>
                  <a:lnTo>
                    <a:pt x="386" y="178"/>
                  </a:lnTo>
                  <a:lnTo>
                    <a:pt x="394" y="160"/>
                  </a:lnTo>
                  <a:lnTo>
                    <a:pt x="398" y="140"/>
                  </a:lnTo>
                  <a:lnTo>
                    <a:pt x="402" y="118"/>
                  </a:lnTo>
                  <a:lnTo>
                    <a:pt x="404" y="96"/>
                  </a:lnTo>
                  <a:lnTo>
                    <a:pt x="404" y="96"/>
                  </a:lnTo>
                  <a:lnTo>
                    <a:pt x="402" y="70"/>
                  </a:lnTo>
                  <a:lnTo>
                    <a:pt x="398" y="46"/>
                  </a:lnTo>
                  <a:lnTo>
                    <a:pt x="390" y="22"/>
                  </a:lnTo>
                  <a:lnTo>
                    <a:pt x="378" y="0"/>
                  </a:lnTo>
                  <a:lnTo>
                    <a:pt x="378" y="0"/>
                  </a:lnTo>
                  <a:close/>
                  <a:moveTo>
                    <a:pt x="26" y="0"/>
                  </a:moveTo>
                  <a:lnTo>
                    <a:pt x="26" y="0"/>
                  </a:lnTo>
                  <a:lnTo>
                    <a:pt x="14" y="22"/>
                  </a:lnTo>
                  <a:lnTo>
                    <a:pt x="6" y="46"/>
                  </a:lnTo>
                  <a:lnTo>
                    <a:pt x="2" y="70"/>
                  </a:lnTo>
                  <a:lnTo>
                    <a:pt x="0" y="96"/>
                  </a:lnTo>
                  <a:lnTo>
                    <a:pt x="0" y="96"/>
                  </a:lnTo>
                  <a:lnTo>
                    <a:pt x="2" y="118"/>
                  </a:lnTo>
                  <a:lnTo>
                    <a:pt x="6" y="140"/>
                  </a:lnTo>
                  <a:lnTo>
                    <a:pt x="10" y="160"/>
                  </a:lnTo>
                  <a:lnTo>
                    <a:pt x="18" y="178"/>
                  </a:lnTo>
                  <a:lnTo>
                    <a:pt x="40" y="184"/>
                  </a:lnTo>
                  <a:lnTo>
                    <a:pt x="88" y="18"/>
                  </a:lnTo>
                  <a:lnTo>
                    <a:pt x="26" y="0"/>
                  </a:lnTo>
                  <a:close/>
                  <a:moveTo>
                    <a:pt x="90" y="164"/>
                  </a:moveTo>
                  <a:lnTo>
                    <a:pt x="96" y="154"/>
                  </a:lnTo>
                  <a:lnTo>
                    <a:pt x="74" y="142"/>
                  </a:lnTo>
                  <a:lnTo>
                    <a:pt x="74" y="142"/>
                  </a:lnTo>
                  <a:lnTo>
                    <a:pt x="70" y="138"/>
                  </a:lnTo>
                  <a:lnTo>
                    <a:pt x="68" y="142"/>
                  </a:lnTo>
                  <a:lnTo>
                    <a:pt x="68" y="142"/>
                  </a:lnTo>
                  <a:lnTo>
                    <a:pt x="64" y="150"/>
                  </a:lnTo>
                  <a:lnTo>
                    <a:pt x="66" y="158"/>
                  </a:lnTo>
                  <a:lnTo>
                    <a:pt x="68" y="164"/>
                  </a:lnTo>
                  <a:lnTo>
                    <a:pt x="74" y="170"/>
                  </a:lnTo>
                  <a:lnTo>
                    <a:pt x="74" y="170"/>
                  </a:lnTo>
                  <a:lnTo>
                    <a:pt x="80" y="172"/>
                  </a:lnTo>
                  <a:lnTo>
                    <a:pt x="84" y="172"/>
                  </a:lnTo>
                  <a:lnTo>
                    <a:pt x="84" y="172"/>
                  </a:lnTo>
                  <a:lnTo>
                    <a:pt x="88" y="172"/>
                  </a:lnTo>
                  <a:lnTo>
                    <a:pt x="88" y="172"/>
                  </a:lnTo>
                  <a:lnTo>
                    <a:pt x="90" y="164"/>
                  </a:lnTo>
                  <a:lnTo>
                    <a:pt x="90" y="164"/>
                  </a:lnTo>
                  <a:close/>
                  <a:moveTo>
                    <a:pt x="328" y="106"/>
                  </a:moveTo>
                  <a:lnTo>
                    <a:pt x="306" y="34"/>
                  </a:lnTo>
                  <a:lnTo>
                    <a:pt x="306" y="34"/>
                  </a:lnTo>
                  <a:lnTo>
                    <a:pt x="304" y="30"/>
                  </a:lnTo>
                  <a:lnTo>
                    <a:pt x="300" y="26"/>
                  </a:lnTo>
                  <a:lnTo>
                    <a:pt x="296" y="24"/>
                  </a:lnTo>
                  <a:lnTo>
                    <a:pt x="292" y="22"/>
                  </a:lnTo>
                  <a:lnTo>
                    <a:pt x="230" y="8"/>
                  </a:lnTo>
                  <a:lnTo>
                    <a:pt x="230" y="8"/>
                  </a:lnTo>
                  <a:lnTo>
                    <a:pt x="230" y="8"/>
                  </a:lnTo>
                  <a:lnTo>
                    <a:pt x="194" y="2"/>
                  </a:lnTo>
                  <a:lnTo>
                    <a:pt x="194" y="2"/>
                  </a:lnTo>
                  <a:lnTo>
                    <a:pt x="192" y="2"/>
                  </a:lnTo>
                  <a:lnTo>
                    <a:pt x="192" y="2"/>
                  </a:lnTo>
                  <a:lnTo>
                    <a:pt x="192" y="2"/>
                  </a:lnTo>
                  <a:lnTo>
                    <a:pt x="192" y="2"/>
                  </a:lnTo>
                  <a:lnTo>
                    <a:pt x="192" y="0"/>
                  </a:lnTo>
                  <a:lnTo>
                    <a:pt x="190" y="0"/>
                  </a:lnTo>
                  <a:lnTo>
                    <a:pt x="190" y="0"/>
                  </a:lnTo>
                  <a:lnTo>
                    <a:pt x="190" y="0"/>
                  </a:lnTo>
                  <a:lnTo>
                    <a:pt x="188" y="0"/>
                  </a:lnTo>
                  <a:lnTo>
                    <a:pt x="188" y="0"/>
                  </a:lnTo>
                  <a:lnTo>
                    <a:pt x="182" y="2"/>
                  </a:lnTo>
                  <a:lnTo>
                    <a:pt x="176" y="4"/>
                  </a:lnTo>
                  <a:lnTo>
                    <a:pt x="170" y="8"/>
                  </a:lnTo>
                  <a:lnTo>
                    <a:pt x="166" y="12"/>
                  </a:lnTo>
                  <a:lnTo>
                    <a:pt x="148" y="44"/>
                  </a:lnTo>
                  <a:lnTo>
                    <a:pt x="148" y="44"/>
                  </a:lnTo>
                  <a:lnTo>
                    <a:pt x="144" y="54"/>
                  </a:lnTo>
                  <a:lnTo>
                    <a:pt x="146" y="62"/>
                  </a:lnTo>
                  <a:lnTo>
                    <a:pt x="150" y="72"/>
                  </a:lnTo>
                  <a:lnTo>
                    <a:pt x="156" y="78"/>
                  </a:lnTo>
                  <a:lnTo>
                    <a:pt x="156" y="78"/>
                  </a:lnTo>
                  <a:lnTo>
                    <a:pt x="162" y="80"/>
                  </a:lnTo>
                  <a:lnTo>
                    <a:pt x="168" y="80"/>
                  </a:lnTo>
                  <a:lnTo>
                    <a:pt x="168" y="80"/>
                  </a:lnTo>
                  <a:lnTo>
                    <a:pt x="174" y="80"/>
                  </a:lnTo>
                  <a:lnTo>
                    <a:pt x="180" y="78"/>
                  </a:lnTo>
                  <a:lnTo>
                    <a:pt x="184" y="74"/>
                  </a:lnTo>
                  <a:lnTo>
                    <a:pt x="188" y="68"/>
                  </a:lnTo>
                  <a:lnTo>
                    <a:pt x="208" y="36"/>
                  </a:lnTo>
                  <a:lnTo>
                    <a:pt x="292" y="82"/>
                  </a:lnTo>
                  <a:lnTo>
                    <a:pt x="292" y="82"/>
                  </a:lnTo>
                  <a:lnTo>
                    <a:pt x="298" y="86"/>
                  </a:lnTo>
                  <a:lnTo>
                    <a:pt x="304" y="90"/>
                  </a:lnTo>
                  <a:lnTo>
                    <a:pt x="304" y="90"/>
                  </a:lnTo>
                  <a:lnTo>
                    <a:pt x="304" y="94"/>
                  </a:lnTo>
                  <a:lnTo>
                    <a:pt x="304" y="94"/>
                  </a:lnTo>
                  <a:lnTo>
                    <a:pt x="306" y="94"/>
                  </a:lnTo>
                  <a:lnTo>
                    <a:pt x="324" y="124"/>
                  </a:lnTo>
                  <a:lnTo>
                    <a:pt x="324" y="124"/>
                  </a:lnTo>
                  <a:lnTo>
                    <a:pt x="326" y="120"/>
                  </a:lnTo>
                  <a:lnTo>
                    <a:pt x="328" y="116"/>
                  </a:lnTo>
                  <a:lnTo>
                    <a:pt x="330" y="110"/>
                  </a:lnTo>
                  <a:lnTo>
                    <a:pt x="328" y="106"/>
                  </a:lnTo>
                  <a:lnTo>
                    <a:pt x="328" y="106"/>
                  </a:lnTo>
                  <a:close/>
                </a:path>
              </a:pathLst>
            </a:custGeom>
            <a:solidFill>
              <a:schemeClr val="bg2"/>
            </a:solidFill>
            <a:ln>
              <a:noFill/>
            </a:ln>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89" name="Rounded Rectangle 88"/>
          <p:cNvSpPr/>
          <p:nvPr/>
        </p:nvSpPr>
        <p:spPr>
          <a:xfrm>
            <a:off x="2855756" y="1515619"/>
            <a:ext cx="7257188" cy="1076144"/>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There are different groups who will be able to provide you with assistance throughout property development. </a:t>
            </a:r>
          </a:p>
          <a:p>
            <a:pPr defTabSz="899320" fontAlgn="base">
              <a:spcAft>
                <a:spcPts val="529"/>
              </a:spcAft>
              <a:buClr>
                <a:srgbClr val="000000"/>
              </a:buClr>
            </a:pPr>
            <a:r>
              <a:rPr lang="en-GB" sz="1412" dirty="0">
                <a:solidFill>
                  <a:srgbClr val="000000"/>
                </a:solidFill>
                <a:latin typeface="Georgia" pitchFamily="18" charset="0"/>
              </a:rPr>
              <a:t>It is also important to find business mentors who can provide objective advice and have no financial interest in your community or the property development are also valuable people to work with.</a:t>
            </a:r>
          </a:p>
          <a:p>
            <a:pPr defTabSz="899320" fontAlgn="base">
              <a:spcAft>
                <a:spcPts val="529"/>
              </a:spcAft>
              <a:buClr>
                <a:srgbClr val="000000"/>
              </a:buClr>
            </a:pPr>
            <a:r>
              <a:rPr lang="en-GB" sz="1412" dirty="0">
                <a:solidFill>
                  <a:srgbClr val="000000"/>
                </a:solidFill>
                <a:latin typeface="Georgia" pitchFamily="18" charset="0"/>
              </a:rPr>
              <a:t>Below are some key questions and professionals who can help you answer them:</a:t>
            </a:r>
          </a:p>
          <a:p>
            <a:pPr defTabSz="899320" fontAlgn="base">
              <a:spcAft>
                <a:spcPts val="529"/>
              </a:spcAft>
              <a:buClr>
                <a:srgbClr val="000000"/>
              </a:buClr>
            </a:pPr>
            <a:endParaRPr lang="en-GB" sz="1412" dirty="0">
              <a:solidFill>
                <a:srgbClr val="000000"/>
              </a:solidFill>
              <a:latin typeface="Georgia" pitchFamily="18" charset="0"/>
            </a:endParaRPr>
          </a:p>
        </p:txBody>
      </p:sp>
      <p:cxnSp>
        <p:nvCxnSpPr>
          <p:cNvPr id="58" name="Straight Arrow Connector 57"/>
          <p:cNvCxnSpPr/>
          <p:nvPr/>
        </p:nvCxnSpPr>
        <p:spPr>
          <a:xfrm>
            <a:off x="1949964" y="5462167"/>
            <a:ext cx="8162980" cy="0"/>
          </a:xfrm>
          <a:prstGeom prst="straightConnector1">
            <a:avLst/>
          </a:prstGeom>
          <a:ln w="25400">
            <a:solidFill>
              <a:srgbClr val="DC6900"/>
            </a:solidFill>
            <a:tailEnd type="triangle"/>
          </a:ln>
        </p:spPr>
        <p:style>
          <a:lnRef idx="1">
            <a:schemeClr val="accent1"/>
          </a:lnRef>
          <a:fillRef idx="0">
            <a:schemeClr val="accent1"/>
          </a:fillRef>
          <a:effectRef idx="0">
            <a:schemeClr val="accent1"/>
          </a:effectRef>
          <a:fontRef idx="minor">
            <a:schemeClr val="tx1"/>
          </a:fontRef>
        </p:style>
      </p:cxnSp>
      <p:sp>
        <p:nvSpPr>
          <p:cNvPr id="91" name="Rounded Rectangle 90"/>
          <p:cNvSpPr/>
          <p:nvPr/>
        </p:nvSpPr>
        <p:spPr>
          <a:xfrm>
            <a:off x="2133199" y="5462167"/>
            <a:ext cx="7924304" cy="855261"/>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Working together with these professionals and working through the property development process takes time. It’s important to make good relationships with people you can trust and could be working with for a period of time.</a:t>
            </a:r>
          </a:p>
        </p:txBody>
      </p:sp>
      <p:sp>
        <p:nvSpPr>
          <p:cNvPr id="2" name="Rectangle 1"/>
          <p:cNvSpPr/>
          <p:nvPr/>
        </p:nvSpPr>
        <p:spPr>
          <a:xfrm>
            <a:off x="1949964" y="3111317"/>
            <a:ext cx="1432774" cy="2128235"/>
          </a:xfrm>
          <a:prstGeom prst="rect">
            <a:avLst/>
          </a:prstGeom>
          <a:noFill/>
          <a:ln w="6350">
            <a:solidFill>
              <a:schemeClr val="tx2"/>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69" name="Rectangle 68"/>
          <p:cNvSpPr/>
          <p:nvPr/>
        </p:nvSpPr>
        <p:spPr>
          <a:xfrm>
            <a:off x="8720330" y="3111317"/>
            <a:ext cx="1345242" cy="2128235"/>
          </a:xfrm>
          <a:prstGeom prst="rect">
            <a:avLst/>
          </a:prstGeom>
          <a:noFill/>
          <a:ln w="6350">
            <a:solidFill>
              <a:schemeClr val="tx2"/>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0" name="Rectangle 69"/>
          <p:cNvSpPr/>
          <p:nvPr/>
        </p:nvSpPr>
        <p:spPr>
          <a:xfrm>
            <a:off x="7049047" y="3111317"/>
            <a:ext cx="1553869" cy="2128235"/>
          </a:xfrm>
          <a:prstGeom prst="rect">
            <a:avLst/>
          </a:prstGeom>
          <a:noFill/>
          <a:ln w="6350">
            <a:solidFill>
              <a:schemeClr val="tx2"/>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1" name="Rectangle 70"/>
          <p:cNvSpPr/>
          <p:nvPr/>
        </p:nvSpPr>
        <p:spPr>
          <a:xfrm>
            <a:off x="5270026" y="3111317"/>
            <a:ext cx="1670755" cy="2128235"/>
          </a:xfrm>
          <a:prstGeom prst="rect">
            <a:avLst/>
          </a:prstGeom>
          <a:noFill/>
          <a:ln w="6350">
            <a:solidFill>
              <a:schemeClr val="tx2"/>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2" name="Rectangle 71"/>
          <p:cNvSpPr/>
          <p:nvPr/>
        </p:nvSpPr>
        <p:spPr>
          <a:xfrm>
            <a:off x="3491005" y="3111317"/>
            <a:ext cx="1670755" cy="2128235"/>
          </a:xfrm>
          <a:prstGeom prst="rect">
            <a:avLst/>
          </a:prstGeom>
          <a:noFill/>
          <a:ln w="6350">
            <a:solidFill>
              <a:schemeClr val="tx2"/>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56" name="Slide Number Placeholder 55"/>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3</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2685252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943983"/>
            <a:ext cx="7939144" cy="435138"/>
          </a:xfrm>
        </p:spPr>
        <p:txBody>
          <a:bodyPr/>
          <a:lstStyle/>
          <a:p>
            <a:r>
              <a:rPr lang="en-GB" dirty="0"/>
              <a:t>How do you know if they are the right people to work with?</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58" name="Gruppieren 154"/>
          <p:cNvGrpSpPr>
            <a:grpSpLocks noChangeAspect="1"/>
          </p:cNvGrpSpPr>
          <p:nvPr/>
        </p:nvGrpSpPr>
        <p:grpSpPr bwMode="gray">
          <a:xfrm>
            <a:off x="7062533" y="5266902"/>
            <a:ext cx="794118" cy="907678"/>
            <a:chOff x="3055800" y="4343400"/>
            <a:chExt cx="1440000" cy="1645923"/>
          </a:xfrm>
        </p:grpSpPr>
        <p:sp>
          <p:nvSpPr>
            <p:cNvPr id="60" name="Ellipse 155"/>
            <p:cNvSpPr/>
            <p:nvPr/>
          </p:nvSpPr>
          <p:spPr bwMode="gray">
            <a:xfrm>
              <a:off x="3055800" y="4343400"/>
              <a:ext cx="1440000" cy="1440000"/>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grpSp>
          <p:nvGrpSpPr>
            <p:cNvPr id="61" name="Gruppieren 145"/>
            <p:cNvGrpSpPr/>
            <p:nvPr/>
          </p:nvGrpSpPr>
          <p:grpSpPr bwMode="gray">
            <a:xfrm>
              <a:off x="3465011" y="4419602"/>
              <a:ext cx="621579" cy="914401"/>
              <a:chOff x="5130800" y="2122170"/>
              <a:chExt cx="812800" cy="1195705"/>
            </a:xfrm>
          </p:grpSpPr>
          <p:sp>
            <p:nvSpPr>
              <p:cNvPr id="66" name="Ellipse 161"/>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sp>
            <p:nvSpPr>
              <p:cNvPr id="67" name="Torte 162"/>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grpSp>
        <p:grpSp>
          <p:nvGrpSpPr>
            <p:cNvPr id="62" name="Gruppieren 148"/>
            <p:cNvGrpSpPr/>
            <p:nvPr/>
          </p:nvGrpSpPr>
          <p:grpSpPr bwMode="gray">
            <a:xfrm>
              <a:off x="3465011" y="5074922"/>
              <a:ext cx="621579" cy="914401"/>
              <a:chOff x="5130800" y="2122170"/>
              <a:chExt cx="812800" cy="1195705"/>
            </a:xfrm>
          </p:grpSpPr>
          <p:sp>
            <p:nvSpPr>
              <p:cNvPr id="64" name="Ellipse 159"/>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sp>
            <p:nvSpPr>
              <p:cNvPr id="65" name="Torte 160"/>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grpSp>
        <p:sp>
          <p:nvSpPr>
            <p:cNvPr id="63" name="Ellipse 158"/>
            <p:cNvSpPr/>
            <p:nvPr/>
          </p:nvSpPr>
          <p:spPr bwMode="gray">
            <a:xfrm>
              <a:off x="3271800" y="4559400"/>
              <a:ext cx="1008000" cy="1008000"/>
            </a:xfrm>
            <a:prstGeom prst="ellipse">
              <a:avLst/>
            </a:prstGeom>
            <a:noFill/>
            <a:ln w="38100">
              <a:solidFill>
                <a:schemeClr val="bg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717" dirty="0">
                <a:solidFill>
                  <a:srgbClr val="FFFFFF"/>
                </a:solidFill>
                <a:latin typeface="Georgia" pitchFamily="18" charset="0"/>
              </a:endParaRPr>
            </a:p>
          </p:txBody>
        </p:sp>
      </p:grpSp>
      <p:sp>
        <p:nvSpPr>
          <p:cNvPr id="74" name="Rectangle 73"/>
          <p:cNvSpPr/>
          <p:nvPr/>
        </p:nvSpPr>
        <p:spPr>
          <a:xfrm>
            <a:off x="2129118" y="2562882"/>
            <a:ext cx="3902336" cy="3598186"/>
          </a:xfrm>
          <a:prstGeom prst="rect">
            <a:avLst/>
          </a:prstGeom>
          <a:solidFill>
            <a:schemeClr val="bg2"/>
          </a:solidFill>
          <a:ln w="25400">
            <a:solidFill>
              <a:schemeClr val="tx1"/>
            </a:solidFill>
          </a:ln>
        </p:spPr>
        <p:txBody>
          <a:bodyPr vert="horz" wrap="square" lIns="80682" tIns="40341" rIns="80682" bIns="40341" rtlCol="0" anchor="ctr">
            <a:noAutofit/>
          </a:bodyPr>
          <a:lstStyle/>
          <a:p>
            <a:pPr marL="252146" indent="-252146" defTabSz="899010">
              <a:spcBef>
                <a:spcPts val="529"/>
              </a:spcBef>
              <a:buFont typeface="Arial" panose="020B0604020202020204" pitchFamily="34" charset="0"/>
              <a:buChar char="•"/>
            </a:pPr>
            <a:r>
              <a:rPr lang="en-GB" sz="1412" dirty="0">
                <a:solidFill>
                  <a:srgbClr val="000000"/>
                </a:solidFill>
                <a:latin typeface="Georgia" panose="02040502050405020303" pitchFamily="18" charset="0"/>
              </a:rPr>
              <a:t>Property development is a significant investment of both money and time. It is important to make sure you are working with the right people.</a:t>
            </a:r>
          </a:p>
          <a:p>
            <a:pPr marL="252146" indent="-252146" defTabSz="899010">
              <a:spcBef>
                <a:spcPts val="529"/>
              </a:spcBef>
              <a:buFont typeface="Arial" panose="020B0604020202020204" pitchFamily="34" charset="0"/>
              <a:buChar char="•"/>
            </a:pPr>
            <a:endParaRPr lang="en-GB" sz="1412" dirty="0">
              <a:solidFill>
                <a:srgbClr val="000000"/>
              </a:solidFill>
              <a:latin typeface="Georgia" panose="02040502050405020303" pitchFamily="18" charset="0"/>
            </a:endParaRPr>
          </a:p>
          <a:p>
            <a:pPr marL="252146" indent="-252146" defTabSz="899010">
              <a:spcBef>
                <a:spcPts val="529"/>
              </a:spcBef>
              <a:buFont typeface="Arial" panose="020B0604020202020204" pitchFamily="34" charset="0"/>
              <a:buChar char="•"/>
            </a:pPr>
            <a:r>
              <a:rPr lang="en-GB" sz="1412" dirty="0">
                <a:solidFill>
                  <a:srgbClr val="000000"/>
                </a:solidFill>
                <a:latin typeface="Georgia" panose="02040502050405020303" pitchFamily="18" charset="0"/>
              </a:rPr>
              <a:t>One of the best ways to find out if someone is good to work with is to ask people who have worked with them before as well as a list of their previous projects.</a:t>
            </a:r>
          </a:p>
          <a:p>
            <a:pPr marL="252146" indent="-252146" defTabSz="899010">
              <a:spcBef>
                <a:spcPts val="529"/>
              </a:spcBef>
              <a:buFont typeface="Arial" panose="020B0604020202020204" pitchFamily="34" charset="0"/>
              <a:buChar char="•"/>
            </a:pPr>
            <a:endParaRPr lang="en-GB" sz="1412" dirty="0">
              <a:solidFill>
                <a:srgbClr val="000000"/>
              </a:solidFill>
              <a:latin typeface="Georgia" panose="02040502050405020303" pitchFamily="18" charset="0"/>
            </a:endParaRPr>
          </a:p>
          <a:p>
            <a:pPr marL="252146" indent="-252146" defTabSz="899010">
              <a:spcBef>
                <a:spcPts val="529"/>
              </a:spcBef>
              <a:buFont typeface="Arial" panose="020B0604020202020204" pitchFamily="34" charset="0"/>
              <a:buChar char="•"/>
            </a:pPr>
            <a:r>
              <a:rPr lang="en-GB" sz="1412" dirty="0">
                <a:solidFill>
                  <a:srgbClr val="000000"/>
                </a:solidFill>
                <a:latin typeface="Georgia" panose="02040502050405020303" pitchFamily="18" charset="0"/>
              </a:rPr>
              <a:t>Asking for quotes for work from more than one company and comparing them, also called a competitive tendering process, is also important to ensure you get the best value for money and the right services.</a:t>
            </a:r>
          </a:p>
        </p:txBody>
      </p:sp>
      <p:grpSp>
        <p:nvGrpSpPr>
          <p:cNvPr id="75" name="Group 74"/>
          <p:cNvGrpSpPr/>
          <p:nvPr/>
        </p:nvGrpSpPr>
        <p:grpSpPr>
          <a:xfrm>
            <a:off x="2545235" y="1618299"/>
            <a:ext cx="794118" cy="794118"/>
            <a:chOff x="2342233" y="2258092"/>
            <a:chExt cx="612000" cy="612000"/>
          </a:xfrm>
        </p:grpSpPr>
        <p:sp>
          <p:nvSpPr>
            <p:cNvPr id="76" name="Oval 75"/>
            <p:cNvSpPr/>
            <p:nvPr/>
          </p:nvSpPr>
          <p:spPr bwMode="ltGray">
            <a:xfrm>
              <a:off x="2342233" y="2258092"/>
              <a:ext cx="612000" cy="612000"/>
            </a:xfrm>
            <a:prstGeom prst="ellipse">
              <a:avLst/>
            </a:prstGeom>
            <a:solidFill>
              <a:schemeClr val="tx2"/>
            </a:solidFill>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971" dirty="0" err="1">
                <a:solidFill>
                  <a:srgbClr val="FFFFFF"/>
                </a:solidFill>
                <a:latin typeface="Georgia" pitchFamily="18" charset="0"/>
              </a:endParaRPr>
            </a:p>
          </p:txBody>
        </p:sp>
        <p:sp>
          <p:nvSpPr>
            <p:cNvPr id="77" name="Freeform 4899"/>
            <p:cNvSpPr>
              <a:spLocks noEditPoints="1"/>
            </p:cNvSpPr>
            <p:nvPr/>
          </p:nvSpPr>
          <p:spPr bwMode="auto">
            <a:xfrm>
              <a:off x="2451818" y="2356153"/>
              <a:ext cx="392831" cy="392831"/>
            </a:xfrm>
            <a:custGeom>
              <a:avLst/>
              <a:gdLst>
                <a:gd name="T0" fmla="*/ 190 w 324"/>
                <a:gd name="T1" fmla="*/ 0 h 324"/>
                <a:gd name="T2" fmla="*/ 134 w 324"/>
                <a:gd name="T3" fmla="*/ 20 h 324"/>
                <a:gd name="T4" fmla="*/ 90 w 324"/>
                <a:gd name="T5" fmla="*/ 74 h 324"/>
                <a:gd name="T6" fmla="*/ 82 w 324"/>
                <a:gd name="T7" fmla="*/ 120 h 324"/>
                <a:gd name="T8" fmla="*/ 84 w 324"/>
                <a:gd name="T9" fmla="*/ 146 h 324"/>
                <a:gd name="T10" fmla="*/ 118 w 324"/>
                <a:gd name="T11" fmla="*/ 206 h 324"/>
                <a:gd name="T12" fmla="*/ 178 w 324"/>
                <a:gd name="T13" fmla="*/ 240 h 324"/>
                <a:gd name="T14" fmla="*/ 202 w 324"/>
                <a:gd name="T15" fmla="*/ 242 h 324"/>
                <a:gd name="T16" fmla="*/ 250 w 324"/>
                <a:gd name="T17" fmla="*/ 232 h 324"/>
                <a:gd name="T18" fmla="*/ 304 w 324"/>
                <a:gd name="T19" fmla="*/ 188 h 324"/>
                <a:gd name="T20" fmla="*/ 324 w 324"/>
                <a:gd name="T21" fmla="*/ 132 h 324"/>
                <a:gd name="T22" fmla="*/ 324 w 324"/>
                <a:gd name="T23" fmla="*/ 108 h 324"/>
                <a:gd name="T24" fmla="*/ 304 w 324"/>
                <a:gd name="T25" fmla="*/ 52 h 324"/>
                <a:gd name="T26" fmla="*/ 250 w 324"/>
                <a:gd name="T27" fmla="*/ 8 h 324"/>
                <a:gd name="T28" fmla="*/ 202 w 324"/>
                <a:gd name="T29" fmla="*/ 0 h 324"/>
                <a:gd name="T30" fmla="*/ 202 w 324"/>
                <a:gd name="T31" fmla="*/ 212 h 324"/>
                <a:gd name="T32" fmla="*/ 152 w 324"/>
                <a:gd name="T33" fmla="*/ 196 h 324"/>
                <a:gd name="T34" fmla="*/ 118 w 324"/>
                <a:gd name="T35" fmla="*/ 156 h 324"/>
                <a:gd name="T36" fmla="*/ 112 w 324"/>
                <a:gd name="T37" fmla="*/ 120 h 324"/>
                <a:gd name="T38" fmla="*/ 128 w 324"/>
                <a:gd name="T39" fmla="*/ 70 h 324"/>
                <a:gd name="T40" fmla="*/ 168 w 324"/>
                <a:gd name="T41" fmla="*/ 36 h 324"/>
                <a:gd name="T42" fmla="*/ 202 w 324"/>
                <a:gd name="T43" fmla="*/ 30 h 324"/>
                <a:gd name="T44" fmla="*/ 254 w 324"/>
                <a:gd name="T45" fmla="*/ 46 h 324"/>
                <a:gd name="T46" fmla="*/ 286 w 324"/>
                <a:gd name="T47" fmla="*/ 86 h 324"/>
                <a:gd name="T48" fmla="*/ 294 w 324"/>
                <a:gd name="T49" fmla="*/ 120 h 324"/>
                <a:gd name="T50" fmla="*/ 278 w 324"/>
                <a:gd name="T51" fmla="*/ 172 h 324"/>
                <a:gd name="T52" fmla="*/ 238 w 324"/>
                <a:gd name="T53" fmla="*/ 204 h 324"/>
                <a:gd name="T54" fmla="*/ 202 w 324"/>
                <a:gd name="T55" fmla="*/ 212 h 324"/>
                <a:gd name="T56" fmla="*/ 138 w 324"/>
                <a:gd name="T57" fmla="*/ 130 h 324"/>
                <a:gd name="T58" fmla="*/ 132 w 324"/>
                <a:gd name="T59" fmla="*/ 120 h 324"/>
                <a:gd name="T60" fmla="*/ 138 w 324"/>
                <a:gd name="T61" fmla="*/ 94 h 324"/>
                <a:gd name="T62" fmla="*/ 164 w 324"/>
                <a:gd name="T63" fmla="*/ 62 h 324"/>
                <a:gd name="T64" fmla="*/ 202 w 324"/>
                <a:gd name="T65" fmla="*/ 50 h 324"/>
                <a:gd name="T66" fmla="*/ 210 w 324"/>
                <a:gd name="T67" fmla="*/ 54 h 324"/>
                <a:gd name="T68" fmla="*/ 212 w 324"/>
                <a:gd name="T69" fmla="*/ 60 h 324"/>
                <a:gd name="T70" fmla="*/ 206 w 324"/>
                <a:gd name="T71" fmla="*/ 70 h 324"/>
                <a:gd name="T72" fmla="*/ 192 w 324"/>
                <a:gd name="T73" fmla="*/ 72 h 324"/>
                <a:gd name="T74" fmla="*/ 168 w 324"/>
                <a:gd name="T75" fmla="*/ 86 h 324"/>
                <a:gd name="T76" fmla="*/ 154 w 324"/>
                <a:gd name="T77" fmla="*/ 110 h 324"/>
                <a:gd name="T78" fmla="*/ 152 w 324"/>
                <a:gd name="T79" fmla="*/ 124 h 324"/>
                <a:gd name="T80" fmla="*/ 142 w 324"/>
                <a:gd name="T81" fmla="*/ 130 h 324"/>
                <a:gd name="T82" fmla="*/ 48 w 324"/>
                <a:gd name="T83" fmla="*/ 316 h 324"/>
                <a:gd name="T84" fmla="*/ 28 w 324"/>
                <a:gd name="T85" fmla="*/ 324 h 324"/>
                <a:gd name="T86" fmla="*/ 8 w 324"/>
                <a:gd name="T87" fmla="*/ 316 h 324"/>
                <a:gd name="T88" fmla="*/ 0 w 324"/>
                <a:gd name="T89" fmla="*/ 296 h 324"/>
                <a:gd name="T90" fmla="*/ 86 w 324"/>
                <a:gd name="T91" fmla="*/ 198 h 324"/>
                <a:gd name="T92" fmla="*/ 102 w 324"/>
                <a:gd name="T93" fmla="*/ 220 h 324"/>
                <a:gd name="T94" fmla="*/ 124 w 324"/>
                <a:gd name="T95" fmla="*/ 238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24" h="324">
                  <a:moveTo>
                    <a:pt x="202" y="0"/>
                  </a:moveTo>
                  <a:lnTo>
                    <a:pt x="202" y="0"/>
                  </a:lnTo>
                  <a:lnTo>
                    <a:pt x="190" y="0"/>
                  </a:lnTo>
                  <a:lnTo>
                    <a:pt x="178" y="2"/>
                  </a:lnTo>
                  <a:lnTo>
                    <a:pt x="156" y="8"/>
                  </a:lnTo>
                  <a:lnTo>
                    <a:pt x="134" y="20"/>
                  </a:lnTo>
                  <a:lnTo>
                    <a:pt x="118" y="34"/>
                  </a:lnTo>
                  <a:lnTo>
                    <a:pt x="102" y="52"/>
                  </a:lnTo>
                  <a:lnTo>
                    <a:pt x="90" y="74"/>
                  </a:lnTo>
                  <a:lnTo>
                    <a:pt x="84" y="96"/>
                  </a:lnTo>
                  <a:lnTo>
                    <a:pt x="82" y="108"/>
                  </a:lnTo>
                  <a:lnTo>
                    <a:pt x="82" y="120"/>
                  </a:lnTo>
                  <a:lnTo>
                    <a:pt x="82" y="120"/>
                  </a:lnTo>
                  <a:lnTo>
                    <a:pt x="82" y="132"/>
                  </a:lnTo>
                  <a:lnTo>
                    <a:pt x="84" y="146"/>
                  </a:lnTo>
                  <a:lnTo>
                    <a:pt x="90" y="168"/>
                  </a:lnTo>
                  <a:lnTo>
                    <a:pt x="102" y="188"/>
                  </a:lnTo>
                  <a:lnTo>
                    <a:pt x="118" y="206"/>
                  </a:lnTo>
                  <a:lnTo>
                    <a:pt x="134" y="222"/>
                  </a:lnTo>
                  <a:lnTo>
                    <a:pt x="156" y="232"/>
                  </a:lnTo>
                  <a:lnTo>
                    <a:pt x="178" y="240"/>
                  </a:lnTo>
                  <a:lnTo>
                    <a:pt x="190" y="242"/>
                  </a:lnTo>
                  <a:lnTo>
                    <a:pt x="202" y="242"/>
                  </a:lnTo>
                  <a:lnTo>
                    <a:pt x="202" y="242"/>
                  </a:lnTo>
                  <a:lnTo>
                    <a:pt x="216" y="242"/>
                  </a:lnTo>
                  <a:lnTo>
                    <a:pt x="228" y="240"/>
                  </a:lnTo>
                  <a:lnTo>
                    <a:pt x="250" y="232"/>
                  </a:lnTo>
                  <a:lnTo>
                    <a:pt x="270" y="222"/>
                  </a:lnTo>
                  <a:lnTo>
                    <a:pt x="288" y="206"/>
                  </a:lnTo>
                  <a:lnTo>
                    <a:pt x="304" y="188"/>
                  </a:lnTo>
                  <a:lnTo>
                    <a:pt x="314" y="168"/>
                  </a:lnTo>
                  <a:lnTo>
                    <a:pt x="322" y="146"/>
                  </a:lnTo>
                  <a:lnTo>
                    <a:pt x="324" y="132"/>
                  </a:lnTo>
                  <a:lnTo>
                    <a:pt x="324" y="120"/>
                  </a:lnTo>
                  <a:lnTo>
                    <a:pt x="324" y="120"/>
                  </a:lnTo>
                  <a:lnTo>
                    <a:pt x="324" y="108"/>
                  </a:lnTo>
                  <a:lnTo>
                    <a:pt x="322" y="96"/>
                  </a:lnTo>
                  <a:lnTo>
                    <a:pt x="314" y="74"/>
                  </a:lnTo>
                  <a:lnTo>
                    <a:pt x="304" y="52"/>
                  </a:lnTo>
                  <a:lnTo>
                    <a:pt x="288" y="34"/>
                  </a:lnTo>
                  <a:lnTo>
                    <a:pt x="270" y="20"/>
                  </a:lnTo>
                  <a:lnTo>
                    <a:pt x="250" y="8"/>
                  </a:lnTo>
                  <a:lnTo>
                    <a:pt x="228" y="2"/>
                  </a:lnTo>
                  <a:lnTo>
                    <a:pt x="216" y="0"/>
                  </a:lnTo>
                  <a:lnTo>
                    <a:pt x="202" y="0"/>
                  </a:lnTo>
                  <a:lnTo>
                    <a:pt x="202" y="0"/>
                  </a:lnTo>
                  <a:close/>
                  <a:moveTo>
                    <a:pt x="202" y="212"/>
                  </a:moveTo>
                  <a:lnTo>
                    <a:pt x="202" y="212"/>
                  </a:lnTo>
                  <a:lnTo>
                    <a:pt x="184" y="210"/>
                  </a:lnTo>
                  <a:lnTo>
                    <a:pt x="168" y="204"/>
                  </a:lnTo>
                  <a:lnTo>
                    <a:pt x="152" y="196"/>
                  </a:lnTo>
                  <a:lnTo>
                    <a:pt x="138" y="184"/>
                  </a:lnTo>
                  <a:lnTo>
                    <a:pt x="128" y="172"/>
                  </a:lnTo>
                  <a:lnTo>
                    <a:pt x="118" y="156"/>
                  </a:lnTo>
                  <a:lnTo>
                    <a:pt x="114" y="138"/>
                  </a:lnTo>
                  <a:lnTo>
                    <a:pt x="112" y="120"/>
                  </a:lnTo>
                  <a:lnTo>
                    <a:pt x="112" y="120"/>
                  </a:lnTo>
                  <a:lnTo>
                    <a:pt x="114" y="102"/>
                  </a:lnTo>
                  <a:lnTo>
                    <a:pt x="118" y="86"/>
                  </a:lnTo>
                  <a:lnTo>
                    <a:pt x="128" y="70"/>
                  </a:lnTo>
                  <a:lnTo>
                    <a:pt x="138" y="56"/>
                  </a:lnTo>
                  <a:lnTo>
                    <a:pt x="152" y="46"/>
                  </a:lnTo>
                  <a:lnTo>
                    <a:pt x="168" y="36"/>
                  </a:lnTo>
                  <a:lnTo>
                    <a:pt x="184" y="32"/>
                  </a:lnTo>
                  <a:lnTo>
                    <a:pt x="202" y="30"/>
                  </a:lnTo>
                  <a:lnTo>
                    <a:pt x="202" y="30"/>
                  </a:lnTo>
                  <a:lnTo>
                    <a:pt x="222" y="32"/>
                  </a:lnTo>
                  <a:lnTo>
                    <a:pt x="238" y="36"/>
                  </a:lnTo>
                  <a:lnTo>
                    <a:pt x="254" y="46"/>
                  </a:lnTo>
                  <a:lnTo>
                    <a:pt x="268" y="56"/>
                  </a:lnTo>
                  <a:lnTo>
                    <a:pt x="278" y="70"/>
                  </a:lnTo>
                  <a:lnTo>
                    <a:pt x="286" y="86"/>
                  </a:lnTo>
                  <a:lnTo>
                    <a:pt x="292" y="102"/>
                  </a:lnTo>
                  <a:lnTo>
                    <a:pt x="294" y="120"/>
                  </a:lnTo>
                  <a:lnTo>
                    <a:pt x="294" y="120"/>
                  </a:lnTo>
                  <a:lnTo>
                    <a:pt x="292" y="138"/>
                  </a:lnTo>
                  <a:lnTo>
                    <a:pt x="286" y="156"/>
                  </a:lnTo>
                  <a:lnTo>
                    <a:pt x="278" y="172"/>
                  </a:lnTo>
                  <a:lnTo>
                    <a:pt x="268" y="184"/>
                  </a:lnTo>
                  <a:lnTo>
                    <a:pt x="254" y="196"/>
                  </a:lnTo>
                  <a:lnTo>
                    <a:pt x="238" y="204"/>
                  </a:lnTo>
                  <a:lnTo>
                    <a:pt x="222" y="210"/>
                  </a:lnTo>
                  <a:lnTo>
                    <a:pt x="202" y="212"/>
                  </a:lnTo>
                  <a:lnTo>
                    <a:pt x="202" y="212"/>
                  </a:lnTo>
                  <a:close/>
                  <a:moveTo>
                    <a:pt x="142" y="130"/>
                  </a:moveTo>
                  <a:lnTo>
                    <a:pt x="142" y="130"/>
                  </a:lnTo>
                  <a:lnTo>
                    <a:pt x="138" y="130"/>
                  </a:lnTo>
                  <a:lnTo>
                    <a:pt x="136" y="128"/>
                  </a:lnTo>
                  <a:lnTo>
                    <a:pt x="134" y="124"/>
                  </a:lnTo>
                  <a:lnTo>
                    <a:pt x="132" y="120"/>
                  </a:lnTo>
                  <a:lnTo>
                    <a:pt x="132" y="120"/>
                  </a:lnTo>
                  <a:lnTo>
                    <a:pt x="134" y="106"/>
                  </a:lnTo>
                  <a:lnTo>
                    <a:pt x="138" y="94"/>
                  </a:lnTo>
                  <a:lnTo>
                    <a:pt x="144" y="82"/>
                  </a:lnTo>
                  <a:lnTo>
                    <a:pt x="154" y="72"/>
                  </a:lnTo>
                  <a:lnTo>
                    <a:pt x="164" y="62"/>
                  </a:lnTo>
                  <a:lnTo>
                    <a:pt x="176" y="56"/>
                  </a:lnTo>
                  <a:lnTo>
                    <a:pt x="188" y="52"/>
                  </a:lnTo>
                  <a:lnTo>
                    <a:pt x="202" y="50"/>
                  </a:lnTo>
                  <a:lnTo>
                    <a:pt x="202" y="50"/>
                  </a:lnTo>
                  <a:lnTo>
                    <a:pt x="206" y="52"/>
                  </a:lnTo>
                  <a:lnTo>
                    <a:pt x="210" y="54"/>
                  </a:lnTo>
                  <a:lnTo>
                    <a:pt x="212" y="56"/>
                  </a:lnTo>
                  <a:lnTo>
                    <a:pt x="212" y="60"/>
                  </a:lnTo>
                  <a:lnTo>
                    <a:pt x="212" y="60"/>
                  </a:lnTo>
                  <a:lnTo>
                    <a:pt x="212" y="64"/>
                  </a:lnTo>
                  <a:lnTo>
                    <a:pt x="210" y="68"/>
                  </a:lnTo>
                  <a:lnTo>
                    <a:pt x="206" y="70"/>
                  </a:lnTo>
                  <a:lnTo>
                    <a:pt x="202" y="70"/>
                  </a:lnTo>
                  <a:lnTo>
                    <a:pt x="202" y="70"/>
                  </a:lnTo>
                  <a:lnTo>
                    <a:pt x="192" y="72"/>
                  </a:lnTo>
                  <a:lnTo>
                    <a:pt x="184" y="74"/>
                  </a:lnTo>
                  <a:lnTo>
                    <a:pt x="174" y="80"/>
                  </a:lnTo>
                  <a:lnTo>
                    <a:pt x="168" y="86"/>
                  </a:lnTo>
                  <a:lnTo>
                    <a:pt x="162" y="92"/>
                  </a:lnTo>
                  <a:lnTo>
                    <a:pt x="156" y="102"/>
                  </a:lnTo>
                  <a:lnTo>
                    <a:pt x="154" y="110"/>
                  </a:lnTo>
                  <a:lnTo>
                    <a:pt x="152" y="120"/>
                  </a:lnTo>
                  <a:lnTo>
                    <a:pt x="152" y="120"/>
                  </a:lnTo>
                  <a:lnTo>
                    <a:pt x="152" y="124"/>
                  </a:lnTo>
                  <a:lnTo>
                    <a:pt x="150" y="128"/>
                  </a:lnTo>
                  <a:lnTo>
                    <a:pt x="146" y="130"/>
                  </a:lnTo>
                  <a:lnTo>
                    <a:pt x="142" y="130"/>
                  </a:lnTo>
                  <a:lnTo>
                    <a:pt x="142" y="130"/>
                  </a:lnTo>
                  <a:close/>
                  <a:moveTo>
                    <a:pt x="124" y="238"/>
                  </a:moveTo>
                  <a:lnTo>
                    <a:pt x="48" y="316"/>
                  </a:lnTo>
                  <a:lnTo>
                    <a:pt x="48" y="316"/>
                  </a:lnTo>
                  <a:lnTo>
                    <a:pt x="38" y="322"/>
                  </a:lnTo>
                  <a:lnTo>
                    <a:pt x="28" y="324"/>
                  </a:lnTo>
                  <a:lnTo>
                    <a:pt x="28" y="324"/>
                  </a:lnTo>
                  <a:lnTo>
                    <a:pt x="18" y="322"/>
                  </a:lnTo>
                  <a:lnTo>
                    <a:pt x="8" y="316"/>
                  </a:lnTo>
                  <a:lnTo>
                    <a:pt x="8" y="316"/>
                  </a:lnTo>
                  <a:lnTo>
                    <a:pt x="2" y="306"/>
                  </a:lnTo>
                  <a:lnTo>
                    <a:pt x="0" y="296"/>
                  </a:lnTo>
                  <a:lnTo>
                    <a:pt x="2" y="286"/>
                  </a:lnTo>
                  <a:lnTo>
                    <a:pt x="8" y="276"/>
                  </a:lnTo>
                  <a:lnTo>
                    <a:pt x="86" y="198"/>
                  </a:lnTo>
                  <a:lnTo>
                    <a:pt x="86" y="198"/>
                  </a:lnTo>
                  <a:lnTo>
                    <a:pt x="94" y="210"/>
                  </a:lnTo>
                  <a:lnTo>
                    <a:pt x="102" y="220"/>
                  </a:lnTo>
                  <a:lnTo>
                    <a:pt x="114" y="230"/>
                  </a:lnTo>
                  <a:lnTo>
                    <a:pt x="124" y="238"/>
                  </a:lnTo>
                  <a:lnTo>
                    <a:pt x="124" y="23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0682" tIns="40341" rIns="80682" bIns="40341" numCol="1" anchor="t" anchorCtr="0" compatLnSpc="1">
              <a:prstTxWarp prst="textNoShape">
                <a:avLst/>
              </a:prstTxWarp>
            </a:bodyPr>
            <a:lstStyle/>
            <a:p>
              <a:pPr defTabSz="899010"/>
              <a:endParaRPr lang="en-GB" sz="971" dirty="0">
                <a:solidFill>
                  <a:srgbClr val="000000"/>
                </a:solidFill>
                <a:latin typeface="Arial"/>
              </a:endParaRPr>
            </a:p>
          </p:txBody>
        </p:sp>
      </p:gr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4</a:t>
            </a:fld>
            <a:endParaRPr lang="en-GB" dirty="0">
              <a:solidFill>
                <a:srgbClr val="000000"/>
              </a:solidFill>
              <a:latin typeface="Arial"/>
            </a:endParaRPr>
          </a:p>
        </p:txBody>
      </p:sp>
      <p:sp>
        <p:nvSpPr>
          <p:cNvPr id="57" name="Rectangular Callout 56"/>
          <p:cNvSpPr/>
          <p:nvPr/>
        </p:nvSpPr>
        <p:spPr>
          <a:xfrm>
            <a:off x="6413683" y="1662676"/>
            <a:ext cx="3651889" cy="2969728"/>
          </a:xfrm>
          <a:prstGeom prst="wedgeRectCallout">
            <a:avLst/>
          </a:prstGeom>
          <a:solidFill>
            <a:srgbClr val="FFC227"/>
          </a:solidFill>
          <a:ln w="6350">
            <a:solidFill>
              <a:schemeClr val="tx1"/>
            </a:solidFill>
          </a:ln>
        </p:spPr>
        <p:txBody>
          <a:bodyPr vert="horz" wrap="square" lIns="80682" tIns="40341" rIns="80682" bIns="40341" rtlCol="0" anchor="ctr">
            <a:noAutofit/>
          </a:bodyPr>
          <a:lstStyle/>
          <a:p>
            <a:pPr marL="158832" defTabSz="899010"/>
            <a:r>
              <a:rPr lang="en-GB" sz="1235" dirty="0">
                <a:solidFill>
                  <a:srgbClr val="000000"/>
                </a:solidFill>
                <a:latin typeface="Georgia" panose="02040502050405020303" pitchFamily="18" charset="0"/>
              </a:rPr>
              <a:t>Key questions to ask:</a:t>
            </a:r>
          </a:p>
          <a:p>
            <a:pPr marL="158832" defTabSz="899010"/>
            <a:endParaRPr lang="en-GB" sz="1235" dirty="0">
              <a:solidFill>
                <a:srgbClr val="000000"/>
              </a:solidFill>
              <a:latin typeface="Georgia" panose="02040502050405020303" pitchFamily="18" charset="0"/>
            </a:endParaRPr>
          </a:p>
          <a:p>
            <a:pPr marL="158832" defTabSz="899010"/>
            <a:r>
              <a:rPr lang="en-GB" sz="1235" dirty="0">
                <a:solidFill>
                  <a:srgbClr val="000000"/>
                </a:solidFill>
                <a:latin typeface="Georgia" panose="02040502050405020303" pitchFamily="18" charset="0"/>
              </a:rPr>
              <a:t>Can you provide references for similar work that you have undertaken?</a:t>
            </a:r>
          </a:p>
          <a:p>
            <a:pPr marL="158832" defTabSz="899010"/>
            <a:endParaRPr lang="en-GB" sz="1235" dirty="0">
              <a:solidFill>
                <a:srgbClr val="000000"/>
              </a:solidFill>
              <a:latin typeface="Georgia" panose="02040502050405020303" pitchFamily="18" charset="0"/>
            </a:endParaRPr>
          </a:p>
          <a:p>
            <a:pPr marL="158832" defTabSz="899010"/>
            <a:r>
              <a:rPr lang="en-GB" sz="1235" dirty="0">
                <a:solidFill>
                  <a:srgbClr val="000000"/>
                </a:solidFill>
                <a:latin typeface="Georgia" panose="02040502050405020303" pitchFamily="18" charset="0"/>
              </a:rPr>
              <a:t>Can you provide us with details of your skills and experience? </a:t>
            </a:r>
          </a:p>
          <a:p>
            <a:pPr marL="158832" defTabSz="899010"/>
            <a:endParaRPr lang="en-GB" sz="1235" dirty="0">
              <a:solidFill>
                <a:srgbClr val="000000"/>
              </a:solidFill>
              <a:latin typeface="Georgia" panose="02040502050405020303" pitchFamily="18" charset="0"/>
            </a:endParaRPr>
          </a:p>
          <a:p>
            <a:pPr marL="158832" defTabSz="899010"/>
            <a:r>
              <a:rPr lang="en-GB" sz="1235" dirty="0">
                <a:solidFill>
                  <a:srgbClr val="000000"/>
                </a:solidFill>
                <a:latin typeface="Georgia" panose="02040502050405020303" pitchFamily="18" charset="0"/>
              </a:rPr>
              <a:t>Depending on the type of work you will be doing with them, other questions like their insurance details, financial capacity, size of business, risk management and work, health and safety policies.</a:t>
            </a:r>
          </a:p>
        </p:txBody>
      </p:sp>
    </p:spTree>
    <p:custDataLst>
      <p:tags r:id="rId1"/>
    </p:custDataLst>
    <p:extLst>
      <p:ext uri="{BB962C8B-B14F-4D97-AF65-F5344CB8AC3E}">
        <p14:creationId xmlns:p14="http://schemas.microsoft.com/office/powerpoint/2010/main" val="1599897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id" hidden="1"/>
          <p:cNvGrpSpPr/>
          <p:nvPr>
            <p:custDataLst>
              <p:tags r:id="rId2"/>
            </p:custDataLst>
          </p:nvPr>
        </p:nvGrpSpPr>
        <p:grpSpPr>
          <a:xfrm>
            <a:off x="2126428" y="540572"/>
            <a:ext cx="7939144" cy="6043108"/>
            <a:chOff x="530352" y="612648"/>
            <a:chExt cx="8997696" cy="6848856"/>
          </a:xfrm>
        </p:grpSpPr>
        <p:grpSp>
          <p:nvGrpSpPr>
            <p:cNvPr id="5" name="Group 4" hidden="1"/>
            <p:cNvGrpSpPr/>
            <p:nvPr userDrawn="1"/>
          </p:nvGrpSpPr>
          <p:grpSpPr>
            <a:xfrm>
              <a:off x="530352" y="7159752"/>
              <a:ext cx="8997696" cy="301752"/>
              <a:chOff x="530352" y="7159752"/>
              <a:chExt cx="8997696" cy="301752"/>
            </a:xfrm>
          </p:grpSpPr>
          <p:sp>
            <p:nvSpPr>
              <p:cNvPr id="5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6" name="Group 5" hidden="1"/>
            <p:cNvGrpSpPr/>
            <p:nvPr userDrawn="1"/>
          </p:nvGrpSpPr>
          <p:grpSpPr>
            <a:xfrm>
              <a:off x="530352" y="1066800"/>
              <a:ext cx="8997696" cy="835152"/>
              <a:chOff x="530352" y="1066800"/>
              <a:chExt cx="8997696" cy="835152"/>
            </a:xfrm>
          </p:grpSpPr>
          <p:sp>
            <p:nvSpPr>
              <p:cNvPr id="5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8" name="Group 600" hidden="1"/>
            <p:cNvGrpSpPr/>
            <p:nvPr userDrawn="1"/>
          </p:nvGrpSpPr>
          <p:grpSpPr>
            <a:xfrm>
              <a:off x="533400" y="6245352"/>
              <a:ext cx="8994648" cy="688848"/>
              <a:chOff x="533400" y="6013704"/>
              <a:chExt cx="8994648" cy="688848"/>
            </a:xfrm>
          </p:grpSpPr>
          <p:sp>
            <p:nvSpPr>
              <p:cNvPr id="4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9" name="Group 500" hidden="1"/>
            <p:cNvGrpSpPr/>
            <p:nvPr userDrawn="1"/>
          </p:nvGrpSpPr>
          <p:grpSpPr>
            <a:xfrm>
              <a:off x="533400" y="5407152"/>
              <a:ext cx="8994648" cy="688848"/>
              <a:chOff x="533400" y="5026152"/>
              <a:chExt cx="8994648" cy="688848"/>
            </a:xfrm>
          </p:grpSpPr>
          <p:sp>
            <p:nvSpPr>
              <p:cNvPr id="3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400" hidden="1"/>
            <p:cNvGrpSpPr/>
            <p:nvPr userDrawn="1"/>
          </p:nvGrpSpPr>
          <p:grpSpPr>
            <a:xfrm>
              <a:off x="533400" y="4568952"/>
              <a:ext cx="8994648" cy="688848"/>
              <a:chOff x="533400" y="4038600"/>
              <a:chExt cx="8994648" cy="688848"/>
            </a:xfrm>
          </p:grpSpPr>
          <p:sp>
            <p:nvSpPr>
              <p:cNvPr id="3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300" hidden="1"/>
            <p:cNvGrpSpPr/>
            <p:nvPr userDrawn="1"/>
          </p:nvGrpSpPr>
          <p:grpSpPr>
            <a:xfrm>
              <a:off x="533400" y="3730752"/>
              <a:ext cx="8994648" cy="688848"/>
              <a:chOff x="533400" y="3041904"/>
              <a:chExt cx="8994648" cy="688848"/>
            </a:xfrm>
          </p:grpSpPr>
          <p:sp>
            <p:nvSpPr>
              <p:cNvPr id="2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200" hidden="1"/>
            <p:cNvGrpSpPr/>
            <p:nvPr userDrawn="1"/>
          </p:nvGrpSpPr>
          <p:grpSpPr>
            <a:xfrm>
              <a:off x="533400" y="2892552"/>
              <a:ext cx="8994648" cy="688848"/>
              <a:chOff x="533400" y="1066800"/>
              <a:chExt cx="8994648" cy="688848"/>
            </a:xfrm>
          </p:grpSpPr>
          <p:sp>
            <p:nvSpPr>
              <p:cNvPr id="2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100" hidden="1"/>
            <p:cNvGrpSpPr/>
            <p:nvPr userDrawn="1"/>
          </p:nvGrpSpPr>
          <p:grpSpPr>
            <a:xfrm>
              <a:off x="533400" y="2054352"/>
              <a:ext cx="8994648" cy="688848"/>
              <a:chOff x="533400" y="2054352"/>
              <a:chExt cx="8994648" cy="688848"/>
            </a:xfrm>
          </p:grpSpPr>
          <p:sp>
            <p:nvSpPr>
              <p:cNvPr id="1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p:txBody>
          <a:bodyPr/>
          <a:lstStyle/>
          <a:p>
            <a:r>
              <a:rPr lang="en-GB" dirty="0"/>
              <a:t>Creating a team that can make key decisions relating to the property development within the LALC</a:t>
            </a:r>
          </a:p>
        </p:txBody>
      </p:sp>
      <p:sp>
        <p:nvSpPr>
          <p:cNvPr id="55"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grpSp>
        <p:nvGrpSpPr>
          <p:cNvPr id="60" name="Gruppieren 163"/>
          <p:cNvGrpSpPr>
            <a:grpSpLocks noChangeAspect="1"/>
          </p:cNvGrpSpPr>
          <p:nvPr/>
        </p:nvGrpSpPr>
        <p:grpSpPr bwMode="gray">
          <a:xfrm>
            <a:off x="6043762" y="4011256"/>
            <a:ext cx="750346" cy="794118"/>
            <a:chOff x="5638800" y="2514600"/>
            <a:chExt cx="1440000" cy="1524003"/>
          </a:xfrm>
        </p:grpSpPr>
        <p:sp>
          <p:nvSpPr>
            <p:cNvPr id="61" name="Ellipse 164"/>
            <p:cNvSpPr/>
            <p:nvPr/>
          </p:nvSpPr>
          <p:spPr bwMode="gray">
            <a:xfrm>
              <a:off x="5638800" y="2514600"/>
              <a:ext cx="1440000" cy="1440000"/>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nvGrpSpPr>
            <p:cNvPr id="62" name="Gruppieren 152"/>
            <p:cNvGrpSpPr/>
            <p:nvPr/>
          </p:nvGrpSpPr>
          <p:grpSpPr bwMode="gray">
            <a:xfrm>
              <a:off x="6396816" y="2572611"/>
              <a:ext cx="332741" cy="489493"/>
              <a:chOff x="5130800" y="2122170"/>
              <a:chExt cx="812800" cy="1195705"/>
            </a:xfrm>
          </p:grpSpPr>
          <p:sp>
            <p:nvSpPr>
              <p:cNvPr id="85" name="Ellipse 188"/>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86" name="Torte 189"/>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3" name="Gruppieren 155"/>
            <p:cNvGrpSpPr/>
            <p:nvPr/>
          </p:nvGrpSpPr>
          <p:grpSpPr bwMode="gray">
            <a:xfrm>
              <a:off x="6675067" y="2838452"/>
              <a:ext cx="332741" cy="489493"/>
              <a:chOff x="5130800" y="2122170"/>
              <a:chExt cx="812800" cy="1195705"/>
            </a:xfrm>
          </p:grpSpPr>
          <p:sp>
            <p:nvSpPr>
              <p:cNvPr id="83" name="Ellipse 186"/>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84" name="Torte 187"/>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4" name="Gruppieren 152"/>
            <p:cNvGrpSpPr/>
            <p:nvPr/>
          </p:nvGrpSpPr>
          <p:grpSpPr bwMode="gray">
            <a:xfrm>
              <a:off x="5712466" y="2838452"/>
              <a:ext cx="332741" cy="489493"/>
              <a:chOff x="5130800" y="2122170"/>
              <a:chExt cx="812800" cy="1195705"/>
            </a:xfrm>
          </p:grpSpPr>
          <p:sp>
            <p:nvSpPr>
              <p:cNvPr id="81" name="Ellipse 184"/>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82" name="Torte 185"/>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5" name="Gruppieren 155"/>
            <p:cNvGrpSpPr/>
            <p:nvPr/>
          </p:nvGrpSpPr>
          <p:grpSpPr bwMode="gray">
            <a:xfrm>
              <a:off x="6019806" y="2572611"/>
              <a:ext cx="332741" cy="489493"/>
              <a:chOff x="5130800" y="2122170"/>
              <a:chExt cx="812800" cy="1195705"/>
            </a:xfrm>
          </p:grpSpPr>
          <p:sp>
            <p:nvSpPr>
              <p:cNvPr id="79" name="Ellipse 182"/>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80" name="Torte 183"/>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6" name="Gruppieren 155"/>
            <p:cNvGrpSpPr/>
            <p:nvPr/>
          </p:nvGrpSpPr>
          <p:grpSpPr bwMode="gray">
            <a:xfrm>
              <a:off x="6665542" y="3258411"/>
              <a:ext cx="332741" cy="489493"/>
              <a:chOff x="5130800" y="2122170"/>
              <a:chExt cx="812800" cy="1195705"/>
            </a:xfrm>
          </p:grpSpPr>
          <p:sp>
            <p:nvSpPr>
              <p:cNvPr id="77" name="Ellipse 180"/>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78" name="Torte 181"/>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7" name="Gruppieren 152"/>
            <p:cNvGrpSpPr/>
            <p:nvPr/>
          </p:nvGrpSpPr>
          <p:grpSpPr bwMode="gray">
            <a:xfrm>
              <a:off x="5723081" y="3258411"/>
              <a:ext cx="332741" cy="489493"/>
              <a:chOff x="5130800" y="2122170"/>
              <a:chExt cx="812800" cy="1195705"/>
            </a:xfrm>
          </p:grpSpPr>
          <p:sp>
            <p:nvSpPr>
              <p:cNvPr id="75" name="Ellipse 178"/>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76" name="Torte 179"/>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8" name="Gruppieren 152"/>
            <p:cNvGrpSpPr/>
            <p:nvPr/>
          </p:nvGrpSpPr>
          <p:grpSpPr bwMode="gray">
            <a:xfrm>
              <a:off x="6394456" y="3549110"/>
              <a:ext cx="332741" cy="489493"/>
              <a:chOff x="5130800" y="2122170"/>
              <a:chExt cx="812800" cy="1195705"/>
            </a:xfrm>
          </p:grpSpPr>
          <p:sp>
            <p:nvSpPr>
              <p:cNvPr id="73" name="Ellipse 176"/>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74" name="Torte 177"/>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grpSp>
          <p:nvGrpSpPr>
            <p:cNvPr id="69" name="Gruppieren 155"/>
            <p:cNvGrpSpPr/>
            <p:nvPr/>
          </p:nvGrpSpPr>
          <p:grpSpPr bwMode="gray">
            <a:xfrm>
              <a:off x="6013456" y="3549110"/>
              <a:ext cx="332741" cy="489493"/>
              <a:chOff x="5130800" y="2122170"/>
              <a:chExt cx="812800" cy="1195705"/>
            </a:xfrm>
          </p:grpSpPr>
          <p:sp>
            <p:nvSpPr>
              <p:cNvPr id="71" name="Ellipse 174"/>
              <p:cNvSpPr/>
              <p:nvPr/>
            </p:nvSpPr>
            <p:spPr bwMode="gray">
              <a:xfrm>
                <a:off x="5345748" y="2122170"/>
                <a:ext cx="382905" cy="382905"/>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sp>
            <p:nvSpPr>
              <p:cNvPr id="72" name="Torte 175"/>
              <p:cNvSpPr/>
              <p:nvPr/>
            </p:nvSpPr>
            <p:spPr bwMode="gray">
              <a:xfrm>
                <a:off x="5130800" y="2505075"/>
                <a:ext cx="812800" cy="812800"/>
              </a:xfrm>
              <a:prstGeom prst="pie">
                <a:avLst>
                  <a:gd name="adj1" fmla="val 10800006"/>
                  <a:gd name="adj2" fmla="val 21593516"/>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defTabSz="899010"/>
                <a:endParaRPr lang="en-GB" sz="1401" dirty="0">
                  <a:solidFill>
                    <a:srgbClr val="FFFFFF"/>
                  </a:solidFill>
                  <a:latin typeface="Georgia" pitchFamily="18" charset="0"/>
                </a:endParaRPr>
              </a:p>
            </p:txBody>
          </p:sp>
        </p:grpSp>
        <p:sp>
          <p:nvSpPr>
            <p:cNvPr id="70" name="Textfeld 173"/>
            <p:cNvSpPr txBox="1"/>
            <p:nvPr/>
          </p:nvSpPr>
          <p:spPr bwMode="gray">
            <a:xfrm>
              <a:off x="5973357" y="3098799"/>
              <a:ext cx="740588" cy="413707"/>
            </a:xfrm>
            <a:prstGeom prst="rect">
              <a:avLst/>
            </a:prstGeom>
            <a:noFill/>
          </p:spPr>
          <p:txBody>
            <a:bodyPr wrap="square" lIns="0" tIns="0" rIns="0" bIns="0"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indent="-213594" algn="ctr" defTabSz="899010">
                <a:spcAft>
                  <a:spcPts val="701"/>
                </a:spcAft>
              </a:pPr>
              <a:endParaRPr lang="en-GB" sz="1401" b="1" i="1" dirty="0">
                <a:solidFill>
                  <a:srgbClr val="FFFFFF"/>
                </a:solidFill>
                <a:latin typeface="Georgia" pitchFamily="18" charset="0"/>
              </a:endParaRPr>
            </a:p>
          </p:txBody>
        </p:sp>
      </p:grpSp>
      <p:sp>
        <p:nvSpPr>
          <p:cNvPr id="88" name="Rectangle 87"/>
          <p:cNvSpPr/>
          <p:nvPr/>
        </p:nvSpPr>
        <p:spPr>
          <a:xfrm>
            <a:off x="2126428" y="2607408"/>
            <a:ext cx="2565438" cy="3558042"/>
          </a:xfrm>
          <a:prstGeom prst="rect">
            <a:avLst/>
          </a:prstGeom>
          <a:solidFill>
            <a:schemeClr val="bg2"/>
          </a:solidFill>
          <a:ln w="25400">
            <a:solidFill>
              <a:schemeClr val="tx1"/>
            </a:solidFill>
          </a:ln>
        </p:spPr>
        <p:txBody>
          <a:bodyPr vert="horz" wrap="square" lIns="80682" tIns="40341" rIns="80682" bIns="40341" rtlCol="0" anchor="ctr">
            <a:noAutofit/>
          </a:bodyPr>
          <a:lstStyle/>
          <a:p>
            <a:pPr marL="252146" indent="-252146" defTabSz="899010">
              <a:spcBef>
                <a:spcPts val="529"/>
              </a:spcBef>
              <a:buFont typeface="Arial" panose="020B0604020202020204" pitchFamily="34" charset="0"/>
              <a:buChar char="•"/>
            </a:pPr>
            <a:r>
              <a:rPr lang="en-GB" sz="1235" dirty="0">
                <a:solidFill>
                  <a:srgbClr val="000000"/>
                </a:solidFill>
                <a:latin typeface="Georgia" panose="02040502050405020303" pitchFamily="18" charset="0"/>
              </a:rPr>
              <a:t>Some benefits of team that can make key decisions relating to property development:</a:t>
            </a:r>
          </a:p>
          <a:p>
            <a:pPr marL="701651" lvl="1" indent="-252146" defTabSz="899010">
              <a:spcBef>
                <a:spcPts val="529"/>
              </a:spcBef>
              <a:buFont typeface="Arial" panose="020B0604020202020204" pitchFamily="34" charset="0"/>
              <a:buChar char="•"/>
            </a:pPr>
            <a:r>
              <a:rPr lang="en-GB" sz="1235" dirty="0">
                <a:solidFill>
                  <a:srgbClr val="000000"/>
                </a:solidFill>
                <a:latin typeface="Georgia" panose="02040502050405020303" pitchFamily="18" charset="0"/>
              </a:rPr>
              <a:t>Decisions are made promptly to avoid holding up the project development process</a:t>
            </a:r>
          </a:p>
          <a:p>
            <a:pPr marL="701651" lvl="1" indent="-252146" defTabSz="899010">
              <a:spcBef>
                <a:spcPts val="529"/>
              </a:spcBef>
              <a:buFont typeface="Arial" panose="020B0604020202020204" pitchFamily="34" charset="0"/>
              <a:buChar char="•"/>
            </a:pPr>
            <a:r>
              <a:rPr lang="en-GB" sz="1235" dirty="0">
                <a:solidFill>
                  <a:srgbClr val="000000"/>
                </a:solidFill>
                <a:latin typeface="Georgia" panose="02040502050405020303" pitchFamily="18" charset="0"/>
              </a:rPr>
              <a:t>Making decisions in line with vision of LALC and making sure this is what is right for your community</a:t>
            </a:r>
          </a:p>
          <a:p>
            <a:pPr marL="701651" lvl="1" indent="-252146" defTabSz="899010">
              <a:spcBef>
                <a:spcPts val="529"/>
              </a:spcBef>
              <a:buFont typeface="Arial" panose="020B0604020202020204" pitchFamily="34" charset="0"/>
              <a:buChar char="•"/>
            </a:pPr>
            <a:r>
              <a:rPr lang="en-GB" sz="1235" dirty="0">
                <a:solidFill>
                  <a:srgbClr val="000000"/>
                </a:solidFill>
                <a:latin typeface="Georgia" panose="02040502050405020303" pitchFamily="18" charset="0"/>
              </a:rPr>
              <a:t>Clear lines of communication and  responsibilities</a:t>
            </a:r>
          </a:p>
          <a:p>
            <a:pPr marL="701651" lvl="1" indent="-252146" defTabSz="899010">
              <a:spcBef>
                <a:spcPts val="529"/>
              </a:spcBef>
              <a:buFont typeface="Arial" panose="020B0604020202020204" pitchFamily="34" charset="0"/>
              <a:buChar char="•"/>
            </a:pPr>
            <a:r>
              <a:rPr lang="en-GB" sz="1235" dirty="0">
                <a:solidFill>
                  <a:srgbClr val="000000"/>
                </a:solidFill>
                <a:latin typeface="Georgia" panose="02040502050405020303" pitchFamily="18" charset="0"/>
              </a:rPr>
              <a:t>Management of risks</a:t>
            </a:r>
          </a:p>
        </p:txBody>
      </p:sp>
      <p:sp>
        <p:nvSpPr>
          <p:cNvPr id="58" name="Rectangle 57"/>
          <p:cNvSpPr/>
          <p:nvPr/>
        </p:nvSpPr>
        <p:spPr>
          <a:xfrm>
            <a:off x="4952344" y="4842852"/>
            <a:ext cx="5081861" cy="1318217"/>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fontAlgn="base">
              <a:spcBef>
                <a:spcPct val="0"/>
              </a:spcBef>
              <a:spcAft>
                <a:spcPct val="0"/>
              </a:spcAft>
            </a:pPr>
            <a:endParaRPr lang="en-GB" sz="1401" dirty="0">
              <a:solidFill>
                <a:srgbClr val="FFFFFF"/>
              </a:solidFill>
              <a:latin typeface="Georgia" pitchFamily="18" charset="0"/>
            </a:endParaRPr>
          </a:p>
        </p:txBody>
      </p:sp>
      <p:sp>
        <p:nvSpPr>
          <p:cNvPr id="59" name="Content Placeholder 1"/>
          <p:cNvSpPr txBox="1">
            <a:spLocks/>
          </p:cNvSpPr>
          <p:nvPr>
            <p:custDataLst>
              <p:tags r:id="rId4"/>
            </p:custDataLst>
          </p:nvPr>
        </p:nvSpPr>
        <p:spPr>
          <a:xfrm>
            <a:off x="5142953" y="5026559"/>
            <a:ext cx="4805889" cy="950800"/>
          </a:xfrm>
          <a:prstGeom prst="rect">
            <a:avLst/>
          </a:prstGeom>
        </p:spPr>
        <p:txBody>
          <a:bodyPr vert="horz" lIns="0" tIns="0" rIns="0" bIns="0" rtlCol="0">
            <a:noAutofit/>
          </a:bodyPr>
          <a:lstStyle>
            <a:lvl1pPr marL="0" marR="0" indent="0" algn="l" defTabSz="1019175" rtl="0" eaLnBrk="1" fontAlgn="base" latinLnBrk="0" hangingPunct="1">
              <a:lnSpc>
                <a:spcPct val="100000"/>
              </a:lnSpc>
              <a:spcBef>
                <a:spcPts val="0"/>
              </a:spcBef>
              <a:spcAft>
                <a:spcPts val="600"/>
              </a:spcAft>
              <a:buClr>
                <a:srgbClr val="000000"/>
              </a:buClr>
              <a:buSzTx/>
              <a:buFont typeface="Wingdings" pitchFamily="2" charset="2"/>
              <a:buNone/>
              <a:tabLst/>
              <a:defRPr sz="20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600"/>
              </a:spcAft>
              <a:buClr>
                <a:srgbClr val="000000"/>
              </a:buClr>
              <a:buSzTx/>
              <a:buFont typeface="Times New Roman" pitchFamily="18" charset="0"/>
              <a:buChar char="•"/>
              <a:tabLst/>
              <a:defRPr sz="2000" kern="1200">
                <a:solidFill>
                  <a:schemeClr val="tx1"/>
                </a:solidFill>
                <a:latin typeface="Georgia" pitchFamily="18" charset="0"/>
                <a:ea typeface="+mn-ea"/>
                <a:cs typeface="+mn-cs"/>
              </a:defRPr>
            </a:lvl2pPr>
            <a:lvl3pPr marL="468000" marR="0" indent="-230400" algn="l" defTabSz="1019175" rtl="0" eaLnBrk="1" fontAlgn="base" latinLnBrk="0" hangingPunct="1">
              <a:lnSpc>
                <a:spcPct val="100000"/>
              </a:lnSpc>
              <a:spcBef>
                <a:spcPts val="0"/>
              </a:spcBef>
              <a:spcAft>
                <a:spcPts val="600"/>
              </a:spcAft>
              <a:buClr>
                <a:srgbClr val="000000"/>
              </a:buClr>
              <a:buSzTx/>
              <a:buFont typeface="Arial" pitchFamily="34" charset="0"/>
              <a:buChar char="-"/>
              <a:tabLst/>
              <a:defRPr sz="2000" kern="1200">
                <a:solidFill>
                  <a:schemeClr val="tx1"/>
                </a:solidFill>
                <a:latin typeface="Georgia" pitchFamily="18" charset="0"/>
                <a:ea typeface="+mn-ea"/>
                <a:cs typeface="+mn-cs"/>
              </a:defRPr>
            </a:lvl3pPr>
            <a:lvl4pPr marL="694800" marR="0" indent="-230400" algn="l" defTabSz="1019175" rtl="0" eaLnBrk="1" fontAlgn="base" latinLnBrk="0" hangingPunct="1">
              <a:lnSpc>
                <a:spcPct val="100000"/>
              </a:lnSpc>
              <a:spcBef>
                <a:spcPts val="0"/>
              </a:spcBef>
              <a:spcAft>
                <a:spcPts val="600"/>
              </a:spcAft>
              <a:buClr>
                <a:srgbClr val="000000"/>
              </a:buClr>
              <a:buSzTx/>
              <a:buFont typeface="Georgia" pitchFamily="18" charset="0"/>
              <a:buChar char="◦"/>
              <a:tabLst/>
              <a:defRPr sz="20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600"/>
              </a:spcAft>
              <a:buClr>
                <a:srgbClr val="000000"/>
              </a:buClr>
              <a:buSzTx/>
              <a:buFont typeface="Georgia" pitchFamily="18" charset="0"/>
              <a:buChar char="›"/>
              <a:tabLst/>
              <a:defRPr sz="2000" kern="1200" baseline="0">
                <a:solidFill>
                  <a:schemeClr val="tx1"/>
                </a:solidFill>
                <a:latin typeface="Georgia" pitchFamily="18" charset="0"/>
                <a:ea typeface="+mn-ea"/>
                <a:cs typeface="+mn-cs"/>
              </a:defRPr>
            </a:lvl5pPr>
            <a:lvl6pPr marL="234000" indent="-230400" algn="l" defTabSz="1018824" rtl="0" eaLnBrk="1" latinLnBrk="0" hangingPunct="1">
              <a:lnSpc>
                <a:spcPct val="100000"/>
              </a:lnSpc>
              <a:spcBef>
                <a:spcPts val="0"/>
              </a:spcBef>
              <a:spcAft>
                <a:spcPts val="0"/>
              </a:spcAft>
              <a:buFont typeface="+mj-lt"/>
              <a:buAutoNum type="arabicPeriod"/>
              <a:defRPr lang="en-GB" sz="2000" kern="1200" baseline="0" noProof="0" dirty="0" smtClean="0">
                <a:solidFill>
                  <a:schemeClr val="tx1"/>
                </a:solidFill>
                <a:latin typeface="Georgia" pitchFamily="18" charset="0"/>
                <a:ea typeface="+mn-ea"/>
                <a:cs typeface="+mn-cs"/>
              </a:defRPr>
            </a:lvl6pPr>
            <a:lvl7pPr marL="468000" indent="-228600" algn="l" defTabSz="1018824" rtl="0" eaLnBrk="1" latinLnBrk="0" hangingPunct="1">
              <a:lnSpc>
                <a:spcPct val="100000"/>
              </a:lnSpc>
              <a:spcBef>
                <a:spcPts val="0"/>
              </a:spcBef>
              <a:spcAft>
                <a:spcPts val="0"/>
              </a:spcAft>
              <a:buFont typeface="+mj-lt"/>
              <a:buAutoNum type="alphaLcPeriod"/>
              <a:defRPr lang="en-GB" sz="2000" kern="1200" baseline="0" noProof="0" dirty="0" smtClean="0">
                <a:solidFill>
                  <a:schemeClr val="tx1"/>
                </a:solidFill>
                <a:latin typeface="Georgia" pitchFamily="18" charset="0"/>
                <a:ea typeface="+mn-ea"/>
                <a:cs typeface="+mn-cs"/>
              </a:defRPr>
            </a:lvl7pPr>
            <a:lvl8pPr marL="694800" indent="-228600" algn="l" defTabSz="1018824" rtl="0" eaLnBrk="1" latinLnBrk="0" hangingPunct="1">
              <a:lnSpc>
                <a:spcPct val="100000"/>
              </a:lnSpc>
              <a:spcBef>
                <a:spcPts val="0"/>
              </a:spcBef>
              <a:spcAft>
                <a:spcPts val="0"/>
              </a:spcAft>
              <a:buFont typeface="+mj-lt"/>
              <a:buAutoNum type="romanLcPeriod"/>
              <a:defRPr lang="en-GB" sz="20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2000" b="1" kern="1200" baseline="0" noProof="0" dirty="0" smtClean="0">
                <a:solidFill>
                  <a:schemeClr val="tx2"/>
                </a:solidFill>
                <a:latin typeface="Georgia" pitchFamily="18" charset="0"/>
                <a:ea typeface="+mn-ea"/>
                <a:cs typeface="+mn-cs"/>
              </a:defRPr>
            </a:lvl9pPr>
          </a:lstStyle>
          <a:p>
            <a:pPr defTabSz="899320">
              <a:spcAft>
                <a:spcPts val="529"/>
              </a:spcAft>
            </a:pPr>
            <a:r>
              <a:rPr lang="en-GB" sz="1235" dirty="0">
                <a:solidFill>
                  <a:srgbClr val="FFFFFF"/>
                </a:solidFill>
              </a:rPr>
              <a:t>Roles within the property development team could include:</a:t>
            </a:r>
          </a:p>
          <a:p>
            <a:pPr marL="302575" indent="-302575" defTabSz="899320">
              <a:spcAft>
                <a:spcPts val="529"/>
              </a:spcAft>
              <a:buClr>
                <a:srgbClr val="FFFFFF"/>
              </a:buClr>
              <a:buFont typeface="Arial" panose="020B0604020202020204" pitchFamily="34" charset="0"/>
              <a:buChar char="•"/>
            </a:pPr>
            <a:r>
              <a:rPr lang="en-GB" sz="1235" dirty="0">
                <a:solidFill>
                  <a:srgbClr val="FFFFFF"/>
                </a:solidFill>
              </a:rPr>
              <a:t>One team member as contact for one consultant (such as architect, builder</a:t>
            </a:r>
            <a:r>
              <a:rPr lang="en-GB" sz="1235">
                <a:solidFill>
                  <a:srgbClr val="FFFFFF"/>
                </a:solidFill>
              </a:rPr>
              <a:t>, NSWALC, </a:t>
            </a:r>
            <a:r>
              <a:rPr lang="en-GB" sz="1235" dirty="0">
                <a:solidFill>
                  <a:srgbClr val="FFFFFF"/>
                </a:solidFill>
              </a:rPr>
              <a:t>lawyer)</a:t>
            </a:r>
          </a:p>
          <a:p>
            <a:pPr marL="302575" indent="-302575" defTabSz="899320">
              <a:spcAft>
                <a:spcPts val="529"/>
              </a:spcAft>
              <a:buClr>
                <a:srgbClr val="FFFFFF"/>
              </a:buClr>
              <a:buFont typeface="Arial" panose="020B0604020202020204" pitchFamily="34" charset="0"/>
              <a:buChar char="•"/>
            </a:pPr>
            <a:r>
              <a:rPr lang="en-GB" sz="1235" dirty="0">
                <a:solidFill>
                  <a:srgbClr val="FFFFFF"/>
                </a:solidFill>
              </a:rPr>
              <a:t>One team member as contact for financial matters</a:t>
            </a:r>
          </a:p>
        </p:txBody>
      </p:sp>
      <p:sp>
        <p:nvSpPr>
          <p:cNvPr id="89" name="Rounded Rectangle 88"/>
          <p:cNvSpPr/>
          <p:nvPr/>
        </p:nvSpPr>
        <p:spPr>
          <a:xfrm>
            <a:off x="2106991" y="1664493"/>
            <a:ext cx="7927213" cy="425906"/>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Sound decision making within the LALC is one of the key activities that can make a project successful. Creating a team that can make key decisions relating to the property development (also know as a Project Control Group) within your community is one of the best ways to achieve this.</a:t>
            </a:r>
          </a:p>
        </p:txBody>
      </p:sp>
      <p:sp>
        <p:nvSpPr>
          <p:cNvPr id="2" name="Slide Number Placeholder 1"/>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5</a:t>
            </a:fld>
            <a:endParaRPr lang="en-GB" dirty="0">
              <a:solidFill>
                <a:srgbClr val="000000"/>
              </a:solidFill>
              <a:latin typeface="Arial"/>
            </a:endParaRPr>
          </a:p>
        </p:txBody>
      </p:sp>
      <p:sp>
        <p:nvSpPr>
          <p:cNvPr id="56" name="Rectangular Callout 55"/>
          <p:cNvSpPr/>
          <p:nvPr/>
        </p:nvSpPr>
        <p:spPr>
          <a:xfrm>
            <a:off x="4952344" y="2596745"/>
            <a:ext cx="5081860" cy="1135602"/>
          </a:xfrm>
          <a:prstGeom prst="wedgeRectCallout">
            <a:avLst/>
          </a:prstGeom>
          <a:solidFill>
            <a:srgbClr val="FFC227"/>
          </a:solidFill>
          <a:ln w="6350">
            <a:solidFill>
              <a:schemeClr val="tx1"/>
            </a:solidFill>
          </a:ln>
        </p:spPr>
        <p:txBody>
          <a:bodyPr vert="horz" wrap="square" lIns="80682" tIns="40341" rIns="80682" bIns="40341" rtlCol="0" anchor="ctr">
            <a:noAutofit/>
          </a:bodyPr>
          <a:lstStyle/>
          <a:p>
            <a:pPr defTabSz="899010">
              <a:spcBef>
                <a:spcPts val="529"/>
              </a:spcBef>
            </a:pPr>
            <a:r>
              <a:rPr lang="en-GB" sz="1235" dirty="0">
                <a:solidFill>
                  <a:srgbClr val="000000"/>
                </a:solidFill>
                <a:latin typeface="Georgia" panose="02040502050405020303" pitchFamily="18" charset="0"/>
              </a:rPr>
              <a:t>Key questions to ask community members who want to be part of the team for property development include:</a:t>
            </a:r>
          </a:p>
          <a:p>
            <a:pPr defTabSz="899010">
              <a:spcBef>
                <a:spcPts val="529"/>
              </a:spcBef>
            </a:pPr>
            <a:r>
              <a:rPr lang="en-GB" sz="1235" dirty="0">
                <a:solidFill>
                  <a:srgbClr val="000000"/>
                </a:solidFill>
                <a:latin typeface="Georgia" panose="02040502050405020303" pitchFamily="18" charset="0"/>
              </a:rPr>
              <a:t>Who has the time to be involved for the length of the development process?</a:t>
            </a:r>
          </a:p>
          <a:p>
            <a:pPr defTabSz="899010">
              <a:spcBef>
                <a:spcPts val="529"/>
              </a:spcBef>
            </a:pPr>
            <a:r>
              <a:rPr lang="en-GB" sz="1235" dirty="0">
                <a:solidFill>
                  <a:srgbClr val="000000"/>
                </a:solidFill>
                <a:latin typeface="Georgia" panose="02040502050405020303" pitchFamily="18" charset="0"/>
              </a:rPr>
              <a:t>What skills do they have that will assist in the team?</a:t>
            </a:r>
          </a:p>
        </p:txBody>
      </p:sp>
    </p:spTree>
    <p:custDataLst>
      <p:tags r:id="rId1"/>
    </p:custDataLst>
    <p:extLst>
      <p:ext uri="{BB962C8B-B14F-4D97-AF65-F5344CB8AC3E}">
        <p14:creationId xmlns:p14="http://schemas.microsoft.com/office/powerpoint/2010/main" val="3569694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4" name="Grid" hidden="1"/>
          <p:cNvGrpSpPr/>
          <p:nvPr>
            <p:custDataLst>
              <p:tags r:id="rId2"/>
            </p:custDataLst>
          </p:nvPr>
        </p:nvGrpSpPr>
        <p:grpSpPr>
          <a:xfrm>
            <a:off x="2126428" y="540572"/>
            <a:ext cx="7939144" cy="6043108"/>
            <a:chOff x="530352" y="612648"/>
            <a:chExt cx="8997696" cy="6848856"/>
          </a:xfrm>
        </p:grpSpPr>
        <p:grpSp>
          <p:nvGrpSpPr>
            <p:cNvPr id="335" name="Group 334" hidden="1"/>
            <p:cNvGrpSpPr/>
            <p:nvPr userDrawn="1"/>
          </p:nvGrpSpPr>
          <p:grpSpPr>
            <a:xfrm>
              <a:off x="530352" y="7159752"/>
              <a:ext cx="8997696" cy="301752"/>
              <a:chOff x="530352" y="7159752"/>
              <a:chExt cx="8997696" cy="301752"/>
            </a:xfrm>
          </p:grpSpPr>
          <p:sp>
            <p:nvSpPr>
              <p:cNvPr id="382"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3"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4"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36" name="Group 335" hidden="1"/>
            <p:cNvGrpSpPr/>
            <p:nvPr userDrawn="1"/>
          </p:nvGrpSpPr>
          <p:grpSpPr>
            <a:xfrm>
              <a:off x="530352" y="1066800"/>
              <a:ext cx="8997696" cy="835152"/>
              <a:chOff x="530352" y="1066800"/>
              <a:chExt cx="8997696" cy="835152"/>
            </a:xfrm>
          </p:grpSpPr>
          <p:sp>
            <p:nvSpPr>
              <p:cNvPr id="380"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1"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337"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338" name="Group 600" hidden="1"/>
            <p:cNvGrpSpPr/>
            <p:nvPr userDrawn="1"/>
          </p:nvGrpSpPr>
          <p:grpSpPr>
            <a:xfrm>
              <a:off x="533400" y="6245352"/>
              <a:ext cx="8994648" cy="688848"/>
              <a:chOff x="533400" y="6013704"/>
              <a:chExt cx="8994648" cy="688848"/>
            </a:xfrm>
          </p:grpSpPr>
          <p:sp>
            <p:nvSpPr>
              <p:cNvPr id="374"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5"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6"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7"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8"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9"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39" name="Group 500" hidden="1"/>
            <p:cNvGrpSpPr/>
            <p:nvPr userDrawn="1"/>
          </p:nvGrpSpPr>
          <p:grpSpPr>
            <a:xfrm>
              <a:off x="533400" y="5407152"/>
              <a:ext cx="8994648" cy="688848"/>
              <a:chOff x="533400" y="5026152"/>
              <a:chExt cx="8994648" cy="688848"/>
            </a:xfrm>
          </p:grpSpPr>
          <p:sp>
            <p:nvSpPr>
              <p:cNvPr id="368"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9"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0"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1"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2"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3"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40" name="Group 400" hidden="1"/>
            <p:cNvGrpSpPr/>
            <p:nvPr userDrawn="1"/>
          </p:nvGrpSpPr>
          <p:grpSpPr>
            <a:xfrm>
              <a:off x="533400" y="4568952"/>
              <a:ext cx="8994648" cy="688848"/>
              <a:chOff x="533400" y="4038600"/>
              <a:chExt cx="8994648" cy="688848"/>
            </a:xfrm>
          </p:grpSpPr>
          <p:sp>
            <p:nvSpPr>
              <p:cNvPr id="362"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3"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4"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5"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6"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7"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41" name="Group 300" hidden="1"/>
            <p:cNvGrpSpPr/>
            <p:nvPr userDrawn="1"/>
          </p:nvGrpSpPr>
          <p:grpSpPr>
            <a:xfrm>
              <a:off x="533400" y="3730752"/>
              <a:ext cx="8994648" cy="688848"/>
              <a:chOff x="533400" y="3041904"/>
              <a:chExt cx="8994648" cy="688848"/>
            </a:xfrm>
          </p:grpSpPr>
          <p:sp>
            <p:nvSpPr>
              <p:cNvPr id="356"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7"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8"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9"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0"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1"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42" name="Group 200" hidden="1"/>
            <p:cNvGrpSpPr/>
            <p:nvPr userDrawn="1"/>
          </p:nvGrpSpPr>
          <p:grpSpPr>
            <a:xfrm>
              <a:off x="533400" y="2892552"/>
              <a:ext cx="8994648" cy="688848"/>
              <a:chOff x="533400" y="1066800"/>
              <a:chExt cx="8994648" cy="688848"/>
            </a:xfrm>
          </p:grpSpPr>
          <p:sp>
            <p:nvSpPr>
              <p:cNvPr id="350"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1"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2"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3"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4"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5"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343" name="Group 100" hidden="1"/>
            <p:cNvGrpSpPr/>
            <p:nvPr userDrawn="1"/>
          </p:nvGrpSpPr>
          <p:grpSpPr>
            <a:xfrm>
              <a:off x="533400" y="2054352"/>
              <a:ext cx="8994648" cy="688848"/>
              <a:chOff x="533400" y="2054352"/>
              <a:chExt cx="8994648" cy="688848"/>
            </a:xfrm>
          </p:grpSpPr>
          <p:sp>
            <p:nvSpPr>
              <p:cNvPr id="344"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5"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6"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7"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8"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9"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3" name="Title 2"/>
          <p:cNvSpPr>
            <a:spLocks noGrp="1"/>
          </p:cNvSpPr>
          <p:nvPr>
            <p:ph type="title"/>
          </p:nvPr>
        </p:nvSpPr>
        <p:spPr>
          <a:xfrm>
            <a:off x="2126428" y="1072066"/>
            <a:ext cx="7939144" cy="450840"/>
          </a:xfrm>
        </p:spPr>
        <p:txBody>
          <a:bodyPr/>
          <a:lstStyle/>
          <a:p>
            <a:r>
              <a:rPr lang="en-GB" dirty="0"/>
              <a:t>What are some ways you can partner with others?</a:t>
            </a:r>
          </a:p>
        </p:txBody>
      </p:sp>
      <p:sp>
        <p:nvSpPr>
          <p:cNvPr id="51" name="Section Header" hidden="1"/>
          <p:cNvSpPr txBox="1"/>
          <p:nvPr>
            <p:custDataLst>
              <p:tags r:id="rId3"/>
            </p:custDataLst>
          </p:nvPr>
        </p:nvSpPr>
        <p:spPr>
          <a:xfrm>
            <a:off x="2126428" y="750346"/>
            <a:ext cx="4840941" cy="121024"/>
          </a:xfrm>
          <a:prstGeom prst="rect">
            <a:avLst/>
          </a:prstGeom>
          <a:noFill/>
        </p:spPr>
        <p:txBody>
          <a:bodyPr wrap="square" lIns="0" tIns="0" rIns="0" bIns="0" rtlCol="0" anchor="b" anchorCtr="0">
            <a:noAutofit/>
          </a:bodyPr>
          <a:lstStyle/>
          <a:p>
            <a:pPr defTabSz="899010"/>
            <a:r>
              <a:rPr lang="en-GB" sz="794" dirty="0">
                <a:solidFill>
                  <a:srgbClr val="000000"/>
                </a:solidFill>
                <a:latin typeface="Arial"/>
              </a:rPr>
              <a:t>  – </a:t>
            </a:r>
          </a:p>
        </p:txBody>
      </p:sp>
      <p:sp>
        <p:nvSpPr>
          <p:cNvPr id="54" name="TextBox 53"/>
          <p:cNvSpPr txBox="1"/>
          <p:nvPr>
            <p:custDataLst>
              <p:tags r:id="rId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56" name="TextBox 55"/>
          <p:cNvSpPr txBox="1"/>
          <p:nvPr>
            <p:custDataLst>
              <p:tags r:id="rId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57" name="TextBox 56"/>
          <p:cNvSpPr txBox="1"/>
          <p:nvPr>
            <p:custDataLst>
              <p:tags r:id="rId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58" name="TextBox 57"/>
          <p:cNvSpPr txBox="1"/>
          <p:nvPr>
            <p:custDataLst>
              <p:tags r:id="rId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59" name="TextBox 58"/>
          <p:cNvSpPr txBox="1"/>
          <p:nvPr>
            <p:custDataLst>
              <p:tags r:id="rId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0" name="TextBox 59"/>
          <p:cNvSpPr txBox="1"/>
          <p:nvPr>
            <p:custDataLst>
              <p:tags r:id="rId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1" name="TextBox 60"/>
          <p:cNvSpPr txBox="1"/>
          <p:nvPr>
            <p:custDataLst>
              <p:tags r:id="rId1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2" name="TextBox 61"/>
          <p:cNvSpPr txBox="1"/>
          <p:nvPr>
            <p:custDataLst>
              <p:tags r:id="rId1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3" name="TextBox 62"/>
          <p:cNvSpPr txBox="1"/>
          <p:nvPr>
            <p:custDataLst>
              <p:tags r:id="rId1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4" name="TextBox 63"/>
          <p:cNvSpPr txBox="1"/>
          <p:nvPr>
            <p:custDataLst>
              <p:tags r:id="rId1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5" name="TextBox 64"/>
          <p:cNvSpPr txBox="1"/>
          <p:nvPr>
            <p:custDataLst>
              <p:tags r:id="rId1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6" name="TextBox 65"/>
          <p:cNvSpPr txBox="1"/>
          <p:nvPr>
            <p:custDataLst>
              <p:tags r:id="rId1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7" name="TextBox 66"/>
          <p:cNvSpPr txBox="1"/>
          <p:nvPr>
            <p:custDataLst>
              <p:tags r:id="rId1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8" name="TextBox 67"/>
          <p:cNvSpPr txBox="1"/>
          <p:nvPr>
            <p:custDataLst>
              <p:tags r:id="rId1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69" name="TextBox 68"/>
          <p:cNvSpPr txBox="1"/>
          <p:nvPr>
            <p:custDataLst>
              <p:tags r:id="rId1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0" name="TextBox 69"/>
          <p:cNvSpPr txBox="1"/>
          <p:nvPr>
            <p:custDataLst>
              <p:tags r:id="rId1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1" name="TextBox 70"/>
          <p:cNvSpPr txBox="1"/>
          <p:nvPr>
            <p:custDataLst>
              <p:tags r:id="rId2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2" name="TextBox 71"/>
          <p:cNvSpPr txBox="1"/>
          <p:nvPr>
            <p:custDataLst>
              <p:tags r:id="rId2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3" name="TextBox 72"/>
          <p:cNvSpPr txBox="1"/>
          <p:nvPr>
            <p:custDataLst>
              <p:tags r:id="rId2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4" name="TextBox 73"/>
          <p:cNvSpPr txBox="1"/>
          <p:nvPr>
            <p:custDataLst>
              <p:tags r:id="rId2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5" name="TextBox 74"/>
          <p:cNvSpPr txBox="1"/>
          <p:nvPr>
            <p:custDataLst>
              <p:tags r:id="rId2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6" name="TextBox 75"/>
          <p:cNvSpPr txBox="1"/>
          <p:nvPr>
            <p:custDataLst>
              <p:tags r:id="rId2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7" name="TextBox 76"/>
          <p:cNvSpPr txBox="1"/>
          <p:nvPr>
            <p:custDataLst>
              <p:tags r:id="rId2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8" name="TextBox 77"/>
          <p:cNvSpPr txBox="1"/>
          <p:nvPr>
            <p:custDataLst>
              <p:tags r:id="rId2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79" name="TextBox 78"/>
          <p:cNvSpPr txBox="1"/>
          <p:nvPr>
            <p:custDataLst>
              <p:tags r:id="rId2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0" name="TextBox 79"/>
          <p:cNvSpPr txBox="1"/>
          <p:nvPr>
            <p:custDataLst>
              <p:tags r:id="rId2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1" name="TextBox 80"/>
          <p:cNvSpPr txBox="1"/>
          <p:nvPr>
            <p:custDataLst>
              <p:tags r:id="rId3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2" name="TextBox 81"/>
          <p:cNvSpPr txBox="1"/>
          <p:nvPr>
            <p:custDataLst>
              <p:tags r:id="rId3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3" name="TextBox 82"/>
          <p:cNvSpPr txBox="1"/>
          <p:nvPr>
            <p:custDataLst>
              <p:tags r:id="rId3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4" name="TextBox 83"/>
          <p:cNvSpPr txBox="1"/>
          <p:nvPr>
            <p:custDataLst>
              <p:tags r:id="rId3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5" name="TextBox 84"/>
          <p:cNvSpPr txBox="1"/>
          <p:nvPr>
            <p:custDataLst>
              <p:tags r:id="rId3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6" name="TextBox 85"/>
          <p:cNvSpPr txBox="1"/>
          <p:nvPr>
            <p:custDataLst>
              <p:tags r:id="rId3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7" name="TextBox 86"/>
          <p:cNvSpPr txBox="1"/>
          <p:nvPr>
            <p:custDataLst>
              <p:tags r:id="rId3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8" name="TextBox 87"/>
          <p:cNvSpPr txBox="1"/>
          <p:nvPr>
            <p:custDataLst>
              <p:tags r:id="rId3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89" name="TextBox 88"/>
          <p:cNvSpPr txBox="1"/>
          <p:nvPr>
            <p:custDataLst>
              <p:tags r:id="rId3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0" name="TextBox 89"/>
          <p:cNvSpPr txBox="1"/>
          <p:nvPr>
            <p:custDataLst>
              <p:tags r:id="rId3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1" name="TextBox 90"/>
          <p:cNvSpPr txBox="1"/>
          <p:nvPr>
            <p:custDataLst>
              <p:tags r:id="rId4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2" name="TextBox 91"/>
          <p:cNvSpPr txBox="1"/>
          <p:nvPr>
            <p:custDataLst>
              <p:tags r:id="rId4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3" name="TextBox 92"/>
          <p:cNvSpPr txBox="1"/>
          <p:nvPr>
            <p:custDataLst>
              <p:tags r:id="rId4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4" name="TextBox 93"/>
          <p:cNvSpPr txBox="1"/>
          <p:nvPr>
            <p:custDataLst>
              <p:tags r:id="rId4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5" name="TextBox 94"/>
          <p:cNvSpPr txBox="1"/>
          <p:nvPr>
            <p:custDataLst>
              <p:tags r:id="rId4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6" name="TextBox 95"/>
          <p:cNvSpPr txBox="1"/>
          <p:nvPr>
            <p:custDataLst>
              <p:tags r:id="rId4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7" name="TextBox 96"/>
          <p:cNvSpPr txBox="1"/>
          <p:nvPr>
            <p:custDataLst>
              <p:tags r:id="rId4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8" name="TextBox 97"/>
          <p:cNvSpPr txBox="1"/>
          <p:nvPr>
            <p:custDataLst>
              <p:tags r:id="rId4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99" name="TextBox 98"/>
          <p:cNvSpPr txBox="1"/>
          <p:nvPr>
            <p:custDataLst>
              <p:tags r:id="rId4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0" name="TextBox 99"/>
          <p:cNvSpPr txBox="1"/>
          <p:nvPr>
            <p:custDataLst>
              <p:tags r:id="rId4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1" name="TextBox 100"/>
          <p:cNvSpPr txBox="1"/>
          <p:nvPr>
            <p:custDataLst>
              <p:tags r:id="rId5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2" name="TextBox 101"/>
          <p:cNvSpPr txBox="1"/>
          <p:nvPr>
            <p:custDataLst>
              <p:tags r:id="rId5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3" name="TextBox 102"/>
          <p:cNvSpPr txBox="1"/>
          <p:nvPr>
            <p:custDataLst>
              <p:tags r:id="rId5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4" name="TextBox 103"/>
          <p:cNvSpPr txBox="1"/>
          <p:nvPr>
            <p:custDataLst>
              <p:tags r:id="rId5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5" name="TextBox 104"/>
          <p:cNvSpPr txBox="1"/>
          <p:nvPr>
            <p:custDataLst>
              <p:tags r:id="rId5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6" name="TextBox 105"/>
          <p:cNvSpPr txBox="1"/>
          <p:nvPr>
            <p:custDataLst>
              <p:tags r:id="rId5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7" name="TextBox 106"/>
          <p:cNvSpPr txBox="1"/>
          <p:nvPr>
            <p:custDataLst>
              <p:tags r:id="rId5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8" name="TextBox 107"/>
          <p:cNvSpPr txBox="1"/>
          <p:nvPr>
            <p:custDataLst>
              <p:tags r:id="rId5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09" name="TextBox 108"/>
          <p:cNvSpPr txBox="1"/>
          <p:nvPr>
            <p:custDataLst>
              <p:tags r:id="rId5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0" name="TextBox 109"/>
          <p:cNvSpPr txBox="1"/>
          <p:nvPr>
            <p:custDataLst>
              <p:tags r:id="rId5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1" name="TextBox 110"/>
          <p:cNvSpPr txBox="1"/>
          <p:nvPr>
            <p:custDataLst>
              <p:tags r:id="rId6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2" name="TextBox 111"/>
          <p:cNvSpPr txBox="1"/>
          <p:nvPr>
            <p:custDataLst>
              <p:tags r:id="rId6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3" name="TextBox 112"/>
          <p:cNvSpPr txBox="1"/>
          <p:nvPr>
            <p:custDataLst>
              <p:tags r:id="rId6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4" name="TextBox 113"/>
          <p:cNvSpPr txBox="1"/>
          <p:nvPr>
            <p:custDataLst>
              <p:tags r:id="rId6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5" name="TextBox 114"/>
          <p:cNvSpPr txBox="1"/>
          <p:nvPr>
            <p:custDataLst>
              <p:tags r:id="rId6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6" name="TextBox 115"/>
          <p:cNvSpPr txBox="1"/>
          <p:nvPr>
            <p:custDataLst>
              <p:tags r:id="rId6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7" name="TextBox 116"/>
          <p:cNvSpPr txBox="1"/>
          <p:nvPr>
            <p:custDataLst>
              <p:tags r:id="rId6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8" name="TextBox 117"/>
          <p:cNvSpPr txBox="1"/>
          <p:nvPr>
            <p:custDataLst>
              <p:tags r:id="rId6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19" name="TextBox 118"/>
          <p:cNvSpPr txBox="1"/>
          <p:nvPr>
            <p:custDataLst>
              <p:tags r:id="rId6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0" name="TextBox 119"/>
          <p:cNvSpPr txBox="1"/>
          <p:nvPr>
            <p:custDataLst>
              <p:tags r:id="rId6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1" name="TextBox 120"/>
          <p:cNvSpPr txBox="1"/>
          <p:nvPr>
            <p:custDataLst>
              <p:tags r:id="rId7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2" name="TextBox 121"/>
          <p:cNvSpPr txBox="1"/>
          <p:nvPr>
            <p:custDataLst>
              <p:tags r:id="rId7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3" name="TextBox 122"/>
          <p:cNvSpPr txBox="1"/>
          <p:nvPr>
            <p:custDataLst>
              <p:tags r:id="rId7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4" name="TextBox 123"/>
          <p:cNvSpPr txBox="1"/>
          <p:nvPr>
            <p:custDataLst>
              <p:tags r:id="rId7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5" name="TextBox 124"/>
          <p:cNvSpPr txBox="1"/>
          <p:nvPr>
            <p:custDataLst>
              <p:tags r:id="rId7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6" name="TextBox 125"/>
          <p:cNvSpPr txBox="1"/>
          <p:nvPr>
            <p:custDataLst>
              <p:tags r:id="rId7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7" name="TextBox 126"/>
          <p:cNvSpPr txBox="1"/>
          <p:nvPr>
            <p:custDataLst>
              <p:tags r:id="rId7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8" name="TextBox 127"/>
          <p:cNvSpPr txBox="1"/>
          <p:nvPr>
            <p:custDataLst>
              <p:tags r:id="rId7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29" name="TextBox 128"/>
          <p:cNvSpPr txBox="1"/>
          <p:nvPr>
            <p:custDataLst>
              <p:tags r:id="rId7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0" name="TextBox 129"/>
          <p:cNvSpPr txBox="1"/>
          <p:nvPr>
            <p:custDataLst>
              <p:tags r:id="rId7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1" name="TextBox 130"/>
          <p:cNvSpPr txBox="1"/>
          <p:nvPr>
            <p:custDataLst>
              <p:tags r:id="rId8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2" name="TextBox 131"/>
          <p:cNvSpPr txBox="1"/>
          <p:nvPr>
            <p:custDataLst>
              <p:tags r:id="rId8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3" name="TextBox 132"/>
          <p:cNvSpPr txBox="1"/>
          <p:nvPr>
            <p:custDataLst>
              <p:tags r:id="rId8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4" name="TextBox 133"/>
          <p:cNvSpPr txBox="1"/>
          <p:nvPr>
            <p:custDataLst>
              <p:tags r:id="rId8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5" name="TextBox 134"/>
          <p:cNvSpPr txBox="1"/>
          <p:nvPr>
            <p:custDataLst>
              <p:tags r:id="rId8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6" name="TextBox 135"/>
          <p:cNvSpPr txBox="1"/>
          <p:nvPr>
            <p:custDataLst>
              <p:tags r:id="rId8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7" name="TextBox 136"/>
          <p:cNvSpPr txBox="1"/>
          <p:nvPr>
            <p:custDataLst>
              <p:tags r:id="rId8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8" name="TextBox 137"/>
          <p:cNvSpPr txBox="1"/>
          <p:nvPr>
            <p:custDataLst>
              <p:tags r:id="rId8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39" name="TextBox 138"/>
          <p:cNvSpPr txBox="1"/>
          <p:nvPr>
            <p:custDataLst>
              <p:tags r:id="rId8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0" name="TextBox 139"/>
          <p:cNvSpPr txBox="1"/>
          <p:nvPr>
            <p:custDataLst>
              <p:tags r:id="rId8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1" name="TextBox 140"/>
          <p:cNvSpPr txBox="1"/>
          <p:nvPr>
            <p:custDataLst>
              <p:tags r:id="rId9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2" name="TextBox 141"/>
          <p:cNvSpPr txBox="1"/>
          <p:nvPr>
            <p:custDataLst>
              <p:tags r:id="rId9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3" name="TextBox 142"/>
          <p:cNvSpPr txBox="1"/>
          <p:nvPr>
            <p:custDataLst>
              <p:tags r:id="rId9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4" name="TextBox 143"/>
          <p:cNvSpPr txBox="1"/>
          <p:nvPr>
            <p:custDataLst>
              <p:tags r:id="rId9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5" name="TextBox 144"/>
          <p:cNvSpPr txBox="1"/>
          <p:nvPr>
            <p:custDataLst>
              <p:tags r:id="rId9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6" name="TextBox 145"/>
          <p:cNvSpPr txBox="1"/>
          <p:nvPr>
            <p:custDataLst>
              <p:tags r:id="rId9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7" name="TextBox 146"/>
          <p:cNvSpPr txBox="1"/>
          <p:nvPr>
            <p:custDataLst>
              <p:tags r:id="rId9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8" name="TextBox 147"/>
          <p:cNvSpPr txBox="1"/>
          <p:nvPr>
            <p:custDataLst>
              <p:tags r:id="rId9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49" name="TextBox 148"/>
          <p:cNvSpPr txBox="1"/>
          <p:nvPr>
            <p:custDataLst>
              <p:tags r:id="rId9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0" name="TextBox 149"/>
          <p:cNvSpPr txBox="1"/>
          <p:nvPr>
            <p:custDataLst>
              <p:tags r:id="rId9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1" name="TextBox 150"/>
          <p:cNvSpPr txBox="1"/>
          <p:nvPr>
            <p:custDataLst>
              <p:tags r:id="rId10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2" name="TextBox 151"/>
          <p:cNvSpPr txBox="1"/>
          <p:nvPr>
            <p:custDataLst>
              <p:tags r:id="rId10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3" name="TextBox 152"/>
          <p:cNvSpPr txBox="1"/>
          <p:nvPr>
            <p:custDataLst>
              <p:tags r:id="rId10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4" name="TextBox 153"/>
          <p:cNvSpPr txBox="1"/>
          <p:nvPr>
            <p:custDataLst>
              <p:tags r:id="rId10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5" name="TextBox 154"/>
          <p:cNvSpPr txBox="1"/>
          <p:nvPr>
            <p:custDataLst>
              <p:tags r:id="rId10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6" name="TextBox 155"/>
          <p:cNvSpPr txBox="1"/>
          <p:nvPr>
            <p:custDataLst>
              <p:tags r:id="rId10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7" name="TextBox 156"/>
          <p:cNvSpPr txBox="1"/>
          <p:nvPr>
            <p:custDataLst>
              <p:tags r:id="rId10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8" name="TextBox 157"/>
          <p:cNvSpPr txBox="1"/>
          <p:nvPr>
            <p:custDataLst>
              <p:tags r:id="rId10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59" name="TextBox 158"/>
          <p:cNvSpPr txBox="1"/>
          <p:nvPr>
            <p:custDataLst>
              <p:tags r:id="rId10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0" name="TextBox 159"/>
          <p:cNvSpPr txBox="1"/>
          <p:nvPr>
            <p:custDataLst>
              <p:tags r:id="rId10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1" name="TextBox 160"/>
          <p:cNvSpPr txBox="1"/>
          <p:nvPr>
            <p:custDataLst>
              <p:tags r:id="rId11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2" name="TextBox 161"/>
          <p:cNvSpPr txBox="1"/>
          <p:nvPr>
            <p:custDataLst>
              <p:tags r:id="rId11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3" name="TextBox 162"/>
          <p:cNvSpPr txBox="1"/>
          <p:nvPr>
            <p:custDataLst>
              <p:tags r:id="rId11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4" name="TextBox 163"/>
          <p:cNvSpPr txBox="1"/>
          <p:nvPr>
            <p:custDataLst>
              <p:tags r:id="rId11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5" name="TextBox 164"/>
          <p:cNvSpPr txBox="1"/>
          <p:nvPr>
            <p:custDataLst>
              <p:tags r:id="rId11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6" name="TextBox 165"/>
          <p:cNvSpPr txBox="1"/>
          <p:nvPr>
            <p:custDataLst>
              <p:tags r:id="rId11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7" name="TextBox 166"/>
          <p:cNvSpPr txBox="1"/>
          <p:nvPr>
            <p:custDataLst>
              <p:tags r:id="rId11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8" name="TextBox 167"/>
          <p:cNvSpPr txBox="1"/>
          <p:nvPr>
            <p:custDataLst>
              <p:tags r:id="rId11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69" name="TextBox 168"/>
          <p:cNvSpPr txBox="1"/>
          <p:nvPr>
            <p:custDataLst>
              <p:tags r:id="rId11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0" name="TextBox 169"/>
          <p:cNvSpPr txBox="1"/>
          <p:nvPr>
            <p:custDataLst>
              <p:tags r:id="rId11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1" name="TextBox 170"/>
          <p:cNvSpPr txBox="1"/>
          <p:nvPr>
            <p:custDataLst>
              <p:tags r:id="rId12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2" name="TextBox 171"/>
          <p:cNvSpPr txBox="1"/>
          <p:nvPr>
            <p:custDataLst>
              <p:tags r:id="rId12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3" name="TextBox 172"/>
          <p:cNvSpPr txBox="1"/>
          <p:nvPr>
            <p:custDataLst>
              <p:tags r:id="rId12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4" name="TextBox 173"/>
          <p:cNvSpPr txBox="1"/>
          <p:nvPr>
            <p:custDataLst>
              <p:tags r:id="rId12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5" name="TextBox 174"/>
          <p:cNvSpPr txBox="1"/>
          <p:nvPr>
            <p:custDataLst>
              <p:tags r:id="rId12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6" name="TextBox 175"/>
          <p:cNvSpPr txBox="1"/>
          <p:nvPr>
            <p:custDataLst>
              <p:tags r:id="rId12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7" name="TextBox 176"/>
          <p:cNvSpPr txBox="1"/>
          <p:nvPr>
            <p:custDataLst>
              <p:tags r:id="rId12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8" name="TextBox 177"/>
          <p:cNvSpPr txBox="1"/>
          <p:nvPr>
            <p:custDataLst>
              <p:tags r:id="rId12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79" name="TextBox 178"/>
          <p:cNvSpPr txBox="1"/>
          <p:nvPr>
            <p:custDataLst>
              <p:tags r:id="rId12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0" name="TextBox 179"/>
          <p:cNvSpPr txBox="1"/>
          <p:nvPr>
            <p:custDataLst>
              <p:tags r:id="rId12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1" name="TextBox 180"/>
          <p:cNvSpPr txBox="1"/>
          <p:nvPr>
            <p:custDataLst>
              <p:tags r:id="rId13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2" name="TextBox 181"/>
          <p:cNvSpPr txBox="1"/>
          <p:nvPr>
            <p:custDataLst>
              <p:tags r:id="rId13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3" name="TextBox 182"/>
          <p:cNvSpPr txBox="1"/>
          <p:nvPr>
            <p:custDataLst>
              <p:tags r:id="rId13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4" name="TextBox 183"/>
          <p:cNvSpPr txBox="1"/>
          <p:nvPr>
            <p:custDataLst>
              <p:tags r:id="rId13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5" name="TextBox 184"/>
          <p:cNvSpPr txBox="1"/>
          <p:nvPr>
            <p:custDataLst>
              <p:tags r:id="rId13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6" name="TextBox 185"/>
          <p:cNvSpPr txBox="1"/>
          <p:nvPr>
            <p:custDataLst>
              <p:tags r:id="rId13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7" name="TextBox 186"/>
          <p:cNvSpPr txBox="1"/>
          <p:nvPr>
            <p:custDataLst>
              <p:tags r:id="rId13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8" name="TextBox 187"/>
          <p:cNvSpPr txBox="1"/>
          <p:nvPr>
            <p:custDataLst>
              <p:tags r:id="rId13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89" name="TextBox 188"/>
          <p:cNvSpPr txBox="1"/>
          <p:nvPr>
            <p:custDataLst>
              <p:tags r:id="rId13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0" name="TextBox 189"/>
          <p:cNvSpPr txBox="1"/>
          <p:nvPr>
            <p:custDataLst>
              <p:tags r:id="rId13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1" name="TextBox 190"/>
          <p:cNvSpPr txBox="1"/>
          <p:nvPr>
            <p:custDataLst>
              <p:tags r:id="rId14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2" name="TextBox 191"/>
          <p:cNvSpPr txBox="1"/>
          <p:nvPr>
            <p:custDataLst>
              <p:tags r:id="rId14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3" name="TextBox 192"/>
          <p:cNvSpPr txBox="1"/>
          <p:nvPr>
            <p:custDataLst>
              <p:tags r:id="rId14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4" name="TextBox 193"/>
          <p:cNvSpPr txBox="1"/>
          <p:nvPr>
            <p:custDataLst>
              <p:tags r:id="rId14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5" name="TextBox 194"/>
          <p:cNvSpPr txBox="1"/>
          <p:nvPr>
            <p:custDataLst>
              <p:tags r:id="rId14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6" name="TextBox 195"/>
          <p:cNvSpPr txBox="1"/>
          <p:nvPr>
            <p:custDataLst>
              <p:tags r:id="rId14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2" name="TextBox 201"/>
          <p:cNvSpPr txBox="1"/>
          <p:nvPr>
            <p:custDataLst>
              <p:tags r:id="rId14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3" name="TextBox 202"/>
          <p:cNvSpPr txBox="1"/>
          <p:nvPr>
            <p:custDataLst>
              <p:tags r:id="rId14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4" name="TextBox 203"/>
          <p:cNvSpPr txBox="1"/>
          <p:nvPr>
            <p:custDataLst>
              <p:tags r:id="rId14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5" name="TextBox 204"/>
          <p:cNvSpPr txBox="1"/>
          <p:nvPr>
            <p:custDataLst>
              <p:tags r:id="rId14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6" name="TextBox 205"/>
          <p:cNvSpPr txBox="1"/>
          <p:nvPr>
            <p:custDataLst>
              <p:tags r:id="rId15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7" name="TextBox 206"/>
          <p:cNvSpPr txBox="1"/>
          <p:nvPr>
            <p:custDataLst>
              <p:tags r:id="rId15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8" name="TextBox 207"/>
          <p:cNvSpPr txBox="1"/>
          <p:nvPr>
            <p:custDataLst>
              <p:tags r:id="rId15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9" name="TextBox 208"/>
          <p:cNvSpPr txBox="1"/>
          <p:nvPr>
            <p:custDataLst>
              <p:tags r:id="rId15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0" name="TextBox 209"/>
          <p:cNvSpPr txBox="1"/>
          <p:nvPr>
            <p:custDataLst>
              <p:tags r:id="rId15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1" name="TextBox 210"/>
          <p:cNvSpPr txBox="1"/>
          <p:nvPr>
            <p:custDataLst>
              <p:tags r:id="rId15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2" name="TextBox 211"/>
          <p:cNvSpPr txBox="1"/>
          <p:nvPr>
            <p:custDataLst>
              <p:tags r:id="rId15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3" name="TextBox 212"/>
          <p:cNvSpPr txBox="1"/>
          <p:nvPr>
            <p:custDataLst>
              <p:tags r:id="rId15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 name="TextBox 1"/>
          <p:cNvSpPr txBox="1"/>
          <p:nvPr>
            <p:custDataLst>
              <p:tags r:id="rId15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7" name="TextBox 196"/>
          <p:cNvSpPr txBox="1"/>
          <p:nvPr>
            <p:custDataLst>
              <p:tags r:id="rId15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8" name="TextBox 197"/>
          <p:cNvSpPr txBox="1"/>
          <p:nvPr>
            <p:custDataLst>
              <p:tags r:id="rId16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199" name="TextBox 198"/>
          <p:cNvSpPr txBox="1"/>
          <p:nvPr>
            <p:custDataLst>
              <p:tags r:id="rId16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1" name="TextBox 200"/>
          <p:cNvSpPr txBox="1"/>
          <p:nvPr>
            <p:custDataLst>
              <p:tags r:id="rId16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4" name="TextBox 213"/>
          <p:cNvSpPr txBox="1"/>
          <p:nvPr>
            <p:custDataLst>
              <p:tags r:id="rId16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5" name="TextBox 214"/>
          <p:cNvSpPr txBox="1"/>
          <p:nvPr>
            <p:custDataLst>
              <p:tags r:id="rId16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6" name="TextBox 215"/>
          <p:cNvSpPr txBox="1"/>
          <p:nvPr>
            <p:custDataLst>
              <p:tags r:id="rId16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7" name="TextBox 216"/>
          <p:cNvSpPr txBox="1"/>
          <p:nvPr>
            <p:custDataLst>
              <p:tags r:id="rId16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8" name="TextBox 217"/>
          <p:cNvSpPr txBox="1"/>
          <p:nvPr>
            <p:custDataLst>
              <p:tags r:id="rId16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19" name="TextBox 218"/>
          <p:cNvSpPr txBox="1"/>
          <p:nvPr>
            <p:custDataLst>
              <p:tags r:id="rId16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0" name="TextBox 219"/>
          <p:cNvSpPr txBox="1"/>
          <p:nvPr>
            <p:custDataLst>
              <p:tags r:id="rId16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1" name="TextBox 220"/>
          <p:cNvSpPr txBox="1"/>
          <p:nvPr>
            <p:custDataLst>
              <p:tags r:id="rId17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2" name="TextBox 221"/>
          <p:cNvSpPr txBox="1"/>
          <p:nvPr>
            <p:custDataLst>
              <p:tags r:id="rId17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3" name="TextBox 222"/>
          <p:cNvSpPr txBox="1"/>
          <p:nvPr>
            <p:custDataLst>
              <p:tags r:id="rId17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4" name="TextBox 223"/>
          <p:cNvSpPr txBox="1"/>
          <p:nvPr>
            <p:custDataLst>
              <p:tags r:id="rId17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5" name="TextBox 224"/>
          <p:cNvSpPr txBox="1"/>
          <p:nvPr>
            <p:custDataLst>
              <p:tags r:id="rId17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6" name="TextBox 225"/>
          <p:cNvSpPr txBox="1"/>
          <p:nvPr>
            <p:custDataLst>
              <p:tags r:id="rId17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27" name="TextBox 226"/>
          <p:cNvSpPr txBox="1"/>
          <p:nvPr/>
        </p:nvSpPr>
        <p:spPr>
          <a:xfrm>
            <a:off x="7443351" y="4104883"/>
            <a:ext cx="280147" cy="380232"/>
          </a:xfrm>
          <a:prstGeom prst="rect">
            <a:avLst/>
          </a:prstGeom>
          <a:noFill/>
          <a:ln>
            <a:noFill/>
          </a:ln>
        </p:spPr>
        <p:txBody>
          <a:bodyPr vert="horz" wrap="square" lIns="0" tIns="0" rIns="0" bIns="0" rtlCol="0">
            <a:spAutoFit/>
          </a:bodyPr>
          <a:lstStyle/>
          <a:p>
            <a:pPr defTabSz="899010"/>
            <a:r>
              <a:rPr lang="en-GB" sz="2471" dirty="0">
                <a:solidFill>
                  <a:srgbClr val="A32020"/>
                </a:solidFill>
                <a:latin typeface="Smart Symbols"/>
                <a:cs typeface="Arial" pitchFamily="34" charset="0"/>
              </a:rPr>
              <a:t>!</a:t>
            </a:r>
            <a:endParaRPr lang="en-GB" sz="2471" dirty="0">
              <a:solidFill>
                <a:srgbClr val="A32020"/>
              </a:solidFill>
              <a:latin typeface="Georgia" pitchFamily="18" charset="0"/>
              <a:cs typeface="Arial" pitchFamily="34" charset="0"/>
            </a:endParaRPr>
          </a:p>
        </p:txBody>
      </p:sp>
      <p:sp>
        <p:nvSpPr>
          <p:cNvPr id="228" name="TextBox 227"/>
          <p:cNvSpPr txBox="1"/>
          <p:nvPr/>
        </p:nvSpPr>
        <p:spPr>
          <a:xfrm>
            <a:off x="7928179" y="3892542"/>
            <a:ext cx="280147" cy="380232"/>
          </a:xfrm>
          <a:prstGeom prst="rect">
            <a:avLst/>
          </a:prstGeom>
          <a:noFill/>
          <a:ln>
            <a:noFill/>
          </a:ln>
        </p:spPr>
        <p:txBody>
          <a:bodyPr vert="horz" wrap="square" lIns="0" tIns="0" rIns="0" bIns="0" rtlCol="0">
            <a:spAutoFit/>
          </a:bodyPr>
          <a:lstStyle/>
          <a:p>
            <a:pPr defTabSz="899010"/>
            <a:r>
              <a:rPr lang="en-GB" sz="2471" dirty="0">
                <a:solidFill>
                  <a:srgbClr val="A32020"/>
                </a:solidFill>
                <a:latin typeface="Smart Symbols"/>
                <a:cs typeface="Arial" pitchFamily="34" charset="0"/>
              </a:rPr>
              <a:t>@</a:t>
            </a:r>
            <a:endParaRPr lang="en-GB" sz="2471" dirty="0">
              <a:solidFill>
                <a:srgbClr val="A32020"/>
              </a:solidFill>
              <a:latin typeface="Georgia" pitchFamily="18" charset="0"/>
              <a:cs typeface="Arial" pitchFamily="34" charset="0"/>
            </a:endParaRPr>
          </a:p>
        </p:txBody>
      </p:sp>
      <p:sp>
        <p:nvSpPr>
          <p:cNvPr id="229" name="TextBox 228"/>
          <p:cNvSpPr txBox="1"/>
          <p:nvPr/>
        </p:nvSpPr>
        <p:spPr>
          <a:xfrm>
            <a:off x="8429288" y="3709549"/>
            <a:ext cx="280147" cy="380232"/>
          </a:xfrm>
          <a:prstGeom prst="rect">
            <a:avLst/>
          </a:prstGeom>
          <a:noFill/>
          <a:ln>
            <a:noFill/>
          </a:ln>
        </p:spPr>
        <p:txBody>
          <a:bodyPr vert="horz" wrap="square" lIns="0" tIns="0" rIns="0" bIns="0" rtlCol="0">
            <a:spAutoFit/>
          </a:bodyPr>
          <a:lstStyle/>
          <a:p>
            <a:pPr defTabSz="899010"/>
            <a:r>
              <a:rPr lang="en-GB" sz="2471" dirty="0">
                <a:solidFill>
                  <a:srgbClr val="A32020"/>
                </a:solidFill>
                <a:latin typeface="Smart Symbols"/>
                <a:cs typeface="Arial" pitchFamily="34" charset="0"/>
              </a:rPr>
              <a:t>#</a:t>
            </a:r>
            <a:endParaRPr lang="en-GB" sz="2471" dirty="0">
              <a:solidFill>
                <a:srgbClr val="A32020"/>
              </a:solidFill>
              <a:latin typeface="Georgia" pitchFamily="18" charset="0"/>
              <a:cs typeface="Arial" pitchFamily="34" charset="0"/>
            </a:endParaRPr>
          </a:p>
        </p:txBody>
      </p:sp>
      <p:sp>
        <p:nvSpPr>
          <p:cNvPr id="230" name="TextBox 229"/>
          <p:cNvSpPr txBox="1"/>
          <p:nvPr/>
        </p:nvSpPr>
        <p:spPr>
          <a:xfrm>
            <a:off x="8929474" y="3438174"/>
            <a:ext cx="280147" cy="380232"/>
          </a:xfrm>
          <a:prstGeom prst="rect">
            <a:avLst/>
          </a:prstGeom>
          <a:noFill/>
          <a:ln>
            <a:noFill/>
          </a:ln>
        </p:spPr>
        <p:txBody>
          <a:bodyPr vert="horz" wrap="square" lIns="0" tIns="0" rIns="0" bIns="0" rtlCol="0">
            <a:spAutoFit/>
          </a:bodyPr>
          <a:lstStyle/>
          <a:p>
            <a:pPr defTabSz="899010"/>
            <a:r>
              <a:rPr lang="en-GB" sz="2471" dirty="0">
                <a:solidFill>
                  <a:srgbClr val="A32020"/>
                </a:solidFill>
                <a:latin typeface="Smart Symbols"/>
                <a:cs typeface="Arial" pitchFamily="34" charset="0"/>
              </a:rPr>
              <a:t>$</a:t>
            </a:r>
            <a:endParaRPr lang="en-GB" sz="2471" dirty="0">
              <a:solidFill>
                <a:srgbClr val="A32020"/>
              </a:solidFill>
              <a:latin typeface="Georgia" pitchFamily="18" charset="0"/>
              <a:cs typeface="Arial" pitchFamily="34" charset="0"/>
            </a:endParaRPr>
          </a:p>
        </p:txBody>
      </p:sp>
      <p:sp>
        <p:nvSpPr>
          <p:cNvPr id="231" name="TextBox 230"/>
          <p:cNvSpPr txBox="1"/>
          <p:nvPr/>
        </p:nvSpPr>
        <p:spPr>
          <a:xfrm>
            <a:off x="9366192" y="3202523"/>
            <a:ext cx="280147" cy="380232"/>
          </a:xfrm>
          <a:prstGeom prst="rect">
            <a:avLst/>
          </a:prstGeom>
          <a:noFill/>
          <a:ln>
            <a:noFill/>
          </a:ln>
        </p:spPr>
        <p:txBody>
          <a:bodyPr vert="horz" wrap="square" lIns="0" tIns="0" rIns="0" bIns="0" rtlCol="0">
            <a:spAutoFit/>
          </a:bodyPr>
          <a:lstStyle/>
          <a:p>
            <a:pPr defTabSz="899010"/>
            <a:r>
              <a:rPr lang="en-GB" sz="2471" dirty="0">
                <a:solidFill>
                  <a:srgbClr val="A32020"/>
                </a:solidFill>
                <a:latin typeface="Smart Symbols"/>
                <a:cs typeface="Arial" pitchFamily="34" charset="0"/>
              </a:rPr>
              <a:t>%</a:t>
            </a:r>
            <a:endParaRPr lang="en-GB" sz="2471" dirty="0">
              <a:solidFill>
                <a:srgbClr val="A32020"/>
              </a:solidFill>
              <a:latin typeface="Georgia" pitchFamily="18" charset="0"/>
              <a:cs typeface="Arial" pitchFamily="34" charset="0"/>
            </a:endParaRPr>
          </a:p>
        </p:txBody>
      </p:sp>
      <p:cxnSp>
        <p:nvCxnSpPr>
          <p:cNvPr id="232" name="Straight Arrow Connector 231"/>
          <p:cNvCxnSpPr/>
          <p:nvPr/>
        </p:nvCxnSpPr>
        <p:spPr>
          <a:xfrm>
            <a:off x="6620837" y="5902162"/>
            <a:ext cx="3176824" cy="0"/>
          </a:xfrm>
          <a:prstGeom prst="straightConnector1">
            <a:avLst/>
          </a:prstGeom>
          <a:noFill/>
          <a:ln w="28575" cap="flat" cmpd="sng" algn="ctr">
            <a:solidFill>
              <a:srgbClr val="000000"/>
            </a:solidFill>
            <a:prstDash val="solid"/>
            <a:headEnd type="none" w="med" len="med"/>
            <a:tailEnd type="triangle" w="med" len="med"/>
          </a:ln>
          <a:effectLst/>
        </p:spPr>
      </p:cxnSp>
      <p:cxnSp>
        <p:nvCxnSpPr>
          <p:cNvPr id="233" name="Straight Arrow Connector 232"/>
          <p:cNvCxnSpPr/>
          <p:nvPr/>
        </p:nvCxnSpPr>
        <p:spPr>
          <a:xfrm flipV="1">
            <a:off x="6620837" y="2661207"/>
            <a:ext cx="0" cy="3240956"/>
          </a:xfrm>
          <a:prstGeom prst="straightConnector1">
            <a:avLst/>
          </a:prstGeom>
          <a:noFill/>
          <a:ln w="28575" cap="flat" cmpd="sng" algn="ctr">
            <a:solidFill>
              <a:srgbClr val="000000"/>
            </a:solidFill>
            <a:prstDash val="solid"/>
            <a:headEnd type="none" w="med" len="med"/>
            <a:tailEnd type="triangle" w="med" len="med"/>
          </a:ln>
          <a:effectLst/>
        </p:spPr>
      </p:cxnSp>
      <p:sp>
        <p:nvSpPr>
          <p:cNvPr id="234" name="Rectangle 233"/>
          <p:cNvSpPr/>
          <p:nvPr/>
        </p:nvSpPr>
        <p:spPr>
          <a:xfrm rot="16200000">
            <a:off x="5955093" y="3152796"/>
            <a:ext cx="1080121" cy="162993"/>
          </a:xfrm>
          <a:prstGeom prst="rect">
            <a:avLst/>
          </a:prstGeom>
        </p:spPr>
        <p:txBody>
          <a:bodyPr wrap="square" lIns="0" tIns="0" rIns="0" bIns="0">
            <a:spAutoFit/>
          </a:bodyPr>
          <a:lstStyle/>
          <a:p>
            <a:pPr defTabSz="899010"/>
            <a:r>
              <a:rPr lang="en-GB" sz="1059" dirty="0">
                <a:solidFill>
                  <a:srgbClr val="000000"/>
                </a:solidFill>
                <a:latin typeface="Georgia"/>
              </a:rPr>
              <a:t>Financial Benefit</a:t>
            </a:r>
          </a:p>
        </p:txBody>
      </p:sp>
      <p:cxnSp>
        <p:nvCxnSpPr>
          <p:cNvPr id="235" name="Straight Connector 234"/>
          <p:cNvCxnSpPr/>
          <p:nvPr/>
        </p:nvCxnSpPr>
        <p:spPr>
          <a:xfrm>
            <a:off x="6620837" y="4312129"/>
            <a:ext cx="3176824" cy="0"/>
          </a:xfrm>
          <a:prstGeom prst="line">
            <a:avLst/>
          </a:prstGeom>
          <a:noFill/>
          <a:ln w="9525" cap="flat" cmpd="sng" algn="ctr">
            <a:solidFill>
              <a:srgbClr val="000000"/>
            </a:solidFill>
            <a:prstDash val="dash"/>
          </a:ln>
          <a:effectLst/>
        </p:spPr>
      </p:cxnSp>
      <p:cxnSp>
        <p:nvCxnSpPr>
          <p:cNvPr id="236" name="Straight Connector 235"/>
          <p:cNvCxnSpPr/>
          <p:nvPr/>
        </p:nvCxnSpPr>
        <p:spPr>
          <a:xfrm flipV="1">
            <a:off x="8209249" y="2685820"/>
            <a:ext cx="0" cy="3216342"/>
          </a:xfrm>
          <a:prstGeom prst="line">
            <a:avLst/>
          </a:prstGeom>
          <a:noFill/>
          <a:ln w="9525" cap="flat" cmpd="sng" algn="ctr">
            <a:solidFill>
              <a:srgbClr val="000000"/>
            </a:solidFill>
            <a:prstDash val="dash"/>
          </a:ln>
          <a:effectLst/>
        </p:spPr>
      </p:cxnSp>
      <p:sp>
        <p:nvSpPr>
          <p:cNvPr id="248" name="Rectangle 247"/>
          <p:cNvSpPr/>
          <p:nvPr/>
        </p:nvSpPr>
        <p:spPr>
          <a:xfrm>
            <a:off x="9366191" y="5998128"/>
            <a:ext cx="641499" cy="162993"/>
          </a:xfrm>
          <a:prstGeom prst="rect">
            <a:avLst/>
          </a:prstGeom>
        </p:spPr>
        <p:txBody>
          <a:bodyPr wrap="square" lIns="0" tIns="0" rIns="0" bIns="0">
            <a:spAutoFit/>
          </a:bodyPr>
          <a:lstStyle/>
          <a:p>
            <a:pPr defTabSz="899010"/>
            <a:r>
              <a:rPr lang="en-GB" sz="1059" dirty="0">
                <a:solidFill>
                  <a:srgbClr val="000000"/>
                </a:solidFill>
                <a:latin typeface="Georgia"/>
              </a:rPr>
              <a:t>Risk</a:t>
            </a:r>
          </a:p>
        </p:txBody>
      </p:sp>
      <p:sp>
        <p:nvSpPr>
          <p:cNvPr id="251" name="Content Placeholder 2"/>
          <p:cNvSpPr>
            <a:spLocks noGrp="1"/>
          </p:cNvSpPr>
          <p:nvPr/>
        </p:nvSpPr>
        <p:spPr>
          <a:xfrm>
            <a:off x="6582088" y="2376549"/>
            <a:ext cx="3628267" cy="266764"/>
          </a:xfrm>
          <a:prstGeom prst="rect">
            <a:avLst/>
          </a:prstGeom>
        </p:spPr>
        <p:txBody>
          <a:bodyPr vert="horz" lIns="0" tIns="0" rIns="0" bIns="0" rtlCol="0">
            <a:noAutofit/>
          </a:bodyPr>
          <a:lstStyle>
            <a:lvl1pPr marL="0" marR="0" indent="0" algn="l" defTabSz="1019175" rtl="0" eaLnBrk="1" fontAlgn="base" latinLnBrk="0" hangingPunct="1">
              <a:lnSpc>
                <a:spcPct val="100000"/>
              </a:lnSpc>
              <a:spcBef>
                <a:spcPts val="0"/>
              </a:spcBef>
              <a:spcAft>
                <a:spcPts val="600"/>
              </a:spcAft>
              <a:buClr>
                <a:srgbClr val="000000"/>
              </a:buClr>
              <a:buSzTx/>
              <a:buFont typeface="Wingdings" pitchFamily="2" charset="2"/>
              <a:buNone/>
              <a:tabLst/>
              <a:defRPr sz="1100" kern="1200">
                <a:solidFill>
                  <a:schemeClr val="tx1"/>
                </a:solidFill>
                <a:latin typeface="Georgia" pitchFamily="18" charset="0"/>
                <a:ea typeface="+mn-ea"/>
                <a:cs typeface="+mn-cs"/>
              </a:defRPr>
            </a:lvl1pPr>
            <a:lvl2pPr marL="234950" marR="0" indent="-228600" algn="l" defTabSz="1019175" rtl="0" eaLnBrk="1" fontAlgn="base" latinLnBrk="0" hangingPunct="1">
              <a:lnSpc>
                <a:spcPct val="100000"/>
              </a:lnSpc>
              <a:spcBef>
                <a:spcPts val="0"/>
              </a:spcBef>
              <a:spcAft>
                <a:spcPts val="600"/>
              </a:spcAft>
              <a:buClr>
                <a:srgbClr val="000000"/>
              </a:buClr>
              <a:buSzTx/>
              <a:buFont typeface="Times New Roman" pitchFamily="18" charset="0"/>
              <a:buChar char="•"/>
              <a:tabLst/>
              <a:defRPr sz="1100" kern="1200">
                <a:solidFill>
                  <a:schemeClr val="tx1"/>
                </a:solidFill>
                <a:latin typeface="Georgia" pitchFamily="18" charset="0"/>
                <a:ea typeface="+mn-ea"/>
                <a:cs typeface="+mn-cs"/>
              </a:defRPr>
            </a:lvl2pPr>
            <a:lvl3pPr marL="475488" marR="0" indent="-227013" algn="l" defTabSz="1019175" rtl="0" eaLnBrk="1" fontAlgn="base" latinLnBrk="0" hangingPunct="1">
              <a:lnSpc>
                <a:spcPct val="100000"/>
              </a:lnSpc>
              <a:spcBef>
                <a:spcPts val="0"/>
              </a:spcBef>
              <a:spcAft>
                <a:spcPts val="600"/>
              </a:spcAft>
              <a:buClr>
                <a:srgbClr val="000000"/>
              </a:buClr>
              <a:buSzTx/>
              <a:buFont typeface="Arial" pitchFamily="34" charset="0"/>
              <a:buChar char="-"/>
              <a:tabLst/>
              <a:defRPr sz="1100" kern="1200">
                <a:solidFill>
                  <a:schemeClr val="tx1"/>
                </a:solidFill>
                <a:latin typeface="Georgia" pitchFamily="18" charset="0"/>
                <a:ea typeface="+mn-ea"/>
                <a:cs typeface="+mn-cs"/>
              </a:defRPr>
            </a:lvl3pPr>
            <a:lvl4pPr marL="685800" marR="0" indent="-237744" algn="l" defTabSz="1019175" rtl="0" eaLnBrk="1" fontAlgn="base" latinLnBrk="0" hangingPunct="1">
              <a:lnSpc>
                <a:spcPct val="100000"/>
              </a:lnSpc>
              <a:spcBef>
                <a:spcPts val="0"/>
              </a:spcBef>
              <a:spcAft>
                <a:spcPts val="600"/>
              </a:spcAft>
              <a:buClr>
                <a:srgbClr val="000000"/>
              </a:buClr>
              <a:buSzTx/>
              <a:buFont typeface="Georgia" pitchFamily="18" charset="0"/>
              <a:buChar char="◦"/>
              <a:tabLst/>
              <a:defRPr sz="1100" kern="1200">
                <a:solidFill>
                  <a:schemeClr val="tx1"/>
                </a:solidFill>
                <a:latin typeface="Georgia" pitchFamily="18" charset="0"/>
                <a:ea typeface="+mn-ea"/>
                <a:cs typeface="+mn-cs"/>
              </a:defRPr>
            </a:lvl4pPr>
            <a:lvl5pPr marL="914400" marR="0" indent="-228600" algn="l" defTabSz="1019175" rtl="0" eaLnBrk="1" fontAlgn="base" latinLnBrk="0" hangingPunct="1">
              <a:lnSpc>
                <a:spcPct val="100000"/>
              </a:lnSpc>
              <a:spcBef>
                <a:spcPts val="0"/>
              </a:spcBef>
              <a:spcAft>
                <a:spcPts val="600"/>
              </a:spcAft>
              <a:buClr>
                <a:srgbClr val="000000"/>
              </a:buClr>
              <a:buSzTx/>
              <a:buFont typeface="Georgia" pitchFamily="18" charset="0"/>
              <a:buChar char="›"/>
              <a:tabLst/>
              <a:defRPr sz="1100" kern="1200" baseline="0">
                <a:solidFill>
                  <a:schemeClr val="tx1"/>
                </a:solidFill>
                <a:latin typeface="Georgia" pitchFamily="18" charset="0"/>
                <a:ea typeface="+mn-ea"/>
                <a:cs typeface="+mn-cs"/>
              </a:defRPr>
            </a:lvl5pPr>
            <a:lvl6pPr marL="237744" indent="-237744" algn="l" defTabSz="1018824" rtl="0" eaLnBrk="1" latinLnBrk="0" hangingPunct="1">
              <a:lnSpc>
                <a:spcPct val="100000"/>
              </a:lnSpc>
              <a:spcBef>
                <a:spcPts val="0"/>
              </a:spcBef>
              <a:spcAft>
                <a:spcPts val="600"/>
              </a:spcAft>
              <a:buFont typeface="+mj-lt"/>
              <a:buAutoNum type="arabicPeriod"/>
              <a:defRPr lang="en-GB" sz="1100" kern="1200" baseline="0" noProof="0" dirty="0" smtClean="0">
                <a:solidFill>
                  <a:schemeClr val="tx1"/>
                </a:solidFill>
                <a:latin typeface="Georgia" pitchFamily="18" charset="0"/>
                <a:ea typeface="+mn-ea"/>
                <a:cs typeface="+mn-cs"/>
              </a:defRPr>
            </a:lvl6pPr>
            <a:lvl7pPr marL="475488" indent="-228600" algn="l" defTabSz="1018824" rtl="0" eaLnBrk="1" latinLnBrk="0" hangingPunct="1">
              <a:lnSpc>
                <a:spcPct val="100000"/>
              </a:lnSpc>
              <a:spcBef>
                <a:spcPts val="0"/>
              </a:spcBef>
              <a:spcAft>
                <a:spcPts val="600"/>
              </a:spcAft>
              <a:buFont typeface="+mj-lt"/>
              <a:buAutoNum type="alphaLcPeriod"/>
              <a:defRPr lang="en-GB" sz="1100" kern="1200" baseline="0" noProof="0" dirty="0" smtClean="0">
                <a:solidFill>
                  <a:schemeClr val="tx1"/>
                </a:solidFill>
                <a:latin typeface="Georgia" pitchFamily="18" charset="0"/>
                <a:ea typeface="+mn-ea"/>
                <a:cs typeface="+mn-cs"/>
              </a:defRPr>
            </a:lvl7pPr>
            <a:lvl8pPr marL="682625" indent="-228600" algn="l" defTabSz="1018824" rtl="0" eaLnBrk="1" latinLnBrk="0" hangingPunct="1">
              <a:lnSpc>
                <a:spcPct val="100000"/>
              </a:lnSpc>
              <a:spcBef>
                <a:spcPts val="0"/>
              </a:spcBef>
              <a:spcAft>
                <a:spcPts val="600"/>
              </a:spcAft>
              <a:buFont typeface="+mj-lt"/>
              <a:buAutoNum type="romanLcPeriod"/>
              <a:defRPr lang="en-GB" sz="1100" kern="1200" baseline="0" noProof="0" dirty="0" smtClean="0">
                <a:solidFill>
                  <a:schemeClr val="tx1"/>
                </a:solidFill>
                <a:latin typeface="Georgia" pitchFamily="18" charset="0"/>
                <a:ea typeface="+mn-ea"/>
                <a:cs typeface="+mn-cs"/>
              </a:defRPr>
            </a:lvl8pPr>
            <a:lvl9pPr marL="0" indent="0" algn="l" defTabSz="1018824" rtl="0" eaLnBrk="1" latinLnBrk="0" hangingPunct="1">
              <a:lnSpc>
                <a:spcPct val="100000"/>
              </a:lnSpc>
              <a:spcBef>
                <a:spcPts val="0"/>
              </a:spcBef>
              <a:spcAft>
                <a:spcPts val="600"/>
              </a:spcAft>
              <a:buFont typeface="Arial" pitchFamily="34" charset="0"/>
              <a:buNone/>
              <a:defRPr lang="en-GB" sz="1100" b="1" kern="1200" baseline="0" noProof="0" dirty="0" smtClean="0">
                <a:solidFill>
                  <a:schemeClr val="tx2"/>
                </a:solidFill>
                <a:latin typeface="Georgia" pitchFamily="18" charset="0"/>
                <a:ea typeface="+mn-ea"/>
                <a:cs typeface="+mn-cs"/>
              </a:defRPr>
            </a:lvl9pPr>
          </a:lstStyle>
          <a:p>
            <a:pPr algn="ctr" defTabSz="899320">
              <a:spcAft>
                <a:spcPts val="529"/>
              </a:spcAft>
            </a:pPr>
            <a:r>
              <a:rPr lang="en-GB" sz="971" b="1" dirty="0">
                <a:solidFill>
                  <a:srgbClr val="000000"/>
                </a:solidFill>
              </a:rPr>
              <a:t>Risk / Financial Benefit Profile </a:t>
            </a:r>
          </a:p>
        </p:txBody>
      </p:sp>
      <p:sp>
        <p:nvSpPr>
          <p:cNvPr id="255" name="TextBox 254"/>
          <p:cNvSpPr txBox="1"/>
          <p:nvPr/>
        </p:nvSpPr>
        <p:spPr>
          <a:xfrm>
            <a:off x="1879361" y="2591194"/>
            <a:ext cx="280147" cy="325923"/>
          </a:xfrm>
          <a:prstGeom prst="rect">
            <a:avLst/>
          </a:prstGeom>
          <a:noFill/>
          <a:ln>
            <a:noFill/>
          </a:ln>
        </p:spPr>
        <p:txBody>
          <a:bodyPr vert="horz" wrap="square" lIns="0" tIns="0" rIns="0" bIns="0" rtlCol="0">
            <a:spAutoFit/>
          </a:bodyPr>
          <a:lstStyle/>
          <a:p>
            <a:pPr defTabSz="899010"/>
            <a:r>
              <a:rPr lang="en-GB" sz="2118" dirty="0">
                <a:solidFill>
                  <a:srgbClr val="A32020"/>
                </a:solidFill>
                <a:latin typeface="Smart Symbols"/>
                <a:cs typeface="Arial" pitchFamily="34" charset="0"/>
              </a:rPr>
              <a:t>!</a:t>
            </a:r>
            <a:endParaRPr lang="en-GB" sz="2118" dirty="0">
              <a:solidFill>
                <a:srgbClr val="A32020"/>
              </a:solidFill>
              <a:latin typeface="Georgia" pitchFamily="18" charset="0"/>
              <a:cs typeface="Arial" pitchFamily="34" charset="0"/>
            </a:endParaRPr>
          </a:p>
        </p:txBody>
      </p:sp>
      <p:sp>
        <p:nvSpPr>
          <p:cNvPr id="256" name="TextBox 255"/>
          <p:cNvSpPr txBox="1"/>
          <p:nvPr/>
        </p:nvSpPr>
        <p:spPr>
          <a:xfrm>
            <a:off x="1879361" y="2917075"/>
            <a:ext cx="280147" cy="325923"/>
          </a:xfrm>
          <a:prstGeom prst="rect">
            <a:avLst/>
          </a:prstGeom>
          <a:noFill/>
          <a:ln>
            <a:noFill/>
          </a:ln>
        </p:spPr>
        <p:txBody>
          <a:bodyPr vert="horz" wrap="square" lIns="0" tIns="0" rIns="0" bIns="0" rtlCol="0">
            <a:spAutoFit/>
          </a:bodyPr>
          <a:lstStyle/>
          <a:p>
            <a:pPr defTabSz="899010"/>
            <a:r>
              <a:rPr lang="en-GB" sz="2118" dirty="0">
                <a:solidFill>
                  <a:srgbClr val="A32020"/>
                </a:solidFill>
                <a:latin typeface="Smart Symbols"/>
                <a:cs typeface="Arial" pitchFamily="34" charset="0"/>
              </a:rPr>
              <a:t>@</a:t>
            </a:r>
            <a:endParaRPr lang="en-GB" sz="2118" dirty="0">
              <a:solidFill>
                <a:srgbClr val="A32020"/>
              </a:solidFill>
              <a:latin typeface="Georgia" pitchFamily="18" charset="0"/>
              <a:cs typeface="Arial" pitchFamily="34" charset="0"/>
            </a:endParaRPr>
          </a:p>
        </p:txBody>
      </p:sp>
      <p:sp>
        <p:nvSpPr>
          <p:cNvPr id="257" name="TextBox 256"/>
          <p:cNvSpPr txBox="1"/>
          <p:nvPr/>
        </p:nvSpPr>
        <p:spPr>
          <a:xfrm>
            <a:off x="1879361" y="3230192"/>
            <a:ext cx="280147" cy="325923"/>
          </a:xfrm>
          <a:prstGeom prst="rect">
            <a:avLst/>
          </a:prstGeom>
          <a:noFill/>
          <a:ln>
            <a:noFill/>
          </a:ln>
        </p:spPr>
        <p:txBody>
          <a:bodyPr vert="horz" wrap="square" lIns="0" tIns="0" rIns="0" bIns="0" rtlCol="0">
            <a:spAutoFit/>
          </a:bodyPr>
          <a:lstStyle/>
          <a:p>
            <a:pPr defTabSz="899010"/>
            <a:r>
              <a:rPr lang="en-GB" sz="2118" dirty="0">
                <a:solidFill>
                  <a:srgbClr val="A32020"/>
                </a:solidFill>
                <a:latin typeface="Smart Symbols"/>
                <a:cs typeface="Arial" pitchFamily="34" charset="0"/>
              </a:rPr>
              <a:t>#</a:t>
            </a:r>
            <a:endParaRPr lang="en-GB" sz="2118" dirty="0">
              <a:solidFill>
                <a:srgbClr val="A32020"/>
              </a:solidFill>
              <a:latin typeface="Georgia" pitchFamily="18" charset="0"/>
              <a:cs typeface="Arial" pitchFamily="34" charset="0"/>
            </a:endParaRPr>
          </a:p>
        </p:txBody>
      </p:sp>
      <p:sp>
        <p:nvSpPr>
          <p:cNvPr id="258" name="TextBox 257"/>
          <p:cNvSpPr txBox="1"/>
          <p:nvPr/>
        </p:nvSpPr>
        <p:spPr>
          <a:xfrm>
            <a:off x="1879361" y="3539676"/>
            <a:ext cx="280147" cy="325923"/>
          </a:xfrm>
          <a:prstGeom prst="rect">
            <a:avLst/>
          </a:prstGeom>
          <a:noFill/>
          <a:ln>
            <a:noFill/>
          </a:ln>
        </p:spPr>
        <p:txBody>
          <a:bodyPr vert="horz" wrap="square" lIns="0" tIns="0" rIns="0" bIns="0" rtlCol="0">
            <a:spAutoFit/>
          </a:bodyPr>
          <a:lstStyle/>
          <a:p>
            <a:pPr defTabSz="899010"/>
            <a:r>
              <a:rPr lang="en-GB" sz="2118" dirty="0">
                <a:solidFill>
                  <a:srgbClr val="A32020"/>
                </a:solidFill>
                <a:latin typeface="Smart Symbols"/>
                <a:cs typeface="Arial" pitchFamily="34" charset="0"/>
              </a:rPr>
              <a:t>$</a:t>
            </a:r>
            <a:endParaRPr lang="en-GB" sz="2118" dirty="0">
              <a:solidFill>
                <a:srgbClr val="A32020"/>
              </a:solidFill>
              <a:latin typeface="Georgia" pitchFamily="18" charset="0"/>
              <a:cs typeface="Arial" pitchFamily="34" charset="0"/>
            </a:endParaRPr>
          </a:p>
        </p:txBody>
      </p:sp>
      <p:sp>
        <p:nvSpPr>
          <p:cNvPr id="259" name="TextBox 258"/>
          <p:cNvSpPr txBox="1"/>
          <p:nvPr/>
        </p:nvSpPr>
        <p:spPr>
          <a:xfrm>
            <a:off x="1879361" y="3865557"/>
            <a:ext cx="280147" cy="325923"/>
          </a:xfrm>
          <a:prstGeom prst="rect">
            <a:avLst/>
          </a:prstGeom>
          <a:noFill/>
          <a:ln>
            <a:noFill/>
          </a:ln>
        </p:spPr>
        <p:txBody>
          <a:bodyPr vert="horz" wrap="square" lIns="0" tIns="0" rIns="0" bIns="0" rtlCol="0">
            <a:spAutoFit/>
          </a:bodyPr>
          <a:lstStyle/>
          <a:p>
            <a:pPr defTabSz="899010"/>
            <a:r>
              <a:rPr lang="en-GB" sz="2118" dirty="0">
                <a:solidFill>
                  <a:srgbClr val="A32020"/>
                </a:solidFill>
                <a:latin typeface="Smart Symbols"/>
                <a:cs typeface="Arial" pitchFamily="34" charset="0"/>
              </a:rPr>
              <a:t>%</a:t>
            </a:r>
            <a:endParaRPr lang="en-GB" sz="2118" dirty="0">
              <a:solidFill>
                <a:srgbClr val="A32020"/>
              </a:solidFill>
              <a:latin typeface="Georgia" pitchFamily="18" charset="0"/>
              <a:cs typeface="Arial" pitchFamily="34" charset="0"/>
            </a:endParaRPr>
          </a:p>
        </p:txBody>
      </p:sp>
      <p:sp>
        <p:nvSpPr>
          <p:cNvPr id="263" name="TextBox 262"/>
          <p:cNvSpPr txBox="1"/>
          <p:nvPr>
            <p:custDataLst>
              <p:tags r:id="rId17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4" name="TextBox 263"/>
          <p:cNvSpPr txBox="1"/>
          <p:nvPr>
            <p:custDataLst>
              <p:tags r:id="rId17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5" name="TextBox 264"/>
          <p:cNvSpPr txBox="1"/>
          <p:nvPr>
            <p:custDataLst>
              <p:tags r:id="rId17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6" name="TextBox 265"/>
          <p:cNvSpPr txBox="1"/>
          <p:nvPr>
            <p:custDataLst>
              <p:tags r:id="rId17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7" name="TextBox 266"/>
          <p:cNvSpPr txBox="1"/>
          <p:nvPr>
            <p:custDataLst>
              <p:tags r:id="rId18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8" name="TextBox 267"/>
          <p:cNvSpPr txBox="1"/>
          <p:nvPr>
            <p:custDataLst>
              <p:tags r:id="rId18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69" name="TextBox 268"/>
          <p:cNvSpPr txBox="1"/>
          <p:nvPr>
            <p:custDataLst>
              <p:tags r:id="rId18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0" name="TextBox 269"/>
          <p:cNvSpPr txBox="1"/>
          <p:nvPr>
            <p:custDataLst>
              <p:tags r:id="rId18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1" name="TextBox 270"/>
          <p:cNvSpPr txBox="1"/>
          <p:nvPr>
            <p:custDataLst>
              <p:tags r:id="rId18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2" name="TextBox 271"/>
          <p:cNvSpPr txBox="1"/>
          <p:nvPr>
            <p:custDataLst>
              <p:tags r:id="rId18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3" name="TextBox 272"/>
          <p:cNvSpPr txBox="1"/>
          <p:nvPr>
            <p:custDataLst>
              <p:tags r:id="rId18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4" name="TextBox 273"/>
          <p:cNvSpPr txBox="1"/>
          <p:nvPr>
            <p:custDataLst>
              <p:tags r:id="rId18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5" name="TextBox 274"/>
          <p:cNvSpPr txBox="1"/>
          <p:nvPr>
            <p:custDataLst>
              <p:tags r:id="rId18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6" name="TextBox 275"/>
          <p:cNvSpPr txBox="1"/>
          <p:nvPr>
            <p:custDataLst>
              <p:tags r:id="rId18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7" name="TextBox 276"/>
          <p:cNvSpPr txBox="1"/>
          <p:nvPr>
            <p:custDataLst>
              <p:tags r:id="rId19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8" name="TextBox 277"/>
          <p:cNvSpPr txBox="1"/>
          <p:nvPr>
            <p:custDataLst>
              <p:tags r:id="rId19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79" name="TextBox 278"/>
          <p:cNvSpPr txBox="1"/>
          <p:nvPr>
            <p:custDataLst>
              <p:tags r:id="rId19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0" name="TextBox 279"/>
          <p:cNvSpPr txBox="1"/>
          <p:nvPr>
            <p:custDataLst>
              <p:tags r:id="rId19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1" name="TextBox 280"/>
          <p:cNvSpPr txBox="1"/>
          <p:nvPr>
            <p:custDataLst>
              <p:tags r:id="rId19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2" name="TextBox 281"/>
          <p:cNvSpPr txBox="1"/>
          <p:nvPr>
            <p:custDataLst>
              <p:tags r:id="rId19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3" name="TextBox 282"/>
          <p:cNvSpPr txBox="1"/>
          <p:nvPr>
            <p:custDataLst>
              <p:tags r:id="rId19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4" name="TextBox 283"/>
          <p:cNvSpPr txBox="1"/>
          <p:nvPr>
            <p:custDataLst>
              <p:tags r:id="rId19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5" name="TextBox 284"/>
          <p:cNvSpPr txBox="1"/>
          <p:nvPr>
            <p:custDataLst>
              <p:tags r:id="rId19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6" name="TextBox 285"/>
          <p:cNvSpPr txBox="1"/>
          <p:nvPr>
            <p:custDataLst>
              <p:tags r:id="rId19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37" name="TextBox 236"/>
          <p:cNvSpPr txBox="1"/>
          <p:nvPr>
            <p:custDataLst>
              <p:tags r:id="rId20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38" name="TextBox 237"/>
          <p:cNvSpPr txBox="1"/>
          <p:nvPr>
            <p:custDataLst>
              <p:tags r:id="rId20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39" name="TextBox 238"/>
          <p:cNvSpPr txBox="1"/>
          <p:nvPr>
            <p:custDataLst>
              <p:tags r:id="rId20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0" name="TextBox 239"/>
          <p:cNvSpPr txBox="1"/>
          <p:nvPr>
            <p:custDataLst>
              <p:tags r:id="rId20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1" name="TextBox 240"/>
          <p:cNvSpPr txBox="1"/>
          <p:nvPr>
            <p:custDataLst>
              <p:tags r:id="rId20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2" name="TextBox 241"/>
          <p:cNvSpPr txBox="1"/>
          <p:nvPr>
            <p:custDataLst>
              <p:tags r:id="rId20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3" name="TextBox 242"/>
          <p:cNvSpPr txBox="1"/>
          <p:nvPr>
            <p:custDataLst>
              <p:tags r:id="rId20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4" name="TextBox 243"/>
          <p:cNvSpPr txBox="1"/>
          <p:nvPr>
            <p:custDataLst>
              <p:tags r:id="rId20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5" name="TextBox 244"/>
          <p:cNvSpPr txBox="1"/>
          <p:nvPr>
            <p:custDataLst>
              <p:tags r:id="rId20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6" name="TextBox 245"/>
          <p:cNvSpPr txBox="1"/>
          <p:nvPr>
            <p:custDataLst>
              <p:tags r:id="rId20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7" name="TextBox 246"/>
          <p:cNvSpPr txBox="1"/>
          <p:nvPr>
            <p:custDataLst>
              <p:tags r:id="rId21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49" name="TextBox 248"/>
          <p:cNvSpPr txBox="1"/>
          <p:nvPr>
            <p:custDataLst>
              <p:tags r:id="rId21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50" name="TextBox 249"/>
          <p:cNvSpPr txBox="1"/>
          <p:nvPr>
            <p:custDataLst>
              <p:tags r:id="rId21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52" name="TextBox 251"/>
          <p:cNvSpPr txBox="1"/>
          <p:nvPr>
            <p:custDataLst>
              <p:tags r:id="rId21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53" name="TextBox 252"/>
          <p:cNvSpPr txBox="1"/>
          <p:nvPr>
            <p:custDataLst>
              <p:tags r:id="rId21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55" name="TextBox 54"/>
          <p:cNvSpPr txBox="1"/>
          <p:nvPr>
            <p:custDataLst>
              <p:tags r:id="rId21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7" name="TextBox 286"/>
          <p:cNvSpPr txBox="1"/>
          <p:nvPr>
            <p:custDataLst>
              <p:tags r:id="rId21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00" name="TextBox 199"/>
          <p:cNvSpPr txBox="1"/>
          <p:nvPr>
            <p:custDataLst>
              <p:tags r:id="rId21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8" name="TextBox 287"/>
          <p:cNvSpPr txBox="1"/>
          <p:nvPr>
            <p:custDataLst>
              <p:tags r:id="rId21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89" name="TextBox 288"/>
          <p:cNvSpPr txBox="1"/>
          <p:nvPr>
            <p:custDataLst>
              <p:tags r:id="rId21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0" name="TextBox 289"/>
          <p:cNvSpPr txBox="1"/>
          <p:nvPr>
            <p:custDataLst>
              <p:tags r:id="rId22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1" name="TextBox 290"/>
          <p:cNvSpPr txBox="1"/>
          <p:nvPr>
            <p:custDataLst>
              <p:tags r:id="rId22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2" name="TextBox 291"/>
          <p:cNvSpPr txBox="1"/>
          <p:nvPr>
            <p:custDataLst>
              <p:tags r:id="rId22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3" name="TextBox 292"/>
          <p:cNvSpPr txBox="1"/>
          <p:nvPr>
            <p:custDataLst>
              <p:tags r:id="rId22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4" name="TextBox 293"/>
          <p:cNvSpPr txBox="1"/>
          <p:nvPr>
            <p:custDataLst>
              <p:tags r:id="rId22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5" name="TextBox 294"/>
          <p:cNvSpPr txBox="1"/>
          <p:nvPr>
            <p:custDataLst>
              <p:tags r:id="rId22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6" name="TextBox 295"/>
          <p:cNvSpPr txBox="1"/>
          <p:nvPr>
            <p:custDataLst>
              <p:tags r:id="rId22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7" name="TextBox 296"/>
          <p:cNvSpPr txBox="1"/>
          <p:nvPr>
            <p:custDataLst>
              <p:tags r:id="rId22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8" name="TextBox 297"/>
          <p:cNvSpPr txBox="1"/>
          <p:nvPr>
            <p:custDataLst>
              <p:tags r:id="rId22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299" name="TextBox 298"/>
          <p:cNvSpPr txBox="1"/>
          <p:nvPr>
            <p:custDataLst>
              <p:tags r:id="rId22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0" name="TextBox 299"/>
          <p:cNvSpPr txBox="1"/>
          <p:nvPr>
            <p:custDataLst>
              <p:tags r:id="rId23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1" name="TextBox 300"/>
          <p:cNvSpPr txBox="1"/>
          <p:nvPr>
            <p:custDataLst>
              <p:tags r:id="rId23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2" name="TextBox 301"/>
          <p:cNvSpPr txBox="1"/>
          <p:nvPr>
            <p:custDataLst>
              <p:tags r:id="rId23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3" name="TextBox 302"/>
          <p:cNvSpPr txBox="1"/>
          <p:nvPr>
            <p:custDataLst>
              <p:tags r:id="rId23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4" name="TextBox 303"/>
          <p:cNvSpPr txBox="1"/>
          <p:nvPr>
            <p:custDataLst>
              <p:tags r:id="rId23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5" name="TextBox 304"/>
          <p:cNvSpPr txBox="1"/>
          <p:nvPr>
            <p:custDataLst>
              <p:tags r:id="rId23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6" name="TextBox 305"/>
          <p:cNvSpPr txBox="1"/>
          <p:nvPr>
            <p:custDataLst>
              <p:tags r:id="rId23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7" name="TextBox 306"/>
          <p:cNvSpPr txBox="1"/>
          <p:nvPr>
            <p:custDataLst>
              <p:tags r:id="rId23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8" name="TextBox 307"/>
          <p:cNvSpPr txBox="1"/>
          <p:nvPr>
            <p:custDataLst>
              <p:tags r:id="rId23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09" name="TextBox 308"/>
          <p:cNvSpPr txBox="1"/>
          <p:nvPr>
            <p:custDataLst>
              <p:tags r:id="rId23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0" name="TextBox 309"/>
          <p:cNvSpPr txBox="1"/>
          <p:nvPr>
            <p:custDataLst>
              <p:tags r:id="rId24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1" name="TextBox 310"/>
          <p:cNvSpPr txBox="1"/>
          <p:nvPr>
            <p:custDataLst>
              <p:tags r:id="rId24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2" name="TextBox 311"/>
          <p:cNvSpPr txBox="1"/>
          <p:nvPr>
            <p:custDataLst>
              <p:tags r:id="rId24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3" name="TextBox 312"/>
          <p:cNvSpPr txBox="1"/>
          <p:nvPr>
            <p:custDataLst>
              <p:tags r:id="rId24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4" name="TextBox 313"/>
          <p:cNvSpPr txBox="1"/>
          <p:nvPr>
            <p:custDataLst>
              <p:tags r:id="rId24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5" name="TextBox 314"/>
          <p:cNvSpPr txBox="1"/>
          <p:nvPr>
            <p:custDataLst>
              <p:tags r:id="rId24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6" name="TextBox 315"/>
          <p:cNvSpPr txBox="1"/>
          <p:nvPr>
            <p:custDataLst>
              <p:tags r:id="rId24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7" name="TextBox 316"/>
          <p:cNvSpPr txBox="1"/>
          <p:nvPr>
            <p:custDataLst>
              <p:tags r:id="rId24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8" name="TextBox 317"/>
          <p:cNvSpPr txBox="1"/>
          <p:nvPr>
            <p:custDataLst>
              <p:tags r:id="rId24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19" name="TextBox 318"/>
          <p:cNvSpPr txBox="1"/>
          <p:nvPr>
            <p:custDataLst>
              <p:tags r:id="rId24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0" name="TextBox 319"/>
          <p:cNvSpPr txBox="1"/>
          <p:nvPr>
            <p:custDataLst>
              <p:tags r:id="rId25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1" name="TextBox 320"/>
          <p:cNvSpPr txBox="1"/>
          <p:nvPr>
            <p:custDataLst>
              <p:tags r:id="rId25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2" name="TextBox 321"/>
          <p:cNvSpPr txBox="1"/>
          <p:nvPr>
            <p:custDataLst>
              <p:tags r:id="rId25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3" name="TextBox 322"/>
          <p:cNvSpPr txBox="1"/>
          <p:nvPr>
            <p:custDataLst>
              <p:tags r:id="rId25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4" name="TextBox 323"/>
          <p:cNvSpPr txBox="1"/>
          <p:nvPr>
            <p:custDataLst>
              <p:tags r:id="rId254"/>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5" name="TextBox 324"/>
          <p:cNvSpPr txBox="1"/>
          <p:nvPr>
            <p:custDataLst>
              <p:tags r:id="rId255"/>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6" name="TextBox 325"/>
          <p:cNvSpPr txBox="1"/>
          <p:nvPr>
            <p:custDataLst>
              <p:tags r:id="rId256"/>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7" name="TextBox 326"/>
          <p:cNvSpPr txBox="1"/>
          <p:nvPr>
            <p:custDataLst>
              <p:tags r:id="rId257"/>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8" name="TextBox 327"/>
          <p:cNvSpPr txBox="1"/>
          <p:nvPr>
            <p:custDataLst>
              <p:tags r:id="rId258"/>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29" name="TextBox 328"/>
          <p:cNvSpPr txBox="1"/>
          <p:nvPr>
            <p:custDataLst>
              <p:tags r:id="rId259"/>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30" name="TextBox 329"/>
          <p:cNvSpPr txBox="1"/>
          <p:nvPr>
            <p:custDataLst>
              <p:tags r:id="rId260"/>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31" name="TextBox 330"/>
          <p:cNvSpPr txBox="1"/>
          <p:nvPr>
            <p:custDataLst>
              <p:tags r:id="rId261"/>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32" name="TextBox 331"/>
          <p:cNvSpPr txBox="1"/>
          <p:nvPr>
            <p:custDataLst>
              <p:tags r:id="rId262"/>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33" name="TextBox 332"/>
          <p:cNvSpPr txBox="1"/>
          <p:nvPr>
            <p:custDataLst>
              <p:tags r:id="rId263"/>
            </p:custDataLst>
          </p:nvPr>
        </p:nvSpPr>
        <p:spPr>
          <a:xfrm>
            <a:off x="5300382" y="392206"/>
            <a:ext cx="5042647" cy="407356"/>
          </a:xfrm>
          <a:prstGeom prst="rect">
            <a:avLst/>
          </a:prstGeom>
          <a:solidFill>
            <a:scrgbClr r="0" g="0" b="0">
              <a:alpha val="0"/>
            </a:scrgbClr>
          </a:solidFill>
          <a:ln>
            <a:noFill/>
          </a:ln>
        </p:spPr>
        <p:txBody>
          <a:bodyPr vert="horz" wrap="square" lIns="0" tIns="0" rIns="0" bIns="0" rtlCol="0">
            <a:spAutoFit/>
          </a:bodyPr>
          <a:lstStyle/>
          <a:p>
            <a:pPr defTabSz="899010"/>
            <a:r>
              <a:rPr lang="en-GB" sz="2647" dirty="0">
                <a:solidFill>
                  <a:srgbClr val="000000"/>
                </a:solidFill>
                <a:latin typeface="Georgia" pitchFamily="18" charset="0"/>
                <a:cs typeface="Arial" pitchFamily="34" charset="0"/>
              </a:rPr>
              <a:t> </a:t>
            </a:r>
          </a:p>
        </p:txBody>
      </p:sp>
      <p:sp>
        <p:nvSpPr>
          <p:cNvPr id="386" name="Rounded Rectangle 385"/>
          <p:cNvSpPr/>
          <p:nvPr/>
        </p:nvSpPr>
        <p:spPr>
          <a:xfrm>
            <a:off x="2075841" y="1436904"/>
            <a:ext cx="7927213" cy="1114219"/>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There are many different ways to partner with others when working on property development. A legal document in the form of a contract, is needed to outline the roles and responsibilities for both you and your future partner. </a:t>
            </a:r>
          </a:p>
        </p:txBody>
      </p:sp>
      <p:sp>
        <p:nvSpPr>
          <p:cNvPr id="4" name="Rectangle 3"/>
          <p:cNvSpPr/>
          <p:nvPr/>
        </p:nvSpPr>
        <p:spPr>
          <a:xfrm>
            <a:off x="2067902" y="2204306"/>
            <a:ext cx="4111644" cy="3697856"/>
          </a:xfrm>
          <a:prstGeom prst="rect">
            <a:avLst/>
          </a:prstGeom>
          <a:noFill/>
          <a:ln w="6350">
            <a:noFill/>
          </a:ln>
        </p:spPr>
        <p:txBody>
          <a:bodyPr vert="horz" wrap="square" lIns="80682" tIns="40341" rIns="80682" bIns="40341" rtlCol="0" anchor="ctr">
            <a:noAutofit/>
          </a:bodyPr>
          <a:lstStyle/>
          <a:p>
            <a:pPr defTabSz="899320" fontAlgn="base">
              <a:spcBef>
                <a:spcPts val="529"/>
              </a:spcBef>
              <a:spcAft>
                <a:spcPts val="529"/>
              </a:spcAft>
              <a:buClr>
                <a:srgbClr val="000000"/>
              </a:buClr>
            </a:pPr>
            <a:r>
              <a:rPr lang="en-GB" sz="1235" dirty="0">
                <a:solidFill>
                  <a:srgbClr val="000000"/>
                </a:solidFill>
                <a:latin typeface="Georgia" pitchFamily="18" charset="0"/>
              </a:rPr>
              <a:t>Below are some common types of partnering with others:</a:t>
            </a:r>
          </a:p>
          <a:p>
            <a:pPr defTabSz="899320" fontAlgn="base">
              <a:spcBef>
                <a:spcPts val="529"/>
              </a:spcBef>
              <a:spcAft>
                <a:spcPts val="529"/>
              </a:spcAft>
              <a:buClr>
                <a:srgbClr val="000000"/>
              </a:buClr>
            </a:pPr>
            <a:r>
              <a:rPr lang="en-GB" sz="1235" dirty="0">
                <a:solidFill>
                  <a:srgbClr val="000000"/>
                </a:solidFill>
                <a:latin typeface="Georgia" pitchFamily="18" charset="0"/>
              </a:rPr>
              <a:t>Staged Purchase</a:t>
            </a:r>
          </a:p>
          <a:p>
            <a:pPr defTabSz="899320" fontAlgn="base">
              <a:spcBef>
                <a:spcPts val="529"/>
              </a:spcBef>
              <a:spcAft>
                <a:spcPts val="529"/>
              </a:spcAft>
              <a:buClr>
                <a:srgbClr val="000000"/>
              </a:buClr>
            </a:pPr>
            <a:r>
              <a:rPr lang="en-GB" sz="1235" dirty="0">
                <a:solidFill>
                  <a:srgbClr val="000000"/>
                </a:solidFill>
                <a:latin typeface="Georgia" pitchFamily="18" charset="0"/>
              </a:rPr>
              <a:t>Project Delivery Agreement (Revenue Share)</a:t>
            </a:r>
          </a:p>
          <a:p>
            <a:pPr defTabSz="899320" fontAlgn="base">
              <a:spcBef>
                <a:spcPts val="529"/>
              </a:spcBef>
              <a:spcAft>
                <a:spcPts val="529"/>
              </a:spcAft>
              <a:buClr>
                <a:srgbClr val="000000"/>
              </a:buClr>
            </a:pPr>
            <a:r>
              <a:rPr lang="en-GB" sz="1235" dirty="0">
                <a:solidFill>
                  <a:srgbClr val="000000"/>
                </a:solidFill>
                <a:latin typeface="Georgia" pitchFamily="18" charset="0"/>
              </a:rPr>
              <a:t>Project Delivery Agreement (Profit Share)</a:t>
            </a:r>
          </a:p>
          <a:p>
            <a:pPr defTabSz="899320" fontAlgn="base">
              <a:spcBef>
                <a:spcPts val="529"/>
              </a:spcBef>
              <a:spcAft>
                <a:spcPts val="529"/>
              </a:spcAft>
              <a:buClr>
                <a:srgbClr val="000000"/>
              </a:buClr>
            </a:pPr>
            <a:r>
              <a:rPr lang="en-GB" sz="1235" dirty="0">
                <a:solidFill>
                  <a:srgbClr val="000000"/>
                </a:solidFill>
                <a:latin typeface="Georgia" pitchFamily="18" charset="0"/>
              </a:rPr>
              <a:t>Joint Venture</a:t>
            </a:r>
          </a:p>
          <a:p>
            <a:pPr defTabSz="899320" fontAlgn="base">
              <a:spcBef>
                <a:spcPts val="529"/>
              </a:spcBef>
              <a:spcAft>
                <a:spcPts val="529"/>
              </a:spcAft>
              <a:buClr>
                <a:srgbClr val="000000"/>
              </a:buClr>
            </a:pPr>
            <a:r>
              <a:rPr lang="en-GB" sz="1235" dirty="0">
                <a:solidFill>
                  <a:srgbClr val="000000"/>
                </a:solidFill>
                <a:latin typeface="Georgia" pitchFamily="18" charset="0"/>
              </a:rPr>
              <a:t>Development Management Agreement</a:t>
            </a:r>
          </a:p>
          <a:p>
            <a:pPr defTabSz="899320" fontAlgn="base">
              <a:spcBef>
                <a:spcPts val="529"/>
              </a:spcBef>
              <a:spcAft>
                <a:spcPts val="529"/>
              </a:spcAft>
              <a:buClr>
                <a:srgbClr val="000000"/>
              </a:buClr>
            </a:pPr>
            <a:r>
              <a:rPr lang="en-GB" sz="1235" dirty="0">
                <a:solidFill>
                  <a:srgbClr val="000000"/>
                </a:solidFill>
                <a:latin typeface="Georgia" pitchFamily="18" charset="0"/>
              </a:rPr>
              <a:t>Each of these types of partnerships have different financial benefits (including profits) and disadvantages (some are riskier than others and are more likely for things to go wrong). (please see image to the right)</a:t>
            </a:r>
          </a:p>
          <a:p>
            <a:pPr defTabSz="899320" fontAlgn="base">
              <a:spcBef>
                <a:spcPts val="529"/>
              </a:spcBef>
              <a:spcAft>
                <a:spcPts val="529"/>
              </a:spcAft>
              <a:buClr>
                <a:srgbClr val="000000"/>
              </a:buClr>
            </a:pPr>
            <a:r>
              <a:rPr lang="en-GB" sz="1235" dirty="0">
                <a:solidFill>
                  <a:srgbClr val="000000"/>
                </a:solidFill>
                <a:latin typeface="Georgia" pitchFamily="18" charset="0"/>
              </a:rPr>
              <a:t>Your lawyer, property professionals and the NSWALC will be able to review your contract to help decide which partnership is best for you.</a:t>
            </a:r>
          </a:p>
        </p:txBody>
      </p:sp>
      <p:cxnSp>
        <p:nvCxnSpPr>
          <p:cNvPr id="6" name="Straight Arrow Connector 5"/>
          <p:cNvCxnSpPr/>
          <p:nvPr/>
        </p:nvCxnSpPr>
        <p:spPr>
          <a:xfrm>
            <a:off x="7299798" y="5080948"/>
            <a:ext cx="2387143" cy="0"/>
          </a:xfrm>
          <a:prstGeom prst="straightConnector1">
            <a:avLst/>
          </a:prstGeom>
          <a:ln w="12700">
            <a:solidFill>
              <a:srgbClr val="DC6900"/>
            </a:solidFill>
            <a:tailEnd type="triangle"/>
          </a:ln>
        </p:spPr>
        <p:style>
          <a:lnRef idx="1">
            <a:schemeClr val="accent1"/>
          </a:lnRef>
          <a:fillRef idx="0">
            <a:schemeClr val="accent1"/>
          </a:fillRef>
          <a:effectRef idx="0">
            <a:schemeClr val="accent1"/>
          </a:effectRef>
          <a:fontRef idx="minor">
            <a:schemeClr val="tx1"/>
          </a:fontRef>
        </p:style>
      </p:cxnSp>
      <p:cxnSp>
        <p:nvCxnSpPr>
          <p:cNvPr id="388" name="Straight Arrow Connector 387"/>
          <p:cNvCxnSpPr/>
          <p:nvPr/>
        </p:nvCxnSpPr>
        <p:spPr>
          <a:xfrm flipV="1">
            <a:off x="7134824" y="2762333"/>
            <a:ext cx="0" cy="1876902"/>
          </a:xfrm>
          <a:prstGeom prst="straightConnector1">
            <a:avLst/>
          </a:prstGeom>
          <a:ln w="12700">
            <a:solidFill>
              <a:srgbClr val="DC69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852662" y="4803039"/>
            <a:ext cx="637210" cy="149400"/>
          </a:xfrm>
          <a:prstGeom prst="rect">
            <a:avLst/>
          </a:prstGeom>
          <a:noFill/>
          <a:ln>
            <a:noFill/>
          </a:ln>
        </p:spPr>
        <p:txBody>
          <a:bodyPr wrap="square" lIns="0" tIns="0" rIns="0" bIns="0" rtlCol="0">
            <a:spAutoFit/>
          </a:bodyPr>
          <a:lstStyle/>
          <a:p>
            <a:pPr defTabSz="899010"/>
            <a:r>
              <a:rPr lang="en-GB" sz="971" dirty="0">
                <a:solidFill>
                  <a:srgbClr val="000000"/>
                </a:solidFill>
                <a:latin typeface="Georgia" pitchFamily="18" charset="0"/>
                <a:cs typeface="Arial" pitchFamily="34" charset="0"/>
              </a:rPr>
              <a:t>Higher risk</a:t>
            </a:r>
          </a:p>
        </p:txBody>
      </p:sp>
      <p:sp>
        <p:nvSpPr>
          <p:cNvPr id="389" name="TextBox 388"/>
          <p:cNvSpPr txBox="1"/>
          <p:nvPr/>
        </p:nvSpPr>
        <p:spPr>
          <a:xfrm>
            <a:off x="7423594" y="3171506"/>
            <a:ext cx="637210" cy="448200"/>
          </a:xfrm>
          <a:prstGeom prst="rect">
            <a:avLst/>
          </a:prstGeom>
          <a:noFill/>
          <a:ln>
            <a:noFill/>
          </a:ln>
        </p:spPr>
        <p:txBody>
          <a:bodyPr wrap="square" lIns="0" tIns="0" rIns="0" bIns="0" rtlCol="0">
            <a:spAutoFit/>
          </a:bodyPr>
          <a:lstStyle/>
          <a:p>
            <a:pPr defTabSz="899010"/>
            <a:r>
              <a:rPr lang="en-GB" sz="971" dirty="0">
                <a:solidFill>
                  <a:srgbClr val="000000"/>
                </a:solidFill>
                <a:latin typeface="Georgia" pitchFamily="18" charset="0"/>
                <a:cs typeface="Arial" pitchFamily="34" charset="0"/>
              </a:rPr>
              <a:t>Higher financial benefit</a:t>
            </a:r>
          </a:p>
        </p:txBody>
      </p:sp>
      <p:sp>
        <p:nvSpPr>
          <p:cNvPr id="5" name="Slide Number Placeholder 4"/>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6</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3068088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id" hidden="1"/>
          <p:cNvGrpSpPr/>
          <p:nvPr>
            <p:custDataLst>
              <p:tags r:id="rId2"/>
            </p:custDataLst>
          </p:nvPr>
        </p:nvGrpSpPr>
        <p:grpSpPr>
          <a:xfrm>
            <a:off x="2126428" y="540572"/>
            <a:ext cx="7939144" cy="6043108"/>
            <a:chOff x="530352" y="612648"/>
            <a:chExt cx="8997696" cy="6848856"/>
          </a:xfrm>
        </p:grpSpPr>
        <p:grpSp>
          <p:nvGrpSpPr>
            <p:cNvPr id="6" name="Group 5" hidden="1"/>
            <p:cNvGrpSpPr/>
            <p:nvPr userDrawn="1"/>
          </p:nvGrpSpPr>
          <p:grpSpPr>
            <a:xfrm>
              <a:off x="530352" y="7159752"/>
              <a:ext cx="8997696" cy="301752"/>
              <a:chOff x="530352" y="7159752"/>
              <a:chExt cx="8997696" cy="301752"/>
            </a:xfrm>
          </p:grpSpPr>
          <p:sp>
            <p:nvSpPr>
              <p:cNvPr id="53"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4"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7" name="Group 6" hidden="1"/>
            <p:cNvGrpSpPr/>
            <p:nvPr userDrawn="1"/>
          </p:nvGrpSpPr>
          <p:grpSpPr>
            <a:xfrm>
              <a:off x="530352" y="1066800"/>
              <a:ext cx="8997696" cy="835152"/>
              <a:chOff x="530352" y="1066800"/>
              <a:chExt cx="8997696" cy="835152"/>
            </a:xfrm>
          </p:grpSpPr>
          <p:sp>
            <p:nvSpPr>
              <p:cNvPr id="51"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2"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8"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9" name="Group 600" hidden="1"/>
            <p:cNvGrpSpPr/>
            <p:nvPr userDrawn="1"/>
          </p:nvGrpSpPr>
          <p:grpSpPr>
            <a:xfrm>
              <a:off x="533400" y="6245352"/>
              <a:ext cx="8994648" cy="688848"/>
              <a:chOff x="533400" y="6013704"/>
              <a:chExt cx="8994648" cy="688848"/>
            </a:xfrm>
          </p:grpSpPr>
          <p:sp>
            <p:nvSpPr>
              <p:cNvPr id="45"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6"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0" name="Group 500" hidden="1"/>
            <p:cNvGrpSpPr/>
            <p:nvPr userDrawn="1"/>
          </p:nvGrpSpPr>
          <p:grpSpPr>
            <a:xfrm>
              <a:off x="533400" y="5407152"/>
              <a:ext cx="8994648" cy="688848"/>
              <a:chOff x="533400" y="5026152"/>
              <a:chExt cx="8994648" cy="688848"/>
            </a:xfrm>
          </p:grpSpPr>
          <p:sp>
            <p:nvSpPr>
              <p:cNvPr id="39"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0"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400" hidden="1"/>
            <p:cNvGrpSpPr/>
            <p:nvPr userDrawn="1"/>
          </p:nvGrpSpPr>
          <p:grpSpPr>
            <a:xfrm>
              <a:off x="533400" y="4568952"/>
              <a:ext cx="8994648" cy="688848"/>
              <a:chOff x="533400" y="4038600"/>
              <a:chExt cx="8994648" cy="688848"/>
            </a:xfrm>
          </p:grpSpPr>
          <p:sp>
            <p:nvSpPr>
              <p:cNvPr id="33"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4"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300" hidden="1"/>
            <p:cNvGrpSpPr/>
            <p:nvPr userDrawn="1"/>
          </p:nvGrpSpPr>
          <p:grpSpPr>
            <a:xfrm>
              <a:off x="533400" y="3730752"/>
              <a:ext cx="8994648" cy="688848"/>
              <a:chOff x="533400" y="3041904"/>
              <a:chExt cx="8994648" cy="688848"/>
            </a:xfrm>
          </p:grpSpPr>
          <p:sp>
            <p:nvSpPr>
              <p:cNvPr id="27"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8"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200" hidden="1"/>
            <p:cNvGrpSpPr/>
            <p:nvPr userDrawn="1"/>
          </p:nvGrpSpPr>
          <p:grpSpPr>
            <a:xfrm>
              <a:off x="533400" y="2892552"/>
              <a:ext cx="8994648" cy="688848"/>
              <a:chOff x="533400" y="1066800"/>
              <a:chExt cx="8994648" cy="688848"/>
            </a:xfrm>
          </p:grpSpPr>
          <p:sp>
            <p:nvSpPr>
              <p:cNvPr id="21"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2"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100" hidden="1"/>
            <p:cNvGrpSpPr/>
            <p:nvPr userDrawn="1"/>
          </p:nvGrpSpPr>
          <p:grpSpPr>
            <a:xfrm>
              <a:off x="533400" y="2054352"/>
              <a:ext cx="8994648" cy="688848"/>
              <a:chOff x="533400" y="2054352"/>
              <a:chExt cx="8994648" cy="688848"/>
            </a:xfrm>
          </p:grpSpPr>
          <p:sp>
            <p:nvSpPr>
              <p:cNvPr id="15"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6"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56"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57" name="Slide Number Placeholder 4"/>
          <p:cNvSpPr>
            <a:spLocks noGrp="1"/>
          </p:cNvSpPr>
          <p:nvPr>
            <p:ph type="sldNum" sz="quarter" idx="4"/>
          </p:nvPr>
        </p:nvSpPr>
        <p:spPr>
          <a:xfrm>
            <a:off x="7678327" y="6283655"/>
            <a:ext cx="2420471" cy="322169"/>
          </a:xfrm>
        </p:spPr>
        <p:txBody>
          <a:bodyPr/>
          <a:lstStyle/>
          <a:p>
            <a:pPr defTabSz="899010"/>
            <a:r>
              <a:rPr lang="en-GB" dirty="0">
                <a:solidFill>
                  <a:srgbClr val="000000"/>
                </a:solidFill>
                <a:latin typeface="Arial"/>
              </a:rPr>
              <a:t>27</a:t>
            </a:r>
          </a:p>
        </p:txBody>
      </p:sp>
      <p:sp>
        <p:nvSpPr>
          <p:cNvPr id="58" name="Title 2"/>
          <p:cNvSpPr txBox="1">
            <a:spLocks/>
          </p:cNvSpPr>
          <p:nvPr/>
        </p:nvSpPr>
        <p:spPr>
          <a:xfrm>
            <a:off x="2126428" y="951078"/>
            <a:ext cx="7939144" cy="450840"/>
          </a:xfrm>
          <a:prstGeom prst="rect">
            <a:avLst/>
          </a:prstGeom>
        </p:spPr>
        <p:txBody>
          <a:bodyPr vert="horz" lIns="0" tIns="0" rIns="0" bIns="0" rtlCol="0" anchor="t" anchorCtr="0">
            <a:noAutofit/>
          </a:bodyPr>
          <a:lstStyle>
            <a:lvl1pPr algn="l" defTabSz="1018824" rtl="0" eaLnBrk="1" latinLnBrk="0" hangingPunct="1">
              <a:spcBef>
                <a:spcPct val="0"/>
              </a:spcBef>
              <a:buNone/>
              <a:defRPr sz="2400" b="1" i="1" kern="1200">
                <a:solidFill>
                  <a:schemeClr val="tx2"/>
                </a:solidFill>
                <a:latin typeface="+mj-lt"/>
                <a:ea typeface="+mj-ea"/>
                <a:cs typeface="+mj-cs"/>
              </a:defRPr>
            </a:lvl1pPr>
          </a:lstStyle>
          <a:p>
            <a:pPr defTabSz="899010"/>
            <a:r>
              <a:rPr lang="en-GB" sz="2118" dirty="0">
                <a:solidFill>
                  <a:srgbClr val="A32020"/>
                </a:solidFill>
                <a:latin typeface="Georgia"/>
              </a:rPr>
              <a:t>What are some ways you can partner with others? (continued)</a:t>
            </a:r>
          </a:p>
        </p:txBody>
      </p:sp>
      <p:grpSp>
        <p:nvGrpSpPr>
          <p:cNvPr id="60" name="Group 102"/>
          <p:cNvGrpSpPr/>
          <p:nvPr/>
        </p:nvGrpSpPr>
        <p:grpSpPr bwMode="gray">
          <a:xfrm>
            <a:off x="2152479" y="1843841"/>
            <a:ext cx="794118" cy="794118"/>
            <a:chOff x="533400" y="2059200"/>
            <a:chExt cx="1656184" cy="1656184"/>
          </a:xfrm>
        </p:grpSpPr>
        <p:sp>
          <p:nvSpPr>
            <p:cNvPr id="61" name="Ellipse 59"/>
            <p:cNvSpPr/>
            <p:nvPr/>
          </p:nvSpPr>
          <p:spPr bwMode="gray">
            <a:xfrm>
              <a:off x="533400" y="2059200"/>
              <a:ext cx="1656184" cy="1656184"/>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fontAlgn="base">
                <a:spcBef>
                  <a:spcPct val="0"/>
                </a:spcBef>
                <a:spcAft>
                  <a:spcPct val="0"/>
                </a:spcAft>
              </a:pPr>
              <a:endParaRPr lang="en-GB" sz="1401" dirty="0">
                <a:solidFill>
                  <a:srgbClr val="FFFFFF"/>
                </a:solidFill>
                <a:latin typeface="Georgia" pitchFamily="18" charset="0"/>
              </a:endParaRPr>
            </a:p>
          </p:txBody>
        </p:sp>
        <p:grpSp>
          <p:nvGrpSpPr>
            <p:cNvPr id="62" name="Gruppieren 98"/>
            <p:cNvGrpSpPr/>
            <p:nvPr/>
          </p:nvGrpSpPr>
          <p:grpSpPr bwMode="gray">
            <a:xfrm rot="5400000">
              <a:off x="1090947" y="2216483"/>
              <a:ext cx="541091" cy="1375546"/>
              <a:chOff x="5862224" y="630220"/>
              <a:chExt cx="2165176" cy="5504251"/>
            </a:xfrm>
          </p:grpSpPr>
          <p:sp>
            <p:nvSpPr>
              <p:cNvPr id="63" name="Ellipse 99"/>
              <p:cNvSpPr/>
              <p:nvPr/>
            </p:nvSpPr>
            <p:spPr bwMode="gray">
              <a:xfrm>
                <a:off x="5862224" y="630220"/>
                <a:ext cx="2165176" cy="2165176"/>
              </a:xfrm>
              <a:prstGeom prst="ellipse">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1401" dirty="0">
                  <a:solidFill>
                    <a:srgbClr val="FFFFFF"/>
                  </a:solidFill>
                  <a:latin typeface="Georgia" pitchFamily="18" charset="0"/>
                </a:endParaRPr>
              </a:p>
            </p:txBody>
          </p:sp>
          <p:sp>
            <p:nvSpPr>
              <p:cNvPr id="64" name="Ellipse 107"/>
              <p:cNvSpPr/>
              <p:nvPr/>
            </p:nvSpPr>
            <p:spPr bwMode="gray">
              <a:xfrm>
                <a:off x="6572616" y="908720"/>
                <a:ext cx="744392" cy="744392"/>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99010"/>
                <a:endParaRPr lang="en-GB" sz="1401" dirty="0">
                  <a:solidFill>
                    <a:srgbClr val="FFFFFF"/>
                  </a:solidFill>
                  <a:latin typeface="Georgia" pitchFamily="18" charset="0"/>
                </a:endParaRPr>
              </a:p>
            </p:txBody>
          </p:sp>
          <p:sp>
            <p:nvSpPr>
              <p:cNvPr id="65" name="Freihandform 108"/>
              <p:cNvSpPr/>
              <p:nvPr/>
            </p:nvSpPr>
            <p:spPr bwMode="gray">
              <a:xfrm>
                <a:off x="6166041" y="2456893"/>
                <a:ext cx="1466299" cy="3677578"/>
              </a:xfrm>
              <a:custGeom>
                <a:avLst/>
                <a:gdLst>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2054 w 1242874"/>
                  <a:gd name="connsiteY18" fmla="*/ 861134 h 3737499"/>
                  <a:gd name="connsiteX19" fmla="*/ 1242874 w 1242874"/>
                  <a:gd name="connsiteY19" fmla="*/ 861134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2054 w 1242874"/>
                  <a:gd name="connsiteY18" fmla="*/ 861134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213064 w 1242874"/>
                  <a:gd name="connsiteY4" fmla="*/ 87001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195315 w 1242874"/>
                  <a:gd name="connsiteY4" fmla="*/ 852642 h 3737499"/>
                  <a:gd name="connsiteX5" fmla="*/ 204186 w 1242874"/>
                  <a:gd name="connsiteY5" fmla="*/ 109195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78889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1336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159798 w 1242874"/>
                  <a:gd name="connsiteY1" fmla="*/ 257452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381740 w 1242874"/>
                  <a:gd name="connsiteY0" fmla="*/ 0 h 3737499"/>
                  <a:gd name="connsiteX1" fmla="*/ 87303 w 1242874"/>
                  <a:gd name="connsiteY1" fmla="*/ 398425 h 3737499"/>
                  <a:gd name="connsiteX2" fmla="*/ 0 w 1242874"/>
                  <a:gd name="connsiteY2" fmla="*/ 707993 h 3737499"/>
                  <a:gd name="connsiteX3" fmla="*/ 0 w 1242874"/>
                  <a:gd name="connsiteY3" fmla="*/ 852642 h 3737499"/>
                  <a:gd name="connsiteX4" fmla="*/ 195315 w 1242874"/>
                  <a:gd name="connsiteY4" fmla="*/ 852642 h 3737499"/>
                  <a:gd name="connsiteX5" fmla="*/ 195315 w 1242874"/>
                  <a:gd name="connsiteY5" fmla="*/ 1068033 h 3737499"/>
                  <a:gd name="connsiteX6" fmla="*/ 497149 w 1242874"/>
                  <a:gd name="connsiteY6" fmla="*/ 1367161 h 3737499"/>
                  <a:gd name="connsiteX7" fmla="*/ 310718 w 1242874"/>
                  <a:gd name="connsiteY7" fmla="*/ 1544714 h 3737499"/>
                  <a:gd name="connsiteX8" fmla="*/ 479394 w 1242874"/>
                  <a:gd name="connsiteY8" fmla="*/ 1748901 h 3737499"/>
                  <a:gd name="connsiteX9" fmla="*/ 186431 w 1242874"/>
                  <a:gd name="connsiteY9" fmla="*/ 2032986 h 3737499"/>
                  <a:gd name="connsiteX10" fmla="*/ 275208 w 1242874"/>
                  <a:gd name="connsiteY10" fmla="*/ 2130641 h 3737499"/>
                  <a:gd name="connsiteX11" fmla="*/ 168676 w 1242874"/>
                  <a:gd name="connsiteY11" fmla="*/ 2201662 h 3737499"/>
                  <a:gd name="connsiteX12" fmla="*/ 408373 w 1242874"/>
                  <a:gd name="connsiteY12" fmla="*/ 2423604 h 3737499"/>
                  <a:gd name="connsiteX13" fmla="*/ 177553 w 1242874"/>
                  <a:gd name="connsiteY13" fmla="*/ 2618912 h 3737499"/>
                  <a:gd name="connsiteX14" fmla="*/ 479394 w 1242874"/>
                  <a:gd name="connsiteY14" fmla="*/ 2911876 h 3737499"/>
                  <a:gd name="connsiteX15" fmla="*/ 177553 w 1242874"/>
                  <a:gd name="connsiteY15" fmla="*/ 3213716 h 3737499"/>
                  <a:gd name="connsiteX16" fmla="*/ 736847 w 1242874"/>
                  <a:gd name="connsiteY16" fmla="*/ 3737499 h 3737499"/>
                  <a:gd name="connsiteX17" fmla="*/ 1012054 w 1242874"/>
                  <a:gd name="connsiteY17" fmla="*/ 3435658 h 3737499"/>
                  <a:gd name="connsiteX18" fmla="*/ 1011975 w 1242874"/>
                  <a:gd name="connsiteY18" fmla="*/ 854012 h 3737499"/>
                  <a:gd name="connsiteX19" fmla="*/ 1242874 w 1242874"/>
                  <a:gd name="connsiteY19" fmla="*/ 852642 h 3737499"/>
                  <a:gd name="connsiteX20" fmla="*/ 1242874 w 1242874"/>
                  <a:gd name="connsiteY20" fmla="*/ 710213 h 3737499"/>
                  <a:gd name="connsiteX21" fmla="*/ 1012054 w 1242874"/>
                  <a:gd name="connsiteY21" fmla="*/ 452761 h 3737499"/>
                  <a:gd name="connsiteX22" fmla="*/ 1083076 w 1242874"/>
                  <a:gd name="connsiteY22" fmla="*/ 213064 h 3737499"/>
                  <a:gd name="connsiteX23" fmla="*/ 861134 w 1242874"/>
                  <a:gd name="connsiteY23" fmla="*/ 0 h 3737499"/>
                  <a:gd name="connsiteX0" fmla="*/ 487526 w 1348660"/>
                  <a:gd name="connsiteY0" fmla="*/ 6483 h 3743982"/>
                  <a:gd name="connsiteX1" fmla="*/ 49073 w 1348660"/>
                  <a:gd name="connsiteY1" fmla="*/ 66404 h 3743982"/>
                  <a:gd name="connsiteX2" fmla="*/ 193089 w 1348660"/>
                  <a:gd name="connsiteY2" fmla="*/ 404908 h 3743982"/>
                  <a:gd name="connsiteX3" fmla="*/ 105786 w 1348660"/>
                  <a:gd name="connsiteY3" fmla="*/ 714476 h 3743982"/>
                  <a:gd name="connsiteX4" fmla="*/ 105786 w 1348660"/>
                  <a:gd name="connsiteY4" fmla="*/ 859125 h 3743982"/>
                  <a:gd name="connsiteX5" fmla="*/ 301101 w 1348660"/>
                  <a:gd name="connsiteY5" fmla="*/ 859125 h 3743982"/>
                  <a:gd name="connsiteX6" fmla="*/ 301101 w 1348660"/>
                  <a:gd name="connsiteY6" fmla="*/ 1074516 h 3743982"/>
                  <a:gd name="connsiteX7" fmla="*/ 602935 w 1348660"/>
                  <a:gd name="connsiteY7" fmla="*/ 1373644 h 3743982"/>
                  <a:gd name="connsiteX8" fmla="*/ 416504 w 1348660"/>
                  <a:gd name="connsiteY8" fmla="*/ 1551197 h 3743982"/>
                  <a:gd name="connsiteX9" fmla="*/ 585180 w 1348660"/>
                  <a:gd name="connsiteY9" fmla="*/ 1755384 h 3743982"/>
                  <a:gd name="connsiteX10" fmla="*/ 292217 w 1348660"/>
                  <a:gd name="connsiteY10" fmla="*/ 2039469 h 3743982"/>
                  <a:gd name="connsiteX11" fmla="*/ 380994 w 1348660"/>
                  <a:gd name="connsiteY11" fmla="*/ 2137124 h 3743982"/>
                  <a:gd name="connsiteX12" fmla="*/ 274462 w 1348660"/>
                  <a:gd name="connsiteY12" fmla="*/ 2208145 h 3743982"/>
                  <a:gd name="connsiteX13" fmla="*/ 514159 w 1348660"/>
                  <a:gd name="connsiteY13" fmla="*/ 2430087 h 3743982"/>
                  <a:gd name="connsiteX14" fmla="*/ 283339 w 1348660"/>
                  <a:gd name="connsiteY14" fmla="*/ 2625395 h 3743982"/>
                  <a:gd name="connsiteX15" fmla="*/ 585180 w 1348660"/>
                  <a:gd name="connsiteY15" fmla="*/ 2918359 h 3743982"/>
                  <a:gd name="connsiteX16" fmla="*/ 283339 w 1348660"/>
                  <a:gd name="connsiteY16" fmla="*/ 3220199 h 3743982"/>
                  <a:gd name="connsiteX17" fmla="*/ 842633 w 1348660"/>
                  <a:gd name="connsiteY17" fmla="*/ 3743982 h 3743982"/>
                  <a:gd name="connsiteX18" fmla="*/ 1117840 w 1348660"/>
                  <a:gd name="connsiteY18" fmla="*/ 3442141 h 3743982"/>
                  <a:gd name="connsiteX19" fmla="*/ 1117761 w 1348660"/>
                  <a:gd name="connsiteY19" fmla="*/ 860495 h 3743982"/>
                  <a:gd name="connsiteX20" fmla="*/ 1348660 w 1348660"/>
                  <a:gd name="connsiteY20" fmla="*/ 859125 h 3743982"/>
                  <a:gd name="connsiteX21" fmla="*/ 1348660 w 1348660"/>
                  <a:gd name="connsiteY21" fmla="*/ 716696 h 3743982"/>
                  <a:gd name="connsiteX22" fmla="*/ 1117840 w 1348660"/>
                  <a:gd name="connsiteY22" fmla="*/ 459244 h 3743982"/>
                  <a:gd name="connsiteX23" fmla="*/ 1188862 w 1348660"/>
                  <a:gd name="connsiteY23" fmla="*/ 219547 h 3743982"/>
                  <a:gd name="connsiteX24" fmla="*/ 966920 w 1348660"/>
                  <a:gd name="connsiteY24" fmla="*/ 6483 h 3743982"/>
                  <a:gd name="connsiteX0" fmla="*/ 49073 w 1348660"/>
                  <a:gd name="connsiteY0" fmla="*/ 59921 h 3737499"/>
                  <a:gd name="connsiteX1" fmla="*/ 193089 w 1348660"/>
                  <a:gd name="connsiteY1" fmla="*/ 398425 h 3737499"/>
                  <a:gd name="connsiteX2" fmla="*/ 105786 w 1348660"/>
                  <a:gd name="connsiteY2" fmla="*/ 707993 h 3737499"/>
                  <a:gd name="connsiteX3" fmla="*/ 105786 w 1348660"/>
                  <a:gd name="connsiteY3" fmla="*/ 852642 h 3737499"/>
                  <a:gd name="connsiteX4" fmla="*/ 301101 w 1348660"/>
                  <a:gd name="connsiteY4" fmla="*/ 852642 h 3737499"/>
                  <a:gd name="connsiteX5" fmla="*/ 301101 w 1348660"/>
                  <a:gd name="connsiteY5" fmla="*/ 1068033 h 3737499"/>
                  <a:gd name="connsiteX6" fmla="*/ 602935 w 1348660"/>
                  <a:gd name="connsiteY6" fmla="*/ 1367161 h 3737499"/>
                  <a:gd name="connsiteX7" fmla="*/ 416504 w 1348660"/>
                  <a:gd name="connsiteY7" fmla="*/ 1544714 h 3737499"/>
                  <a:gd name="connsiteX8" fmla="*/ 585180 w 1348660"/>
                  <a:gd name="connsiteY8" fmla="*/ 1748901 h 3737499"/>
                  <a:gd name="connsiteX9" fmla="*/ 292217 w 1348660"/>
                  <a:gd name="connsiteY9" fmla="*/ 2032986 h 3737499"/>
                  <a:gd name="connsiteX10" fmla="*/ 380994 w 1348660"/>
                  <a:gd name="connsiteY10" fmla="*/ 2130641 h 3737499"/>
                  <a:gd name="connsiteX11" fmla="*/ 274462 w 1348660"/>
                  <a:gd name="connsiteY11" fmla="*/ 2201662 h 3737499"/>
                  <a:gd name="connsiteX12" fmla="*/ 514159 w 1348660"/>
                  <a:gd name="connsiteY12" fmla="*/ 2423604 h 3737499"/>
                  <a:gd name="connsiteX13" fmla="*/ 283339 w 1348660"/>
                  <a:gd name="connsiteY13" fmla="*/ 2618912 h 3737499"/>
                  <a:gd name="connsiteX14" fmla="*/ 585180 w 1348660"/>
                  <a:gd name="connsiteY14" fmla="*/ 2911876 h 3737499"/>
                  <a:gd name="connsiteX15" fmla="*/ 283339 w 1348660"/>
                  <a:gd name="connsiteY15" fmla="*/ 3213716 h 3737499"/>
                  <a:gd name="connsiteX16" fmla="*/ 842633 w 1348660"/>
                  <a:gd name="connsiteY16" fmla="*/ 3737499 h 3737499"/>
                  <a:gd name="connsiteX17" fmla="*/ 1117840 w 1348660"/>
                  <a:gd name="connsiteY17" fmla="*/ 3435658 h 3737499"/>
                  <a:gd name="connsiteX18" fmla="*/ 1117761 w 1348660"/>
                  <a:gd name="connsiteY18" fmla="*/ 854012 h 3737499"/>
                  <a:gd name="connsiteX19" fmla="*/ 1348660 w 1348660"/>
                  <a:gd name="connsiteY19" fmla="*/ 852642 h 3737499"/>
                  <a:gd name="connsiteX20" fmla="*/ 1348660 w 1348660"/>
                  <a:gd name="connsiteY20" fmla="*/ 710213 h 3737499"/>
                  <a:gd name="connsiteX21" fmla="*/ 1117840 w 1348660"/>
                  <a:gd name="connsiteY21" fmla="*/ 452761 h 3737499"/>
                  <a:gd name="connsiteX22" fmla="*/ 1188862 w 1348660"/>
                  <a:gd name="connsiteY22" fmla="*/ 213064 h 3737499"/>
                  <a:gd name="connsiteX23" fmla="*/ 966920 w 1348660"/>
                  <a:gd name="connsiteY23" fmla="*/ 0 h 3737499"/>
                  <a:gd name="connsiteX0" fmla="*/ 49073 w 1397733"/>
                  <a:gd name="connsiteY0" fmla="*/ 59921 h 3737499"/>
                  <a:gd name="connsiteX1" fmla="*/ 242162 w 1397733"/>
                  <a:gd name="connsiteY1" fmla="*/ 398425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59921 h 3737499"/>
                  <a:gd name="connsiteX1" fmla="*/ 269592 w 1397733"/>
                  <a:gd name="connsiteY1" fmla="*/ 337520 h 3737499"/>
                  <a:gd name="connsiteX2" fmla="*/ 154859 w 1397733"/>
                  <a:gd name="connsiteY2" fmla="*/ 707993 h 3737499"/>
                  <a:gd name="connsiteX3" fmla="*/ 154859 w 1397733"/>
                  <a:gd name="connsiteY3" fmla="*/ 852642 h 3737499"/>
                  <a:gd name="connsiteX4" fmla="*/ 350174 w 1397733"/>
                  <a:gd name="connsiteY4" fmla="*/ 852642 h 3737499"/>
                  <a:gd name="connsiteX5" fmla="*/ 350174 w 1397733"/>
                  <a:gd name="connsiteY5" fmla="*/ 1068033 h 3737499"/>
                  <a:gd name="connsiteX6" fmla="*/ 652008 w 1397733"/>
                  <a:gd name="connsiteY6" fmla="*/ 1367161 h 3737499"/>
                  <a:gd name="connsiteX7" fmla="*/ 465577 w 1397733"/>
                  <a:gd name="connsiteY7" fmla="*/ 1544714 h 3737499"/>
                  <a:gd name="connsiteX8" fmla="*/ 634253 w 1397733"/>
                  <a:gd name="connsiteY8" fmla="*/ 1748901 h 3737499"/>
                  <a:gd name="connsiteX9" fmla="*/ 341290 w 1397733"/>
                  <a:gd name="connsiteY9" fmla="*/ 2032986 h 3737499"/>
                  <a:gd name="connsiteX10" fmla="*/ 430067 w 1397733"/>
                  <a:gd name="connsiteY10" fmla="*/ 2130641 h 3737499"/>
                  <a:gd name="connsiteX11" fmla="*/ 323535 w 1397733"/>
                  <a:gd name="connsiteY11" fmla="*/ 2201662 h 3737499"/>
                  <a:gd name="connsiteX12" fmla="*/ 563232 w 1397733"/>
                  <a:gd name="connsiteY12" fmla="*/ 2423604 h 3737499"/>
                  <a:gd name="connsiteX13" fmla="*/ 332412 w 1397733"/>
                  <a:gd name="connsiteY13" fmla="*/ 2618912 h 3737499"/>
                  <a:gd name="connsiteX14" fmla="*/ 634253 w 1397733"/>
                  <a:gd name="connsiteY14" fmla="*/ 2911876 h 3737499"/>
                  <a:gd name="connsiteX15" fmla="*/ 332412 w 1397733"/>
                  <a:gd name="connsiteY15" fmla="*/ 3213716 h 3737499"/>
                  <a:gd name="connsiteX16" fmla="*/ 891706 w 1397733"/>
                  <a:gd name="connsiteY16" fmla="*/ 3737499 h 3737499"/>
                  <a:gd name="connsiteX17" fmla="*/ 1166913 w 1397733"/>
                  <a:gd name="connsiteY17" fmla="*/ 3435658 h 3737499"/>
                  <a:gd name="connsiteX18" fmla="*/ 1166834 w 1397733"/>
                  <a:gd name="connsiteY18" fmla="*/ 854012 h 3737499"/>
                  <a:gd name="connsiteX19" fmla="*/ 1397733 w 1397733"/>
                  <a:gd name="connsiteY19" fmla="*/ 852642 h 3737499"/>
                  <a:gd name="connsiteX20" fmla="*/ 1397733 w 1397733"/>
                  <a:gd name="connsiteY20" fmla="*/ 710213 h 3737499"/>
                  <a:gd name="connsiteX21" fmla="*/ 1166913 w 1397733"/>
                  <a:gd name="connsiteY21" fmla="*/ 452761 h 3737499"/>
                  <a:gd name="connsiteX22" fmla="*/ 1237935 w 1397733"/>
                  <a:gd name="connsiteY22" fmla="*/ 213064 h 3737499"/>
                  <a:gd name="connsiteX23" fmla="*/ 1015993 w 1397733"/>
                  <a:gd name="connsiteY23" fmla="*/ 0 h 3737499"/>
                  <a:gd name="connsiteX0" fmla="*/ 49073 w 1397733"/>
                  <a:gd name="connsiteY0" fmla="*/ 0 h 3677578"/>
                  <a:gd name="connsiteX1" fmla="*/ 269592 w 1397733"/>
                  <a:gd name="connsiteY1" fmla="*/ 277599 h 3677578"/>
                  <a:gd name="connsiteX2" fmla="*/ 154859 w 1397733"/>
                  <a:gd name="connsiteY2" fmla="*/ 648072 h 3677578"/>
                  <a:gd name="connsiteX3" fmla="*/ 154859 w 1397733"/>
                  <a:gd name="connsiteY3" fmla="*/ 792721 h 3677578"/>
                  <a:gd name="connsiteX4" fmla="*/ 350174 w 1397733"/>
                  <a:gd name="connsiteY4" fmla="*/ 792721 h 3677578"/>
                  <a:gd name="connsiteX5" fmla="*/ 350174 w 1397733"/>
                  <a:gd name="connsiteY5" fmla="*/ 1008112 h 3677578"/>
                  <a:gd name="connsiteX6" fmla="*/ 652008 w 1397733"/>
                  <a:gd name="connsiteY6" fmla="*/ 1307240 h 3677578"/>
                  <a:gd name="connsiteX7" fmla="*/ 465577 w 1397733"/>
                  <a:gd name="connsiteY7" fmla="*/ 1484793 h 3677578"/>
                  <a:gd name="connsiteX8" fmla="*/ 634253 w 1397733"/>
                  <a:gd name="connsiteY8" fmla="*/ 1688980 h 3677578"/>
                  <a:gd name="connsiteX9" fmla="*/ 341290 w 1397733"/>
                  <a:gd name="connsiteY9" fmla="*/ 1973065 h 3677578"/>
                  <a:gd name="connsiteX10" fmla="*/ 430067 w 1397733"/>
                  <a:gd name="connsiteY10" fmla="*/ 2070720 h 3677578"/>
                  <a:gd name="connsiteX11" fmla="*/ 323535 w 1397733"/>
                  <a:gd name="connsiteY11" fmla="*/ 2141741 h 3677578"/>
                  <a:gd name="connsiteX12" fmla="*/ 563232 w 1397733"/>
                  <a:gd name="connsiteY12" fmla="*/ 2363683 h 3677578"/>
                  <a:gd name="connsiteX13" fmla="*/ 332412 w 1397733"/>
                  <a:gd name="connsiteY13" fmla="*/ 2558991 h 3677578"/>
                  <a:gd name="connsiteX14" fmla="*/ 634253 w 1397733"/>
                  <a:gd name="connsiteY14" fmla="*/ 2851955 h 3677578"/>
                  <a:gd name="connsiteX15" fmla="*/ 332412 w 1397733"/>
                  <a:gd name="connsiteY15" fmla="*/ 3153795 h 3677578"/>
                  <a:gd name="connsiteX16" fmla="*/ 891706 w 1397733"/>
                  <a:gd name="connsiteY16" fmla="*/ 3677578 h 3677578"/>
                  <a:gd name="connsiteX17" fmla="*/ 1166913 w 1397733"/>
                  <a:gd name="connsiteY17" fmla="*/ 3375737 h 3677578"/>
                  <a:gd name="connsiteX18" fmla="*/ 1166834 w 1397733"/>
                  <a:gd name="connsiteY18" fmla="*/ 794091 h 3677578"/>
                  <a:gd name="connsiteX19" fmla="*/ 1397733 w 1397733"/>
                  <a:gd name="connsiteY19" fmla="*/ 792721 h 3677578"/>
                  <a:gd name="connsiteX20" fmla="*/ 1397733 w 1397733"/>
                  <a:gd name="connsiteY20" fmla="*/ 650292 h 3677578"/>
                  <a:gd name="connsiteX21" fmla="*/ 1166913 w 1397733"/>
                  <a:gd name="connsiteY21" fmla="*/ 392840 h 3677578"/>
                  <a:gd name="connsiteX22" fmla="*/ 1237935 w 1397733"/>
                  <a:gd name="connsiteY22" fmla="*/ 153143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66913 w 1466299"/>
                  <a:gd name="connsiteY21" fmla="*/ 392840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 name="connsiteX0" fmla="*/ 49073 w 1466299"/>
                  <a:gd name="connsiteY0" fmla="*/ 0 h 3677578"/>
                  <a:gd name="connsiteX1" fmla="*/ 269592 w 1466299"/>
                  <a:gd name="connsiteY1" fmla="*/ 277599 h 3677578"/>
                  <a:gd name="connsiteX2" fmla="*/ 154859 w 1466299"/>
                  <a:gd name="connsiteY2" fmla="*/ 648072 h 3677578"/>
                  <a:gd name="connsiteX3" fmla="*/ 154859 w 1466299"/>
                  <a:gd name="connsiteY3" fmla="*/ 792721 h 3677578"/>
                  <a:gd name="connsiteX4" fmla="*/ 350174 w 1466299"/>
                  <a:gd name="connsiteY4" fmla="*/ 792721 h 3677578"/>
                  <a:gd name="connsiteX5" fmla="*/ 350174 w 1466299"/>
                  <a:gd name="connsiteY5" fmla="*/ 1008112 h 3677578"/>
                  <a:gd name="connsiteX6" fmla="*/ 652008 w 1466299"/>
                  <a:gd name="connsiteY6" fmla="*/ 1307240 h 3677578"/>
                  <a:gd name="connsiteX7" fmla="*/ 465577 w 1466299"/>
                  <a:gd name="connsiteY7" fmla="*/ 1484793 h 3677578"/>
                  <a:gd name="connsiteX8" fmla="*/ 634253 w 1466299"/>
                  <a:gd name="connsiteY8" fmla="*/ 1688980 h 3677578"/>
                  <a:gd name="connsiteX9" fmla="*/ 341290 w 1466299"/>
                  <a:gd name="connsiteY9" fmla="*/ 1973065 h 3677578"/>
                  <a:gd name="connsiteX10" fmla="*/ 430067 w 1466299"/>
                  <a:gd name="connsiteY10" fmla="*/ 2070720 h 3677578"/>
                  <a:gd name="connsiteX11" fmla="*/ 323535 w 1466299"/>
                  <a:gd name="connsiteY11" fmla="*/ 2141741 h 3677578"/>
                  <a:gd name="connsiteX12" fmla="*/ 563232 w 1466299"/>
                  <a:gd name="connsiteY12" fmla="*/ 2363683 h 3677578"/>
                  <a:gd name="connsiteX13" fmla="*/ 332412 w 1466299"/>
                  <a:gd name="connsiteY13" fmla="*/ 2558991 h 3677578"/>
                  <a:gd name="connsiteX14" fmla="*/ 634253 w 1466299"/>
                  <a:gd name="connsiteY14" fmla="*/ 2851955 h 3677578"/>
                  <a:gd name="connsiteX15" fmla="*/ 332412 w 1466299"/>
                  <a:gd name="connsiteY15" fmla="*/ 3153795 h 3677578"/>
                  <a:gd name="connsiteX16" fmla="*/ 891706 w 1466299"/>
                  <a:gd name="connsiteY16" fmla="*/ 3677578 h 3677578"/>
                  <a:gd name="connsiteX17" fmla="*/ 1166913 w 1466299"/>
                  <a:gd name="connsiteY17" fmla="*/ 3375737 h 3677578"/>
                  <a:gd name="connsiteX18" fmla="*/ 1166834 w 1466299"/>
                  <a:gd name="connsiteY18" fmla="*/ 794091 h 3677578"/>
                  <a:gd name="connsiteX19" fmla="*/ 1397733 w 1466299"/>
                  <a:gd name="connsiteY19" fmla="*/ 792721 h 3677578"/>
                  <a:gd name="connsiteX20" fmla="*/ 1397733 w 1466299"/>
                  <a:gd name="connsiteY20" fmla="*/ 650292 h 3677578"/>
                  <a:gd name="connsiteX21" fmla="*/ 1178267 w 1466299"/>
                  <a:gd name="connsiteY21" fmla="*/ 338503 h 3677578"/>
                  <a:gd name="connsiteX22" fmla="*/ 1466299 w 1466299"/>
                  <a:gd name="connsiteY22" fmla="*/ 72007 h 3677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66299" h="3677578">
                    <a:moveTo>
                      <a:pt x="49073" y="0"/>
                    </a:moveTo>
                    <a:cubicBezTo>
                      <a:pt x="0" y="66404"/>
                      <a:pt x="189466" y="138980"/>
                      <a:pt x="269592" y="277599"/>
                    </a:cubicBezTo>
                    <a:cubicBezTo>
                      <a:pt x="282570" y="388955"/>
                      <a:pt x="183960" y="544883"/>
                      <a:pt x="154859" y="648072"/>
                    </a:cubicBezTo>
                    <a:lnTo>
                      <a:pt x="154859" y="792721"/>
                    </a:lnTo>
                    <a:lnTo>
                      <a:pt x="350174" y="792721"/>
                    </a:lnTo>
                    <a:lnTo>
                      <a:pt x="350174" y="1008112"/>
                    </a:lnTo>
                    <a:lnTo>
                      <a:pt x="652008" y="1307240"/>
                    </a:lnTo>
                    <a:lnTo>
                      <a:pt x="465577" y="1484793"/>
                    </a:lnTo>
                    <a:lnTo>
                      <a:pt x="634253" y="1688980"/>
                    </a:lnTo>
                    <a:lnTo>
                      <a:pt x="341290" y="1973065"/>
                    </a:lnTo>
                    <a:lnTo>
                      <a:pt x="430067" y="2070720"/>
                    </a:lnTo>
                    <a:lnTo>
                      <a:pt x="323535" y="2141741"/>
                    </a:lnTo>
                    <a:lnTo>
                      <a:pt x="563232" y="2363683"/>
                    </a:lnTo>
                    <a:lnTo>
                      <a:pt x="332412" y="2558991"/>
                    </a:lnTo>
                    <a:lnTo>
                      <a:pt x="634253" y="2851955"/>
                    </a:lnTo>
                    <a:lnTo>
                      <a:pt x="332412" y="3153795"/>
                    </a:lnTo>
                    <a:lnTo>
                      <a:pt x="891706" y="3677578"/>
                    </a:lnTo>
                    <a:lnTo>
                      <a:pt x="1166913" y="3375737"/>
                    </a:lnTo>
                    <a:cubicBezTo>
                      <a:pt x="1166887" y="2515188"/>
                      <a:pt x="1166860" y="1654640"/>
                      <a:pt x="1166834" y="794091"/>
                    </a:cubicBezTo>
                    <a:lnTo>
                      <a:pt x="1397733" y="792721"/>
                    </a:lnTo>
                    <a:lnTo>
                      <a:pt x="1397733" y="650292"/>
                    </a:lnTo>
                    <a:cubicBezTo>
                      <a:pt x="1382800" y="570810"/>
                      <a:pt x="1159171" y="429495"/>
                      <a:pt x="1178267" y="338503"/>
                    </a:cubicBezTo>
                    <a:cubicBezTo>
                      <a:pt x="1204079" y="226984"/>
                      <a:pt x="1339531" y="228967"/>
                      <a:pt x="1466299" y="72007"/>
                    </a:cubicBezTo>
                  </a:path>
                </a:pathLst>
              </a:custGeom>
              <a:solidFill>
                <a:schemeClr val="bg2"/>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defTabSz="899010"/>
                <a:endParaRPr lang="en-GB" sz="1401" dirty="0">
                  <a:solidFill>
                    <a:srgbClr val="000000"/>
                  </a:solidFill>
                  <a:latin typeface="Arial"/>
                </a:endParaRPr>
              </a:p>
            </p:txBody>
          </p:sp>
        </p:grpSp>
      </p:grpSp>
      <p:sp>
        <p:nvSpPr>
          <p:cNvPr id="66" name="Rounded Rectangle 65"/>
          <p:cNvSpPr/>
          <p:nvPr/>
        </p:nvSpPr>
        <p:spPr>
          <a:xfrm>
            <a:off x="3170420" y="1821648"/>
            <a:ext cx="6749566" cy="1114219"/>
          </a:xfrm>
          <a:prstGeom prst="roundRect">
            <a:avLst/>
          </a:prstGeom>
        </p:spPr>
        <p:txBody>
          <a:bodyPr vert="horz" lIns="0" tIns="0" rIns="0" bIns="0" rtlCol="0">
            <a:noAutofit/>
          </a:bodyPr>
          <a:lstStyle/>
          <a:p>
            <a:pPr defTabSz="899320" fontAlgn="base">
              <a:spcAft>
                <a:spcPts val="529"/>
              </a:spcAft>
              <a:buClr>
                <a:srgbClr val="000000"/>
              </a:buClr>
            </a:pPr>
            <a:r>
              <a:rPr lang="en-GB" sz="1412" dirty="0">
                <a:solidFill>
                  <a:srgbClr val="000000"/>
                </a:solidFill>
                <a:latin typeface="Georgia" pitchFamily="18" charset="0"/>
              </a:rPr>
              <a:t>All LALC land dealings must comply with the Aboriginal Land Rights Act 1983 (ALRA). Land dealings that do not comply with the ALRA and are not approved by NSWALC are not enforceable by law.</a:t>
            </a:r>
          </a:p>
        </p:txBody>
      </p:sp>
      <p:sp>
        <p:nvSpPr>
          <p:cNvPr id="67" name="Rounded Rectangle 66"/>
          <p:cNvSpPr/>
          <p:nvPr/>
        </p:nvSpPr>
        <p:spPr>
          <a:xfrm>
            <a:off x="2347349" y="2953371"/>
            <a:ext cx="3325192" cy="3165041"/>
          </a:xfrm>
          <a:prstGeom prst="roundRect">
            <a:avLst/>
          </a:prstGeom>
        </p:spPr>
        <p:txBody>
          <a:bodyPr vert="horz" lIns="0" tIns="0" rIns="0" bIns="0" rtlCol="0">
            <a:noAutofit/>
          </a:bodyPr>
          <a:lstStyle/>
          <a:p>
            <a:pPr defTabSz="899320" fontAlgn="base">
              <a:spcAft>
                <a:spcPts val="529"/>
              </a:spcAft>
              <a:buClr>
                <a:srgbClr val="000000"/>
              </a:buClr>
            </a:pPr>
            <a:endParaRPr lang="en-GB" sz="1412" dirty="0">
              <a:solidFill>
                <a:srgbClr val="000000"/>
              </a:solidFill>
              <a:latin typeface="Georgia" pitchFamily="18" charset="0"/>
            </a:endParaRPr>
          </a:p>
        </p:txBody>
      </p:sp>
      <p:sp>
        <p:nvSpPr>
          <p:cNvPr id="68" name="TextBox 67"/>
          <p:cNvSpPr txBox="1"/>
          <p:nvPr/>
        </p:nvSpPr>
        <p:spPr>
          <a:xfrm>
            <a:off x="2219760" y="2919899"/>
            <a:ext cx="2859656" cy="3198513"/>
          </a:xfrm>
          <a:prstGeom prst="rect">
            <a:avLst/>
          </a:prstGeom>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defTabSz="899320">
              <a:spcAft>
                <a:spcPts val="529"/>
              </a:spcAft>
            </a:pPr>
            <a:r>
              <a:rPr lang="en-GB" sz="1412" dirty="0">
                <a:solidFill>
                  <a:srgbClr val="000000"/>
                </a:solidFill>
              </a:rPr>
              <a:t>LALCs need to ensure compliance with the ALRA. The land dealing provision of the ALRA are broad and triggered by a range of actions including:</a:t>
            </a:r>
          </a:p>
          <a:p>
            <a:pPr marL="252146" indent="-252146" defTabSz="899320">
              <a:spcAft>
                <a:spcPts val="529"/>
              </a:spcAft>
              <a:buFont typeface="Arial" panose="020B0604020202020204" pitchFamily="34" charset="0"/>
              <a:buChar char="•"/>
            </a:pPr>
            <a:r>
              <a:rPr lang="en-GB" sz="1412" dirty="0">
                <a:solidFill>
                  <a:srgbClr val="000000"/>
                </a:solidFill>
              </a:rPr>
              <a:t>Sale of land </a:t>
            </a:r>
          </a:p>
          <a:p>
            <a:pPr marL="252146" indent="-252146" defTabSz="899320">
              <a:spcAft>
                <a:spcPts val="529"/>
              </a:spcAft>
              <a:buFont typeface="Arial" panose="020B0604020202020204" pitchFamily="34" charset="0"/>
              <a:buChar char="•"/>
            </a:pPr>
            <a:r>
              <a:rPr lang="en-GB" sz="1412" dirty="0">
                <a:solidFill>
                  <a:srgbClr val="000000"/>
                </a:solidFill>
              </a:rPr>
              <a:t>Leases</a:t>
            </a:r>
          </a:p>
          <a:p>
            <a:pPr marL="252146" indent="-252146" defTabSz="899320">
              <a:spcAft>
                <a:spcPts val="529"/>
              </a:spcAft>
              <a:buFont typeface="Arial" panose="020B0604020202020204" pitchFamily="34" charset="0"/>
              <a:buChar char="•"/>
            </a:pPr>
            <a:r>
              <a:rPr lang="en-GB" sz="1412" dirty="0">
                <a:solidFill>
                  <a:srgbClr val="000000"/>
                </a:solidFill>
              </a:rPr>
              <a:t>Mortgages of land</a:t>
            </a:r>
          </a:p>
          <a:p>
            <a:pPr marL="252146" indent="-252146" defTabSz="899320">
              <a:spcAft>
                <a:spcPts val="529"/>
              </a:spcAft>
              <a:buFont typeface="Arial" panose="020B0604020202020204" pitchFamily="34" charset="0"/>
              <a:buChar char="•"/>
            </a:pPr>
            <a:r>
              <a:rPr lang="en-GB" sz="1412" dirty="0">
                <a:solidFill>
                  <a:srgbClr val="000000"/>
                </a:solidFill>
              </a:rPr>
              <a:t>Easements and covenants</a:t>
            </a:r>
          </a:p>
          <a:p>
            <a:pPr marL="252146" indent="-252146" defTabSz="899320">
              <a:spcAft>
                <a:spcPts val="529"/>
              </a:spcAft>
              <a:buFont typeface="Arial" panose="020B0604020202020204" pitchFamily="34" charset="0"/>
              <a:buChar char="•"/>
            </a:pPr>
            <a:r>
              <a:rPr lang="en-GB" sz="1412" dirty="0">
                <a:solidFill>
                  <a:srgbClr val="000000"/>
                </a:solidFill>
              </a:rPr>
              <a:t>Bio-banking</a:t>
            </a:r>
          </a:p>
          <a:p>
            <a:pPr marL="252146" indent="-252146" defTabSz="899320">
              <a:spcAft>
                <a:spcPts val="529"/>
              </a:spcAft>
              <a:buFont typeface="Arial" panose="020B0604020202020204" pitchFamily="34" charset="0"/>
              <a:buChar char="•"/>
            </a:pPr>
            <a:r>
              <a:rPr lang="en-GB" sz="1412" dirty="0">
                <a:solidFill>
                  <a:srgbClr val="000000"/>
                </a:solidFill>
              </a:rPr>
              <a:t>Subdivision plans</a:t>
            </a:r>
          </a:p>
          <a:p>
            <a:pPr marL="252146" indent="-252146" defTabSz="899320">
              <a:spcAft>
                <a:spcPts val="529"/>
              </a:spcAft>
              <a:buFont typeface="Arial" panose="020B0604020202020204" pitchFamily="34" charset="0"/>
              <a:buChar char="•"/>
            </a:pPr>
            <a:r>
              <a:rPr lang="en-GB" sz="1412" dirty="0">
                <a:solidFill>
                  <a:srgbClr val="000000"/>
                </a:solidFill>
              </a:rPr>
              <a:t>Development applications</a:t>
            </a:r>
          </a:p>
          <a:p>
            <a:pPr marL="252146" indent="-252146" defTabSz="899320">
              <a:spcAft>
                <a:spcPts val="529"/>
              </a:spcAft>
              <a:buFont typeface="Arial" panose="020B0604020202020204" pitchFamily="34" charset="0"/>
              <a:buChar char="•"/>
            </a:pPr>
            <a:endParaRPr lang="en-GB" sz="1412" dirty="0">
              <a:solidFill>
                <a:srgbClr val="000000"/>
              </a:solidFill>
            </a:endParaRPr>
          </a:p>
          <a:p>
            <a:pPr marL="252146" indent="-252146" defTabSz="899320">
              <a:spcAft>
                <a:spcPts val="529"/>
              </a:spcAft>
              <a:buFont typeface="Arial" panose="020B0604020202020204" pitchFamily="34" charset="0"/>
              <a:buChar char="•"/>
            </a:pPr>
            <a:endParaRPr lang="en-GB" sz="1412" dirty="0">
              <a:solidFill>
                <a:srgbClr val="000000"/>
              </a:solidFill>
            </a:endParaRPr>
          </a:p>
        </p:txBody>
      </p:sp>
      <p:sp>
        <p:nvSpPr>
          <p:cNvPr id="70" name="TextBox 69"/>
          <p:cNvSpPr txBox="1"/>
          <p:nvPr/>
        </p:nvSpPr>
        <p:spPr>
          <a:xfrm>
            <a:off x="5672540" y="2919898"/>
            <a:ext cx="4384964" cy="3109449"/>
          </a:xfrm>
          <a:prstGeom prst="rect">
            <a:avLst/>
          </a:prstGeom>
          <a:ln>
            <a:noFill/>
          </a:ln>
        </p:spPr>
        <p:txBody>
          <a:bodyPr vert="horz" lIns="0" tIns="0" rIns="0" bIns="0" rtlCol="0">
            <a:noAutofit/>
          </a:bodyPr>
          <a:lstStyle>
            <a:defPPr>
              <a:defRPr lang="en-US"/>
            </a:defPPr>
            <a:lvl1pPr defTabSz="1019175" fontAlgn="base">
              <a:spcAft>
                <a:spcPts val="600"/>
              </a:spcAft>
              <a:buClr>
                <a:srgbClr val="000000"/>
              </a:buClr>
              <a:buFont typeface="Wingdings" pitchFamily="2" charset="2"/>
              <a:buNone/>
              <a:defRPr sz="1600">
                <a:latin typeface="Georgia" pitchFamily="18" charset="0"/>
              </a:defRPr>
            </a:lvl1pPr>
          </a:lstStyle>
          <a:p>
            <a:pPr marL="190598" defTabSz="899320">
              <a:spcBef>
                <a:spcPts val="1059"/>
              </a:spcBef>
              <a:spcAft>
                <a:spcPts val="529"/>
              </a:spcAft>
            </a:pPr>
            <a:r>
              <a:rPr lang="en-GB" sz="1412" dirty="0">
                <a:solidFill>
                  <a:srgbClr val="000000"/>
                </a:solidFill>
              </a:rPr>
              <a:t>Why is this important for property development?</a:t>
            </a:r>
          </a:p>
          <a:p>
            <a:pPr marL="442744" indent="-252146" defTabSz="899320">
              <a:spcBef>
                <a:spcPts val="1059"/>
              </a:spcBef>
              <a:spcAft>
                <a:spcPts val="529"/>
              </a:spcAft>
              <a:buFont typeface="Arial" panose="020B0604020202020204" pitchFamily="34" charset="0"/>
              <a:buChar char="•"/>
            </a:pPr>
            <a:r>
              <a:rPr lang="en-GB" sz="1412" dirty="0">
                <a:solidFill>
                  <a:srgbClr val="000000"/>
                </a:solidFill>
              </a:rPr>
              <a:t>Partnership agreements may involve land dealings</a:t>
            </a:r>
          </a:p>
          <a:p>
            <a:pPr marL="442744" indent="-252146" defTabSz="899320">
              <a:spcBef>
                <a:spcPts val="1059"/>
              </a:spcBef>
              <a:spcAft>
                <a:spcPts val="529"/>
              </a:spcAft>
              <a:buFont typeface="Arial" panose="020B0604020202020204" pitchFamily="34" charset="0"/>
              <a:buChar char="•"/>
            </a:pPr>
            <a:r>
              <a:rPr lang="en-GB" sz="1412" dirty="0">
                <a:solidFill>
                  <a:srgbClr val="000000"/>
                </a:solidFill>
              </a:rPr>
              <a:t>You may need to finance property development through taking out a mortgage against your land</a:t>
            </a:r>
          </a:p>
          <a:p>
            <a:pPr marL="442744" indent="-252146" defTabSz="899320">
              <a:spcBef>
                <a:spcPts val="1059"/>
              </a:spcBef>
              <a:spcAft>
                <a:spcPts val="529"/>
              </a:spcAft>
              <a:buFont typeface="Arial" panose="020B0604020202020204" pitchFamily="34" charset="0"/>
              <a:buChar char="•"/>
            </a:pPr>
            <a:r>
              <a:rPr lang="en-GB" sz="1412" dirty="0">
                <a:solidFill>
                  <a:srgbClr val="000000"/>
                </a:solidFill>
              </a:rPr>
              <a:t>In looking at property development options, LALCs will also need to consider if a </a:t>
            </a:r>
            <a:r>
              <a:rPr lang="en-GB" sz="1412" b="1" dirty="0">
                <a:solidFill>
                  <a:srgbClr val="000000"/>
                </a:solidFill>
              </a:rPr>
              <a:t>Community Development Levy </a:t>
            </a:r>
            <a:r>
              <a:rPr lang="en-GB" sz="1412" dirty="0">
                <a:solidFill>
                  <a:srgbClr val="000000"/>
                </a:solidFill>
              </a:rPr>
              <a:t>(CDL) is payable as a result of improvements to the land. This cost can be included within the partnership agreement in which your partner may pay the CDL or share in the costs.</a:t>
            </a:r>
          </a:p>
          <a:p>
            <a:pPr marL="442744" indent="-252146" defTabSz="899320">
              <a:spcBef>
                <a:spcPts val="1059"/>
              </a:spcBef>
              <a:spcAft>
                <a:spcPts val="529"/>
              </a:spcAft>
              <a:buFont typeface="Arial" panose="020B0604020202020204" pitchFamily="34" charset="0"/>
              <a:buChar char="•"/>
            </a:pPr>
            <a:endParaRPr lang="en-GB" sz="1412" dirty="0">
              <a:solidFill>
                <a:srgbClr val="000000"/>
              </a:solidFill>
            </a:endParaRPr>
          </a:p>
          <a:p>
            <a:pPr marL="190598" defTabSz="899320">
              <a:spcBef>
                <a:spcPts val="1059"/>
              </a:spcBef>
              <a:spcAft>
                <a:spcPts val="529"/>
              </a:spcAft>
            </a:pPr>
            <a:endParaRPr lang="en-GB" sz="1412" dirty="0">
              <a:solidFill>
                <a:srgbClr val="000000"/>
              </a:solidFill>
            </a:endParaRPr>
          </a:p>
        </p:txBody>
      </p:sp>
      <p:sp>
        <p:nvSpPr>
          <p:cNvPr id="72" name="Rectangle 71"/>
          <p:cNvSpPr/>
          <p:nvPr/>
        </p:nvSpPr>
        <p:spPr>
          <a:xfrm>
            <a:off x="2126427" y="2793636"/>
            <a:ext cx="3143599" cy="3324776"/>
          </a:xfrm>
          <a:prstGeom prst="rect">
            <a:avLst/>
          </a:prstGeom>
          <a:noFill/>
          <a:ln w="6350">
            <a:solidFill>
              <a:schemeClr val="bg1">
                <a:lumMod val="65000"/>
              </a:schemeClr>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
        <p:nvSpPr>
          <p:cNvPr id="73" name="Rectangle 72"/>
          <p:cNvSpPr/>
          <p:nvPr/>
        </p:nvSpPr>
        <p:spPr>
          <a:xfrm>
            <a:off x="5744964" y="2792990"/>
            <a:ext cx="4353834" cy="3325422"/>
          </a:xfrm>
          <a:prstGeom prst="rect">
            <a:avLst/>
          </a:prstGeom>
          <a:noFill/>
          <a:ln w="6350">
            <a:solidFill>
              <a:schemeClr val="bg1">
                <a:lumMod val="65000"/>
              </a:schemeClr>
            </a:solidFill>
          </a:ln>
        </p:spPr>
        <p:txBody>
          <a:bodyPr vert="horz" wrap="square" lIns="80682" tIns="40341" rIns="80682" bIns="40341" rtlCol="0" anchor="ctr">
            <a:noAutofit/>
          </a:bodyPr>
          <a:lstStyle/>
          <a:p>
            <a:pPr algn="ctr" defTabSz="899010"/>
            <a:endParaRPr lang="en-GB" sz="971" dirty="0">
              <a:solidFill>
                <a:srgbClr val="000000"/>
              </a:solidFill>
              <a:latin typeface="Arial"/>
            </a:endParaRPr>
          </a:p>
        </p:txBody>
      </p:sp>
    </p:spTree>
    <p:custDataLst>
      <p:tags r:id="rId1"/>
    </p:custDataLst>
    <p:extLst>
      <p:ext uri="{BB962C8B-B14F-4D97-AF65-F5344CB8AC3E}">
        <p14:creationId xmlns:p14="http://schemas.microsoft.com/office/powerpoint/2010/main" val="3112082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id" hidden="1"/>
          <p:cNvGrpSpPr/>
          <p:nvPr>
            <p:custDataLst>
              <p:tags r:id="rId2"/>
            </p:custDataLst>
          </p:nvPr>
        </p:nvGrpSpPr>
        <p:grpSpPr>
          <a:xfrm>
            <a:off x="2126428" y="540572"/>
            <a:ext cx="7939144" cy="6043108"/>
            <a:chOff x="530352" y="612648"/>
            <a:chExt cx="8997696" cy="6848856"/>
          </a:xfrm>
        </p:grpSpPr>
        <p:grpSp>
          <p:nvGrpSpPr>
            <p:cNvPr id="7" name="Group 6" hidden="1"/>
            <p:cNvGrpSpPr/>
            <p:nvPr userDrawn="1"/>
          </p:nvGrpSpPr>
          <p:grpSpPr>
            <a:xfrm>
              <a:off x="530352" y="7159752"/>
              <a:ext cx="8997696" cy="301752"/>
              <a:chOff x="530352" y="7159752"/>
              <a:chExt cx="8997696" cy="301752"/>
            </a:xfrm>
          </p:grpSpPr>
          <p:sp>
            <p:nvSpPr>
              <p:cNvPr id="54" name="Footer block" hidden="1"/>
              <p:cNvSpPr>
                <a:spLocks noChangeArrowheads="1"/>
              </p:cNvSpPr>
              <p:nvPr/>
            </p:nvSpPr>
            <p:spPr bwMode="gray">
              <a:xfrm>
                <a:off x="6629400"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5" name="Footer block" hidden="1"/>
              <p:cNvSpPr>
                <a:spLocks noChangeArrowheads="1"/>
              </p:cNvSpPr>
              <p:nvPr/>
            </p:nvSpPr>
            <p:spPr bwMode="gray">
              <a:xfrm>
                <a:off x="3584448"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6" name="Footer block" hidden="1"/>
              <p:cNvSpPr>
                <a:spLocks noChangeArrowheads="1"/>
              </p:cNvSpPr>
              <p:nvPr/>
            </p:nvSpPr>
            <p:spPr bwMode="gray">
              <a:xfrm>
                <a:off x="530352" y="7159752"/>
                <a:ext cx="2898648" cy="301752"/>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8" name="Group 7" hidden="1"/>
            <p:cNvGrpSpPr/>
            <p:nvPr userDrawn="1"/>
          </p:nvGrpSpPr>
          <p:grpSpPr>
            <a:xfrm>
              <a:off x="530352" y="1066800"/>
              <a:ext cx="8997696" cy="835152"/>
              <a:chOff x="530352" y="1066800"/>
              <a:chExt cx="8997696" cy="835152"/>
            </a:xfrm>
          </p:grpSpPr>
          <p:sp>
            <p:nvSpPr>
              <p:cNvPr id="52" name="Title block" hidden="1"/>
              <p:cNvSpPr>
                <a:spLocks noChangeArrowheads="1"/>
              </p:cNvSpPr>
              <p:nvPr userDrawn="1"/>
            </p:nvSpPr>
            <p:spPr bwMode="gray">
              <a:xfrm>
                <a:off x="5102352" y="1066800"/>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3" name="Title block" hidden="1"/>
              <p:cNvSpPr>
                <a:spLocks noChangeArrowheads="1"/>
              </p:cNvSpPr>
              <p:nvPr/>
            </p:nvSpPr>
            <p:spPr bwMode="gray">
              <a:xfrm>
                <a:off x="530352" y="1069848"/>
                <a:ext cx="4425696" cy="832104"/>
              </a:xfrm>
              <a:prstGeom prst="rect">
                <a:avLst/>
              </a:prstGeom>
              <a:solidFill>
                <a:srgbClr val="FCC3D7">
                  <a:alpha val="25000"/>
                </a:srgbClr>
              </a:solidFill>
              <a:ln w="6350" cap="rnd">
                <a:solidFill>
                  <a:srgbClr val="FCC3D7"/>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sp>
          <p:nvSpPr>
            <p:cNvPr id="9" name="Header block" hidden="1"/>
            <p:cNvSpPr>
              <a:spLocks noChangeArrowheads="1"/>
            </p:cNvSpPr>
            <p:nvPr userDrawn="1"/>
          </p:nvSpPr>
          <p:spPr bwMode="gray">
            <a:xfrm>
              <a:off x="530352" y="612648"/>
              <a:ext cx="8988552" cy="228600"/>
            </a:xfrm>
            <a:prstGeom prst="rect">
              <a:avLst/>
            </a:prstGeom>
            <a:solidFill>
              <a:srgbClr val="CCFFFF">
                <a:alpha val="25000"/>
              </a:srgbClr>
            </a:solidFill>
            <a:ln w="6350" cap="rnd">
              <a:solidFill>
                <a:srgbClr val="CCFFFF"/>
              </a:solidFill>
              <a:prstDash val="sysDot"/>
              <a:miter lim="800000"/>
              <a:headEnd/>
              <a:tailEnd/>
            </a:ln>
            <a:effectLst/>
          </p:spPr>
          <p:txBody>
            <a:bodyPr wrap="none" lIns="0" tIns="0" rIns="0" bIns="0" anchor="ctr"/>
            <a:lstStyle/>
            <a:p>
              <a:pPr algn="ctr" defTabSz="707409">
                <a:buSzPct val="90000"/>
                <a:defRPr/>
              </a:pPr>
              <a:endParaRPr lang="en-GB" sz="1235" dirty="0">
                <a:solidFill>
                  <a:srgbClr val="A32020"/>
                </a:solidFill>
                <a:latin typeface="Arial"/>
                <a:cs typeface="Arial" charset="0"/>
              </a:endParaRPr>
            </a:p>
          </p:txBody>
        </p:sp>
        <p:grpSp>
          <p:nvGrpSpPr>
            <p:cNvPr id="10" name="Group 600" hidden="1"/>
            <p:cNvGrpSpPr/>
            <p:nvPr userDrawn="1"/>
          </p:nvGrpSpPr>
          <p:grpSpPr>
            <a:xfrm>
              <a:off x="533400" y="6245352"/>
              <a:ext cx="8994648" cy="688848"/>
              <a:chOff x="533400" y="6013704"/>
              <a:chExt cx="8994648" cy="688848"/>
            </a:xfrm>
          </p:grpSpPr>
          <p:sp>
            <p:nvSpPr>
              <p:cNvPr id="46" name="Content block 606" hidden="1"/>
              <p:cNvSpPr>
                <a:spLocks noChangeArrowheads="1"/>
              </p:cNvSpPr>
              <p:nvPr userDrawn="1"/>
            </p:nvSpPr>
            <p:spPr bwMode="gray">
              <a:xfrm>
                <a:off x="8156448"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7" name="Content block 605" hidden="1"/>
              <p:cNvSpPr>
                <a:spLocks noChangeArrowheads="1"/>
              </p:cNvSpPr>
              <p:nvPr userDrawn="1"/>
            </p:nvSpPr>
            <p:spPr bwMode="gray">
              <a:xfrm>
                <a:off x="6631840" y="60137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8" name="Content block 604" hidden="1"/>
              <p:cNvSpPr>
                <a:spLocks noChangeArrowheads="1"/>
              </p:cNvSpPr>
              <p:nvPr/>
            </p:nvSpPr>
            <p:spPr bwMode="gray">
              <a:xfrm>
                <a:off x="510723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9" name="Content block 603" hidden="1"/>
              <p:cNvSpPr>
                <a:spLocks noChangeArrowheads="1"/>
              </p:cNvSpPr>
              <p:nvPr/>
            </p:nvSpPr>
            <p:spPr bwMode="gray">
              <a:xfrm>
                <a:off x="358262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0" name="Content block 602" hidden="1"/>
              <p:cNvSpPr>
                <a:spLocks noChangeArrowheads="1"/>
              </p:cNvSpPr>
              <p:nvPr/>
            </p:nvSpPr>
            <p:spPr bwMode="gray">
              <a:xfrm>
                <a:off x="205801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51" name="Content block 601" hidden="1"/>
              <p:cNvSpPr>
                <a:spLocks noChangeArrowheads="1"/>
              </p:cNvSpPr>
              <p:nvPr/>
            </p:nvSpPr>
            <p:spPr bwMode="gray">
              <a:xfrm>
                <a:off x="533400" y="60167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1" name="Group 500" hidden="1"/>
            <p:cNvGrpSpPr/>
            <p:nvPr userDrawn="1"/>
          </p:nvGrpSpPr>
          <p:grpSpPr>
            <a:xfrm>
              <a:off x="533400" y="5407152"/>
              <a:ext cx="8994648" cy="688848"/>
              <a:chOff x="533400" y="5026152"/>
              <a:chExt cx="8994648" cy="688848"/>
            </a:xfrm>
          </p:grpSpPr>
          <p:sp>
            <p:nvSpPr>
              <p:cNvPr id="40" name="Content block 506" hidden="1"/>
              <p:cNvSpPr>
                <a:spLocks noChangeArrowheads="1"/>
              </p:cNvSpPr>
              <p:nvPr userDrawn="1"/>
            </p:nvSpPr>
            <p:spPr bwMode="gray">
              <a:xfrm>
                <a:off x="8156448"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1" name="Content block 505" hidden="1"/>
              <p:cNvSpPr>
                <a:spLocks noChangeArrowheads="1"/>
              </p:cNvSpPr>
              <p:nvPr userDrawn="1"/>
            </p:nvSpPr>
            <p:spPr bwMode="gray">
              <a:xfrm>
                <a:off x="6631840" y="50261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2" name="Content block 504" hidden="1"/>
              <p:cNvSpPr>
                <a:spLocks noChangeArrowheads="1"/>
              </p:cNvSpPr>
              <p:nvPr/>
            </p:nvSpPr>
            <p:spPr bwMode="gray">
              <a:xfrm>
                <a:off x="510723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3" name="Content block 503" hidden="1"/>
              <p:cNvSpPr>
                <a:spLocks noChangeArrowheads="1"/>
              </p:cNvSpPr>
              <p:nvPr/>
            </p:nvSpPr>
            <p:spPr bwMode="gray">
              <a:xfrm>
                <a:off x="358262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4" name="Content block 502" hidden="1"/>
              <p:cNvSpPr>
                <a:spLocks noChangeArrowheads="1"/>
              </p:cNvSpPr>
              <p:nvPr/>
            </p:nvSpPr>
            <p:spPr bwMode="gray">
              <a:xfrm>
                <a:off x="205801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45" name="Content block 501" hidden="1"/>
              <p:cNvSpPr>
                <a:spLocks noChangeArrowheads="1"/>
              </p:cNvSpPr>
              <p:nvPr/>
            </p:nvSpPr>
            <p:spPr bwMode="gray">
              <a:xfrm>
                <a:off x="533400" y="50292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2" name="Group 400" hidden="1"/>
            <p:cNvGrpSpPr/>
            <p:nvPr userDrawn="1"/>
          </p:nvGrpSpPr>
          <p:grpSpPr>
            <a:xfrm>
              <a:off x="533400" y="4568952"/>
              <a:ext cx="8994648" cy="688848"/>
              <a:chOff x="533400" y="4038600"/>
              <a:chExt cx="8994648" cy="688848"/>
            </a:xfrm>
          </p:grpSpPr>
          <p:sp>
            <p:nvSpPr>
              <p:cNvPr id="34" name="Content block 406" hidden="1"/>
              <p:cNvSpPr>
                <a:spLocks noChangeArrowheads="1"/>
              </p:cNvSpPr>
              <p:nvPr userDrawn="1"/>
            </p:nvSpPr>
            <p:spPr bwMode="gray">
              <a:xfrm>
                <a:off x="8156448"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5" name="Content block 405" hidden="1"/>
              <p:cNvSpPr>
                <a:spLocks noChangeArrowheads="1"/>
              </p:cNvSpPr>
              <p:nvPr userDrawn="1"/>
            </p:nvSpPr>
            <p:spPr bwMode="gray">
              <a:xfrm>
                <a:off x="6631840" y="40386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6" name="Content block 404" hidden="1"/>
              <p:cNvSpPr>
                <a:spLocks noChangeArrowheads="1"/>
              </p:cNvSpPr>
              <p:nvPr/>
            </p:nvSpPr>
            <p:spPr bwMode="gray">
              <a:xfrm>
                <a:off x="510723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7" name="Content block 403" hidden="1"/>
              <p:cNvSpPr>
                <a:spLocks noChangeArrowheads="1"/>
              </p:cNvSpPr>
              <p:nvPr/>
            </p:nvSpPr>
            <p:spPr bwMode="gray">
              <a:xfrm>
                <a:off x="358262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8" name="Content block 402" hidden="1"/>
              <p:cNvSpPr>
                <a:spLocks noChangeArrowheads="1"/>
              </p:cNvSpPr>
              <p:nvPr/>
            </p:nvSpPr>
            <p:spPr bwMode="gray">
              <a:xfrm>
                <a:off x="205801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9" name="Content block 401" hidden="1"/>
              <p:cNvSpPr>
                <a:spLocks noChangeArrowheads="1"/>
              </p:cNvSpPr>
              <p:nvPr/>
            </p:nvSpPr>
            <p:spPr bwMode="gray">
              <a:xfrm>
                <a:off x="533400" y="40416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3" name="Group 300" hidden="1"/>
            <p:cNvGrpSpPr/>
            <p:nvPr userDrawn="1"/>
          </p:nvGrpSpPr>
          <p:grpSpPr>
            <a:xfrm>
              <a:off x="533400" y="3730752"/>
              <a:ext cx="8994648" cy="688848"/>
              <a:chOff x="533400" y="3041904"/>
              <a:chExt cx="8994648" cy="688848"/>
            </a:xfrm>
          </p:grpSpPr>
          <p:sp>
            <p:nvSpPr>
              <p:cNvPr id="28" name="Content block 306" hidden="1"/>
              <p:cNvSpPr>
                <a:spLocks noChangeArrowheads="1"/>
              </p:cNvSpPr>
              <p:nvPr userDrawn="1"/>
            </p:nvSpPr>
            <p:spPr bwMode="gray">
              <a:xfrm>
                <a:off x="8156448"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9" name="Content block 305" hidden="1"/>
              <p:cNvSpPr>
                <a:spLocks noChangeArrowheads="1"/>
              </p:cNvSpPr>
              <p:nvPr userDrawn="1"/>
            </p:nvSpPr>
            <p:spPr bwMode="gray">
              <a:xfrm>
                <a:off x="6631840" y="3041904"/>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0" name="Content block 304" hidden="1"/>
              <p:cNvSpPr>
                <a:spLocks noChangeArrowheads="1"/>
              </p:cNvSpPr>
              <p:nvPr/>
            </p:nvSpPr>
            <p:spPr bwMode="gray">
              <a:xfrm>
                <a:off x="510723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1" name="Content block 303" hidden="1"/>
              <p:cNvSpPr>
                <a:spLocks noChangeArrowheads="1"/>
              </p:cNvSpPr>
              <p:nvPr/>
            </p:nvSpPr>
            <p:spPr bwMode="gray">
              <a:xfrm>
                <a:off x="358262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2" name="Content block 302" hidden="1"/>
              <p:cNvSpPr>
                <a:spLocks noChangeArrowheads="1"/>
              </p:cNvSpPr>
              <p:nvPr/>
            </p:nvSpPr>
            <p:spPr bwMode="gray">
              <a:xfrm>
                <a:off x="205801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33" name="Content block 301" hidden="1"/>
              <p:cNvSpPr>
                <a:spLocks noChangeArrowheads="1"/>
              </p:cNvSpPr>
              <p:nvPr/>
            </p:nvSpPr>
            <p:spPr bwMode="gray">
              <a:xfrm>
                <a:off x="533400" y="30449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4" name="Group 200" hidden="1"/>
            <p:cNvGrpSpPr/>
            <p:nvPr userDrawn="1"/>
          </p:nvGrpSpPr>
          <p:grpSpPr>
            <a:xfrm>
              <a:off x="533400" y="2892552"/>
              <a:ext cx="8994648" cy="688848"/>
              <a:chOff x="533400" y="1066800"/>
              <a:chExt cx="8994648" cy="688848"/>
            </a:xfrm>
          </p:grpSpPr>
          <p:sp>
            <p:nvSpPr>
              <p:cNvPr id="22" name="Content block 206" hidden="1"/>
              <p:cNvSpPr>
                <a:spLocks noChangeArrowheads="1"/>
              </p:cNvSpPr>
              <p:nvPr userDrawn="1"/>
            </p:nvSpPr>
            <p:spPr bwMode="gray">
              <a:xfrm>
                <a:off x="8156448"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3" name="Content block 205" hidden="1"/>
              <p:cNvSpPr>
                <a:spLocks noChangeArrowheads="1"/>
              </p:cNvSpPr>
              <p:nvPr userDrawn="1"/>
            </p:nvSpPr>
            <p:spPr bwMode="gray">
              <a:xfrm>
                <a:off x="6631840" y="10668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4" name="Content block 204" hidden="1"/>
              <p:cNvSpPr>
                <a:spLocks noChangeArrowheads="1"/>
              </p:cNvSpPr>
              <p:nvPr/>
            </p:nvSpPr>
            <p:spPr bwMode="gray">
              <a:xfrm>
                <a:off x="510723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5" name="Content block 203" hidden="1"/>
              <p:cNvSpPr>
                <a:spLocks noChangeArrowheads="1"/>
              </p:cNvSpPr>
              <p:nvPr/>
            </p:nvSpPr>
            <p:spPr bwMode="gray">
              <a:xfrm>
                <a:off x="358262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6" name="Content block 202" hidden="1"/>
              <p:cNvSpPr>
                <a:spLocks noChangeArrowheads="1"/>
              </p:cNvSpPr>
              <p:nvPr/>
            </p:nvSpPr>
            <p:spPr bwMode="gray">
              <a:xfrm>
                <a:off x="205801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7" name="Content block 201" hidden="1"/>
              <p:cNvSpPr>
                <a:spLocks noChangeArrowheads="1"/>
              </p:cNvSpPr>
              <p:nvPr/>
            </p:nvSpPr>
            <p:spPr bwMode="gray">
              <a:xfrm>
                <a:off x="533400" y="1069848"/>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nvGrpSpPr>
            <p:cNvPr id="15" name="Group 100" hidden="1"/>
            <p:cNvGrpSpPr/>
            <p:nvPr userDrawn="1"/>
          </p:nvGrpSpPr>
          <p:grpSpPr>
            <a:xfrm>
              <a:off x="533400" y="2054352"/>
              <a:ext cx="8994648" cy="688848"/>
              <a:chOff x="533400" y="2054352"/>
              <a:chExt cx="8994648" cy="688848"/>
            </a:xfrm>
          </p:grpSpPr>
          <p:sp>
            <p:nvSpPr>
              <p:cNvPr id="16" name="Content block 106" hidden="1"/>
              <p:cNvSpPr>
                <a:spLocks noChangeArrowheads="1"/>
              </p:cNvSpPr>
              <p:nvPr userDrawn="1"/>
            </p:nvSpPr>
            <p:spPr bwMode="gray">
              <a:xfrm>
                <a:off x="8156448"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7" name="Content block 105" hidden="1"/>
              <p:cNvSpPr>
                <a:spLocks noChangeArrowheads="1"/>
              </p:cNvSpPr>
              <p:nvPr userDrawn="1"/>
            </p:nvSpPr>
            <p:spPr bwMode="gray">
              <a:xfrm>
                <a:off x="6631840" y="2054352"/>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8" name="Content block 104" hidden="1"/>
              <p:cNvSpPr>
                <a:spLocks noChangeArrowheads="1"/>
              </p:cNvSpPr>
              <p:nvPr/>
            </p:nvSpPr>
            <p:spPr bwMode="gray">
              <a:xfrm>
                <a:off x="510723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19" name="Content block 103" hidden="1"/>
              <p:cNvSpPr>
                <a:spLocks noChangeArrowheads="1"/>
              </p:cNvSpPr>
              <p:nvPr/>
            </p:nvSpPr>
            <p:spPr bwMode="gray">
              <a:xfrm>
                <a:off x="358262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0" name="Content block 102" hidden="1"/>
              <p:cNvSpPr>
                <a:spLocks noChangeArrowheads="1"/>
              </p:cNvSpPr>
              <p:nvPr/>
            </p:nvSpPr>
            <p:spPr bwMode="gray">
              <a:xfrm>
                <a:off x="205801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sp>
            <p:nvSpPr>
              <p:cNvPr id="21" name="Content block 101" hidden="1"/>
              <p:cNvSpPr>
                <a:spLocks noChangeArrowheads="1"/>
              </p:cNvSpPr>
              <p:nvPr/>
            </p:nvSpPr>
            <p:spPr bwMode="gray">
              <a:xfrm>
                <a:off x="533400" y="2057400"/>
                <a:ext cx="1371600" cy="685800"/>
              </a:xfrm>
              <a:prstGeom prst="rect">
                <a:avLst/>
              </a:prstGeom>
              <a:solidFill>
                <a:srgbClr val="E7EBE0">
                  <a:alpha val="50000"/>
                </a:srgbClr>
              </a:solidFill>
              <a:ln w="6350">
                <a:solidFill>
                  <a:srgbClr val="E7EBE0"/>
                </a:solidFill>
                <a:prstDash val="sysDot"/>
                <a:miter lim="800000"/>
                <a:headEnd/>
                <a:tailEnd/>
              </a:ln>
              <a:effectLst/>
            </p:spPr>
            <p:txBody>
              <a:bodyPr wrap="none" lIns="0" tIns="0" rIns="0" bIns="0" anchor="ctr"/>
              <a:lstStyle/>
              <a:p>
                <a:pPr algn="ctr" defTabSz="805466">
                  <a:defRPr/>
                </a:pPr>
                <a:endParaRPr lang="en-GB" sz="971" dirty="0">
                  <a:solidFill>
                    <a:srgbClr val="000000"/>
                  </a:solidFill>
                  <a:latin typeface="Arial"/>
                </a:endParaRPr>
              </a:p>
            </p:txBody>
          </p:sp>
        </p:grpSp>
      </p:grpSp>
      <p:sp>
        <p:nvSpPr>
          <p:cNvPr id="2" name="Title 1"/>
          <p:cNvSpPr>
            <a:spLocks noGrp="1"/>
          </p:cNvSpPr>
          <p:nvPr>
            <p:ph type="title"/>
          </p:nvPr>
        </p:nvSpPr>
        <p:spPr>
          <a:xfrm>
            <a:off x="2088821" y="845592"/>
            <a:ext cx="7839635" cy="423168"/>
          </a:xfrm>
        </p:spPr>
        <p:txBody>
          <a:bodyPr/>
          <a:lstStyle/>
          <a:p>
            <a:r>
              <a:rPr lang="en-GB" dirty="0"/>
              <a:t>Bringing it all together – Working with others</a:t>
            </a:r>
          </a:p>
        </p:txBody>
      </p:sp>
      <p:sp>
        <p:nvSpPr>
          <p:cNvPr id="57" name="Section Header" hidden="1"/>
          <p:cNvSpPr txBox="1"/>
          <p:nvPr>
            <p:custDataLst>
              <p:tags r:id="rId3"/>
            </p:custDataLst>
          </p:nvPr>
        </p:nvSpPr>
        <p:spPr>
          <a:xfrm>
            <a:off x="2126428" y="621254"/>
            <a:ext cx="2677393" cy="121024"/>
          </a:xfrm>
          <a:prstGeom prst="rect">
            <a:avLst/>
          </a:prstGeom>
          <a:noFill/>
        </p:spPr>
        <p:txBody>
          <a:bodyPr wrap="square" lIns="0" tIns="0" rIns="0" bIns="0" rtlCol="0" anchor="b" anchorCtr="0">
            <a:noAutofit/>
          </a:bodyPr>
          <a:lstStyle/>
          <a:p>
            <a:pPr defTabSz="899010"/>
            <a:r>
              <a:rPr lang="en-GB" sz="794" noProof="1">
                <a:solidFill>
                  <a:srgbClr val="000000"/>
                </a:solidFill>
                <a:latin typeface="Arial"/>
              </a:rPr>
              <a:t> </a:t>
            </a:r>
          </a:p>
        </p:txBody>
      </p:sp>
      <p:sp>
        <p:nvSpPr>
          <p:cNvPr id="64" name="Rectangle 63"/>
          <p:cNvSpPr/>
          <p:nvPr/>
        </p:nvSpPr>
        <p:spPr>
          <a:xfrm>
            <a:off x="3170758" y="1316382"/>
            <a:ext cx="6757698" cy="2176154"/>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spcBef>
                <a:spcPts val="529"/>
              </a:spcBef>
            </a:pPr>
            <a:r>
              <a:rPr lang="en-GB" sz="1412" b="1" dirty="0">
                <a:solidFill>
                  <a:srgbClr val="000000"/>
                </a:solidFill>
                <a:latin typeface="Arial"/>
              </a:rPr>
              <a:t>Key considerations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Working with people who share your vision and have the right skills and experience is important in property development; and,</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Working with other people can bring many benefits to your community. Consider what assistance you need (e.g. financial, skills, advice) and the stages at which you will need them.</a:t>
            </a:r>
          </a:p>
        </p:txBody>
      </p:sp>
      <p:sp>
        <p:nvSpPr>
          <p:cNvPr id="66" name="Rectangle 65"/>
          <p:cNvSpPr/>
          <p:nvPr/>
        </p:nvSpPr>
        <p:spPr>
          <a:xfrm>
            <a:off x="3170759" y="3746682"/>
            <a:ext cx="6757698" cy="2382394"/>
          </a:xfrm>
          <a:prstGeom prst="rect">
            <a:avLst/>
          </a:prstGeom>
          <a:solidFill>
            <a:schemeClr val="bg2"/>
          </a:solidFill>
          <a:ln w="25400">
            <a:solidFill>
              <a:schemeClr val="tx1"/>
            </a:solidFill>
          </a:ln>
        </p:spPr>
        <p:txBody>
          <a:bodyPr vert="horz" wrap="square" lIns="80682" tIns="40341" rIns="80682" bIns="40341" rtlCol="0" anchor="ctr">
            <a:noAutofit/>
          </a:bodyPr>
          <a:lstStyle/>
          <a:p>
            <a:pPr defTabSz="899010"/>
            <a:r>
              <a:rPr lang="en-GB" sz="1412" b="1" dirty="0">
                <a:solidFill>
                  <a:srgbClr val="000000"/>
                </a:solidFill>
                <a:latin typeface="Arial"/>
              </a:rPr>
              <a:t>Key contacts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Property professionals to assist in identifying, evaluating and negotiating delivery partner arrangements;</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The NSWALC; and, </a:t>
            </a:r>
          </a:p>
          <a:p>
            <a:pPr marL="509895" lvl="1" indent="-302575" defTabSz="899010">
              <a:spcBef>
                <a:spcPts val="529"/>
              </a:spcBef>
              <a:buFont typeface="Arial" panose="020B0604020202020204" pitchFamily="34" charset="0"/>
              <a:buChar char="•"/>
            </a:pPr>
            <a:r>
              <a:rPr lang="en-GB" sz="1412" dirty="0">
                <a:solidFill>
                  <a:srgbClr val="000000"/>
                </a:solidFill>
                <a:latin typeface="Arial"/>
              </a:rPr>
              <a:t>Please refer to slide ‘who are the different professionals you might work with?’ to see who are the right people to connect with during each stage of the property development process.</a:t>
            </a:r>
          </a:p>
        </p:txBody>
      </p:sp>
      <p:sp>
        <p:nvSpPr>
          <p:cNvPr id="67" name="Freeform 29"/>
          <p:cNvSpPr>
            <a:spLocks noChangeAspect="1" noEditPoints="1"/>
          </p:cNvSpPr>
          <p:nvPr/>
        </p:nvSpPr>
        <p:spPr bwMode="auto">
          <a:xfrm>
            <a:off x="2227196" y="4540820"/>
            <a:ext cx="791875" cy="794118"/>
          </a:xfrm>
          <a:custGeom>
            <a:avLst/>
            <a:gdLst/>
            <a:ahLst/>
            <a:cxnLst>
              <a:cxn ang="0">
                <a:pos x="258" y="175"/>
              </a:cxn>
              <a:cxn ang="0">
                <a:pos x="233" y="116"/>
              </a:cxn>
              <a:cxn ang="0">
                <a:pos x="244" y="190"/>
              </a:cxn>
              <a:cxn ang="0">
                <a:pos x="237" y="202"/>
              </a:cxn>
              <a:cxn ang="0">
                <a:pos x="235" y="199"/>
              </a:cxn>
              <a:cxn ang="0">
                <a:pos x="183" y="171"/>
              </a:cxn>
              <a:cxn ang="0">
                <a:pos x="167" y="105"/>
              </a:cxn>
              <a:cxn ang="0">
                <a:pos x="170" y="96"/>
              </a:cxn>
              <a:cxn ang="0">
                <a:pos x="228" y="82"/>
              </a:cxn>
              <a:cxn ang="0">
                <a:pos x="246" y="96"/>
              </a:cxn>
              <a:cxn ang="0">
                <a:pos x="261" y="175"/>
              </a:cxn>
              <a:cxn ang="0">
                <a:pos x="196" y="232"/>
              </a:cxn>
              <a:cxn ang="0">
                <a:pos x="190" y="276"/>
              </a:cxn>
              <a:cxn ang="0">
                <a:pos x="107" y="276"/>
              </a:cxn>
              <a:cxn ang="0">
                <a:pos x="101" y="232"/>
              </a:cxn>
              <a:cxn ang="0">
                <a:pos x="67" y="253"/>
              </a:cxn>
              <a:cxn ang="0">
                <a:pos x="75" y="203"/>
              </a:cxn>
              <a:cxn ang="0">
                <a:pos x="130" y="183"/>
              </a:cxn>
              <a:cxn ang="0">
                <a:pos x="167" y="183"/>
              </a:cxn>
              <a:cxn ang="0">
                <a:pos x="223" y="203"/>
              </a:cxn>
              <a:cxn ang="0">
                <a:pos x="231" y="253"/>
              </a:cxn>
              <a:cxn ang="0">
                <a:pos x="62" y="203"/>
              </a:cxn>
              <a:cxn ang="0">
                <a:pos x="63" y="114"/>
              </a:cxn>
              <a:cxn ang="0">
                <a:pos x="48" y="165"/>
              </a:cxn>
              <a:cxn ang="0">
                <a:pos x="36" y="174"/>
              </a:cxn>
              <a:cxn ang="0">
                <a:pos x="39" y="95"/>
              </a:cxn>
              <a:cxn ang="0">
                <a:pos x="58" y="81"/>
              </a:cxn>
              <a:cxn ang="0">
                <a:pos x="89" y="103"/>
              </a:cxn>
              <a:cxn ang="0">
                <a:pos x="120" y="81"/>
              </a:cxn>
              <a:cxn ang="0">
                <a:pos x="139" y="95"/>
              </a:cxn>
              <a:cxn ang="0">
                <a:pos x="117" y="114"/>
              </a:cxn>
              <a:cxn ang="0">
                <a:pos x="116" y="115"/>
              </a:cxn>
              <a:cxn ang="0">
                <a:pos x="113" y="171"/>
              </a:cxn>
              <a:cxn ang="0">
                <a:pos x="63" y="199"/>
              </a:cxn>
              <a:cxn ang="0">
                <a:pos x="89" y="34"/>
              </a:cxn>
              <a:cxn ang="0">
                <a:pos x="89" y="74"/>
              </a:cxn>
              <a:cxn ang="0">
                <a:pos x="89" y="34"/>
              </a:cxn>
              <a:cxn ang="0">
                <a:pos x="180" y="144"/>
              </a:cxn>
              <a:cxn ang="0">
                <a:pos x="117" y="144"/>
              </a:cxn>
              <a:cxn ang="0">
                <a:pos x="209" y="34"/>
              </a:cxn>
              <a:cxn ang="0">
                <a:pos x="209" y="74"/>
              </a:cxn>
              <a:cxn ang="0">
                <a:pos x="209" y="34"/>
              </a:cxn>
              <a:cxn ang="0">
                <a:pos x="297" y="149"/>
              </a:cxn>
              <a:cxn ang="0">
                <a:pos x="0" y="149"/>
              </a:cxn>
            </a:cxnLst>
            <a:rect l="0" t="0" r="r" b="b"/>
            <a:pathLst>
              <a:path w="297" h="298">
                <a:moveTo>
                  <a:pt x="261" y="175"/>
                </a:moveTo>
                <a:cubicBezTo>
                  <a:pt x="260" y="175"/>
                  <a:pt x="259" y="175"/>
                  <a:pt x="258" y="175"/>
                </a:cubicBezTo>
                <a:cubicBezTo>
                  <a:pt x="254" y="175"/>
                  <a:pt x="250" y="173"/>
                  <a:pt x="249" y="168"/>
                </a:cubicBezTo>
                <a:cubicBezTo>
                  <a:pt x="233" y="116"/>
                  <a:pt x="233" y="116"/>
                  <a:pt x="233" y="116"/>
                </a:cubicBezTo>
                <a:cubicBezTo>
                  <a:pt x="225" y="116"/>
                  <a:pt x="225" y="116"/>
                  <a:pt x="225" y="116"/>
                </a:cubicBezTo>
                <a:cubicBezTo>
                  <a:pt x="244" y="190"/>
                  <a:pt x="244" y="190"/>
                  <a:pt x="244" y="190"/>
                </a:cubicBezTo>
                <a:cubicBezTo>
                  <a:pt x="245" y="191"/>
                  <a:pt x="245" y="192"/>
                  <a:pt x="245" y="194"/>
                </a:cubicBezTo>
                <a:cubicBezTo>
                  <a:pt x="245" y="198"/>
                  <a:pt x="241" y="202"/>
                  <a:pt x="237" y="202"/>
                </a:cubicBezTo>
                <a:cubicBezTo>
                  <a:pt x="236" y="202"/>
                  <a:pt x="236" y="202"/>
                  <a:pt x="236" y="202"/>
                </a:cubicBezTo>
                <a:cubicBezTo>
                  <a:pt x="235" y="201"/>
                  <a:pt x="235" y="200"/>
                  <a:pt x="235" y="199"/>
                </a:cubicBezTo>
                <a:cubicBezTo>
                  <a:pt x="230" y="182"/>
                  <a:pt x="213" y="171"/>
                  <a:pt x="194" y="171"/>
                </a:cubicBezTo>
                <a:cubicBezTo>
                  <a:pt x="183" y="171"/>
                  <a:pt x="183" y="171"/>
                  <a:pt x="183" y="171"/>
                </a:cubicBezTo>
                <a:cubicBezTo>
                  <a:pt x="189" y="163"/>
                  <a:pt x="192" y="154"/>
                  <a:pt x="192" y="144"/>
                </a:cubicBezTo>
                <a:cubicBezTo>
                  <a:pt x="192" y="127"/>
                  <a:pt x="182" y="112"/>
                  <a:pt x="167" y="105"/>
                </a:cubicBezTo>
                <a:cubicBezTo>
                  <a:pt x="170" y="96"/>
                  <a:pt x="170" y="96"/>
                  <a:pt x="170" y="96"/>
                </a:cubicBezTo>
                <a:cubicBezTo>
                  <a:pt x="170" y="96"/>
                  <a:pt x="170" y="96"/>
                  <a:pt x="170" y="96"/>
                </a:cubicBezTo>
                <a:cubicBezTo>
                  <a:pt x="173" y="87"/>
                  <a:pt x="180" y="82"/>
                  <a:pt x="188" y="82"/>
                </a:cubicBezTo>
                <a:cubicBezTo>
                  <a:pt x="228" y="82"/>
                  <a:pt x="228" y="82"/>
                  <a:pt x="228" y="82"/>
                </a:cubicBezTo>
                <a:cubicBezTo>
                  <a:pt x="236" y="82"/>
                  <a:pt x="243" y="87"/>
                  <a:pt x="246" y="96"/>
                </a:cubicBezTo>
                <a:cubicBezTo>
                  <a:pt x="246" y="96"/>
                  <a:pt x="246" y="96"/>
                  <a:pt x="246" y="96"/>
                </a:cubicBezTo>
                <a:cubicBezTo>
                  <a:pt x="267" y="163"/>
                  <a:pt x="267" y="163"/>
                  <a:pt x="267" y="163"/>
                </a:cubicBezTo>
                <a:cubicBezTo>
                  <a:pt x="268" y="168"/>
                  <a:pt x="265" y="173"/>
                  <a:pt x="261" y="175"/>
                </a:cubicBezTo>
                <a:close/>
                <a:moveTo>
                  <a:pt x="203" y="271"/>
                </a:moveTo>
                <a:cubicBezTo>
                  <a:pt x="196" y="232"/>
                  <a:pt x="196" y="232"/>
                  <a:pt x="196" y="232"/>
                </a:cubicBezTo>
                <a:cubicBezTo>
                  <a:pt x="188" y="232"/>
                  <a:pt x="188" y="232"/>
                  <a:pt x="188" y="232"/>
                </a:cubicBezTo>
                <a:cubicBezTo>
                  <a:pt x="190" y="276"/>
                  <a:pt x="190" y="276"/>
                  <a:pt x="190" y="276"/>
                </a:cubicBezTo>
                <a:cubicBezTo>
                  <a:pt x="177" y="280"/>
                  <a:pt x="163" y="282"/>
                  <a:pt x="148" y="282"/>
                </a:cubicBezTo>
                <a:cubicBezTo>
                  <a:pt x="134" y="282"/>
                  <a:pt x="120" y="280"/>
                  <a:pt x="107" y="276"/>
                </a:cubicBezTo>
                <a:cubicBezTo>
                  <a:pt x="109" y="232"/>
                  <a:pt x="109" y="232"/>
                  <a:pt x="109" y="232"/>
                </a:cubicBezTo>
                <a:cubicBezTo>
                  <a:pt x="101" y="232"/>
                  <a:pt x="101" y="232"/>
                  <a:pt x="101" y="232"/>
                </a:cubicBezTo>
                <a:cubicBezTo>
                  <a:pt x="94" y="271"/>
                  <a:pt x="94" y="271"/>
                  <a:pt x="94" y="271"/>
                </a:cubicBezTo>
                <a:cubicBezTo>
                  <a:pt x="84" y="265"/>
                  <a:pt x="75" y="260"/>
                  <a:pt x="67" y="253"/>
                </a:cubicBezTo>
                <a:cubicBezTo>
                  <a:pt x="75" y="205"/>
                  <a:pt x="75" y="205"/>
                  <a:pt x="75" y="205"/>
                </a:cubicBezTo>
                <a:cubicBezTo>
                  <a:pt x="75" y="204"/>
                  <a:pt x="75" y="203"/>
                  <a:pt x="75" y="203"/>
                </a:cubicBezTo>
                <a:cubicBezTo>
                  <a:pt x="79" y="191"/>
                  <a:pt x="90" y="183"/>
                  <a:pt x="103" y="183"/>
                </a:cubicBezTo>
                <a:cubicBezTo>
                  <a:pt x="130" y="183"/>
                  <a:pt x="130" y="183"/>
                  <a:pt x="130" y="183"/>
                </a:cubicBezTo>
                <a:cubicBezTo>
                  <a:pt x="149" y="216"/>
                  <a:pt x="149" y="216"/>
                  <a:pt x="149" y="216"/>
                </a:cubicBezTo>
                <a:cubicBezTo>
                  <a:pt x="167" y="183"/>
                  <a:pt x="167" y="183"/>
                  <a:pt x="167" y="183"/>
                </a:cubicBezTo>
                <a:cubicBezTo>
                  <a:pt x="194" y="183"/>
                  <a:pt x="194" y="183"/>
                  <a:pt x="194" y="183"/>
                </a:cubicBezTo>
                <a:cubicBezTo>
                  <a:pt x="208" y="183"/>
                  <a:pt x="219" y="191"/>
                  <a:pt x="223" y="203"/>
                </a:cubicBezTo>
                <a:cubicBezTo>
                  <a:pt x="223" y="203"/>
                  <a:pt x="223" y="204"/>
                  <a:pt x="223" y="205"/>
                </a:cubicBezTo>
                <a:cubicBezTo>
                  <a:pt x="231" y="253"/>
                  <a:pt x="231" y="253"/>
                  <a:pt x="231" y="253"/>
                </a:cubicBezTo>
                <a:cubicBezTo>
                  <a:pt x="223" y="260"/>
                  <a:pt x="213" y="265"/>
                  <a:pt x="203" y="271"/>
                </a:cubicBezTo>
                <a:close/>
                <a:moveTo>
                  <a:pt x="62" y="203"/>
                </a:moveTo>
                <a:cubicBezTo>
                  <a:pt x="61" y="208"/>
                  <a:pt x="61" y="208"/>
                  <a:pt x="61" y="208"/>
                </a:cubicBezTo>
                <a:cubicBezTo>
                  <a:pt x="63" y="114"/>
                  <a:pt x="63" y="114"/>
                  <a:pt x="63" y="114"/>
                </a:cubicBezTo>
                <a:cubicBezTo>
                  <a:pt x="57" y="114"/>
                  <a:pt x="57" y="114"/>
                  <a:pt x="57" y="114"/>
                </a:cubicBezTo>
                <a:cubicBezTo>
                  <a:pt x="48" y="165"/>
                  <a:pt x="48" y="165"/>
                  <a:pt x="48" y="165"/>
                </a:cubicBezTo>
                <a:cubicBezTo>
                  <a:pt x="47" y="170"/>
                  <a:pt x="43" y="174"/>
                  <a:pt x="38" y="174"/>
                </a:cubicBezTo>
                <a:cubicBezTo>
                  <a:pt x="38" y="174"/>
                  <a:pt x="37" y="174"/>
                  <a:pt x="36" y="174"/>
                </a:cubicBezTo>
                <a:cubicBezTo>
                  <a:pt x="31" y="173"/>
                  <a:pt x="27" y="167"/>
                  <a:pt x="28" y="162"/>
                </a:cubicBezTo>
                <a:cubicBezTo>
                  <a:pt x="39" y="95"/>
                  <a:pt x="39" y="95"/>
                  <a:pt x="39" y="95"/>
                </a:cubicBezTo>
                <a:cubicBezTo>
                  <a:pt x="39" y="94"/>
                  <a:pt x="39" y="94"/>
                  <a:pt x="39" y="94"/>
                </a:cubicBezTo>
                <a:cubicBezTo>
                  <a:pt x="42" y="86"/>
                  <a:pt x="50" y="81"/>
                  <a:pt x="58" y="81"/>
                </a:cubicBezTo>
                <a:cubicBezTo>
                  <a:pt x="76" y="81"/>
                  <a:pt x="76" y="81"/>
                  <a:pt x="76" y="81"/>
                </a:cubicBezTo>
                <a:cubicBezTo>
                  <a:pt x="89" y="103"/>
                  <a:pt x="89" y="103"/>
                  <a:pt x="89" y="103"/>
                </a:cubicBezTo>
                <a:cubicBezTo>
                  <a:pt x="102" y="81"/>
                  <a:pt x="102" y="81"/>
                  <a:pt x="102" y="81"/>
                </a:cubicBezTo>
                <a:cubicBezTo>
                  <a:pt x="120" y="81"/>
                  <a:pt x="120" y="81"/>
                  <a:pt x="120" y="81"/>
                </a:cubicBezTo>
                <a:cubicBezTo>
                  <a:pt x="129" y="81"/>
                  <a:pt x="136" y="86"/>
                  <a:pt x="139" y="94"/>
                </a:cubicBezTo>
                <a:cubicBezTo>
                  <a:pt x="139" y="95"/>
                  <a:pt x="139" y="95"/>
                  <a:pt x="139" y="95"/>
                </a:cubicBezTo>
                <a:cubicBezTo>
                  <a:pt x="140" y="101"/>
                  <a:pt x="140" y="101"/>
                  <a:pt x="140" y="101"/>
                </a:cubicBezTo>
                <a:cubicBezTo>
                  <a:pt x="131" y="103"/>
                  <a:pt x="123" y="107"/>
                  <a:pt x="117" y="114"/>
                </a:cubicBezTo>
                <a:cubicBezTo>
                  <a:pt x="116" y="114"/>
                  <a:pt x="116" y="114"/>
                  <a:pt x="116" y="114"/>
                </a:cubicBezTo>
                <a:cubicBezTo>
                  <a:pt x="116" y="115"/>
                  <a:pt x="116" y="115"/>
                  <a:pt x="116" y="115"/>
                </a:cubicBezTo>
                <a:cubicBezTo>
                  <a:pt x="109" y="122"/>
                  <a:pt x="105" y="133"/>
                  <a:pt x="105" y="144"/>
                </a:cubicBezTo>
                <a:cubicBezTo>
                  <a:pt x="105" y="154"/>
                  <a:pt x="108" y="163"/>
                  <a:pt x="113" y="171"/>
                </a:cubicBezTo>
                <a:cubicBezTo>
                  <a:pt x="103" y="171"/>
                  <a:pt x="103" y="171"/>
                  <a:pt x="103" y="171"/>
                </a:cubicBezTo>
                <a:cubicBezTo>
                  <a:pt x="85" y="171"/>
                  <a:pt x="68" y="182"/>
                  <a:pt x="63" y="199"/>
                </a:cubicBezTo>
                <a:cubicBezTo>
                  <a:pt x="63" y="200"/>
                  <a:pt x="62" y="201"/>
                  <a:pt x="62" y="203"/>
                </a:cubicBezTo>
                <a:close/>
                <a:moveTo>
                  <a:pt x="89" y="34"/>
                </a:moveTo>
                <a:cubicBezTo>
                  <a:pt x="100" y="34"/>
                  <a:pt x="109" y="43"/>
                  <a:pt x="109" y="54"/>
                </a:cubicBezTo>
                <a:cubicBezTo>
                  <a:pt x="109" y="65"/>
                  <a:pt x="100" y="74"/>
                  <a:pt x="89" y="74"/>
                </a:cubicBezTo>
                <a:cubicBezTo>
                  <a:pt x="78" y="74"/>
                  <a:pt x="69" y="65"/>
                  <a:pt x="69" y="54"/>
                </a:cubicBezTo>
                <a:cubicBezTo>
                  <a:pt x="69" y="43"/>
                  <a:pt x="78" y="34"/>
                  <a:pt x="89" y="34"/>
                </a:cubicBezTo>
                <a:close/>
                <a:moveTo>
                  <a:pt x="148" y="113"/>
                </a:moveTo>
                <a:cubicBezTo>
                  <a:pt x="166" y="113"/>
                  <a:pt x="180" y="127"/>
                  <a:pt x="180" y="144"/>
                </a:cubicBezTo>
                <a:cubicBezTo>
                  <a:pt x="180" y="161"/>
                  <a:pt x="166" y="175"/>
                  <a:pt x="148" y="175"/>
                </a:cubicBezTo>
                <a:cubicBezTo>
                  <a:pt x="131" y="175"/>
                  <a:pt x="117" y="161"/>
                  <a:pt x="117" y="144"/>
                </a:cubicBezTo>
                <a:cubicBezTo>
                  <a:pt x="117" y="127"/>
                  <a:pt x="131" y="113"/>
                  <a:pt x="148" y="113"/>
                </a:cubicBezTo>
                <a:close/>
                <a:moveTo>
                  <a:pt x="209" y="34"/>
                </a:moveTo>
                <a:cubicBezTo>
                  <a:pt x="220" y="34"/>
                  <a:pt x="228" y="43"/>
                  <a:pt x="228" y="54"/>
                </a:cubicBezTo>
                <a:cubicBezTo>
                  <a:pt x="228" y="65"/>
                  <a:pt x="220" y="74"/>
                  <a:pt x="209" y="74"/>
                </a:cubicBezTo>
                <a:cubicBezTo>
                  <a:pt x="197" y="74"/>
                  <a:pt x="188" y="65"/>
                  <a:pt x="188" y="54"/>
                </a:cubicBezTo>
                <a:cubicBezTo>
                  <a:pt x="188" y="43"/>
                  <a:pt x="197" y="34"/>
                  <a:pt x="209" y="34"/>
                </a:cubicBezTo>
                <a:close/>
                <a:moveTo>
                  <a:pt x="148" y="0"/>
                </a:moveTo>
                <a:cubicBezTo>
                  <a:pt x="231" y="0"/>
                  <a:pt x="297" y="68"/>
                  <a:pt x="297" y="149"/>
                </a:cubicBezTo>
                <a:cubicBezTo>
                  <a:pt x="297" y="231"/>
                  <a:pt x="231" y="298"/>
                  <a:pt x="148" y="298"/>
                </a:cubicBezTo>
                <a:cubicBezTo>
                  <a:pt x="67" y="298"/>
                  <a:pt x="0" y="231"/>
                  <a:pt x="0" y="149"/>
                </a:cubicBezTo>
                <a:cubicBezTo>
                  <a:pt x="0" y="68"/>
                  <a:pt x="67" y="0"/>
                  <a:pt x="148" y="0"/>
                </a:cubicBezTo>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65" name="Freeform 32"/>
          <p:cNvSpPr>
            <a:spLocks noChangeAspect="1" noEditPoints="1"/>
          </p:cNvSpPr>
          <p:nvPr/>
        </p:nvSpPr>
        <p:spPr bwMode="auto">
          <a:xfrm>
            <a:off x="2210415" y="2110662"/>
            <a:ext cx="796190" cy="794118"/>
          </a:xfrm>
          <a:custGeom>
            <a:avLst/>
            <a:gdLst/>
            <a:ahLst/>
            <a:cxnLst>
              <a:cxn ang="0">
                <a:pos x="187" y="117"/>
              </a:cxn>
              <a:cxn ang="0">
                <a:pos x="187" y="79"/>
              </a:cxn>
              <a:cxn ang="0">
                <a:pos x="199" y="90"/>
              </a:cxn>
              <a:cxn ang="0">
                <a:pos x="199" y="105"/>
              </a:cxn>
              <a:cxn ang="0">
                <a:pos x="214" y="105"/>
              </a:cxn>
              <a:cxn ang="0">
                <a:pos x="225" y="117"/>
              </a:cxn>
              <a:cxn ang="0">
                <a:pos x="187" y="117"/>
              </a:cxn>
              <a:cxn ang="0">
                <a:pos x="194" y="186"/>
              </a:cxn>
              <a:cxn ang="0">
                <a:pos x="151" y="237"/>
              </a:cxn>
              <a:cxn ang="0">
                <a:pos x="143" y="241"/>
              </a:cxn>
              <a:cxn ang="0">
                <a:pos x="135" y="237"/>
              </a:cxn>
              <a:cxn ang="0">
                <a:pos x="109" y="206"/>
              </a:cxn>
              <a:cxn ang="0">
                <a:pos x="111" y="192"/>
              </a:cxn>
              <a:cxn ang="0">
                <a:pos x="125" y="193"/>
              </a:cxn>
              <a:cxn ang="0">
                <a:pos x="143" y="215"/>
              </a:cxn>
              <a:cxn ang="0">
                <a:pos x="178" y="173"/>
              </a:cxn>
              <a:cxn ang="0">
                <a:pos x="193" y="172"/>
              </a:cxn>
              <a:cxn ang="0">
                <a:pos x="194" y="186"/>
              </a:cxn>
              <a:cxn ang="0">
                <a:pos x="194" y="72"/>
              </a:cxn>
              <a:cxn ang="0">
                <a:pos x="182" y="62"/>
              </a:cxn>
              <a:cxn ang="0">
                <a:pos x="98" y="62"/>
              </a:cxn>
              <a:cxn ang="0">
                <a:pos x="88" y="72"/>
              </a:cxn>
              <a:cxn ang="0">
                <a:pos x="88" y="250"/>
              </a:cxn>
              <a:cxn ang="0">
                <a:pos x="98" y="260"/>
              </a:cxn>
              <a:cxn ang="0">
                <a:pos x="225" y="260"/>
              </a:cxn>
              <a:cxn ang="0">
                <a:pos x="236" y="250"/>
              </a:cxn>
              <a:cxn ang="0">
                <a:pos x="236" y="114"/>
              </a:cxn>
              <a:cxn ang="0">
                <a:pos x="225" y="104"/>
              </a:cxn>
              <a:cxn ang="0">
                <a:pos x="194" y="72"/>
              </a:cxn>
              <a:cxn ang="0">
                <a:pos x="161" y="0"/>
              </a:cxn>
              <a:cxn ang="0">
                <a:pos x="0" y="161"/>
              </a:cxn>
              <a:cxn ang="0">
                <a:pos x="161" y="322"/>
              </a:cxn>
              <a:cxn ang="0">
                <a:pos x="323" y="161"/>
              </a:cxn>
              <a:cxn ang="0">
                <a:pos x="161" y="0"/>
              </a:cxn>
            </a:cxnLst>
            <a:rect l="0" t="0" r="r" b="b"/>
            <a:pathLst>
              <a:path w="323" h="322">
                <a:moveTo>
                  <a:pt x="187" y="117"/>
                </a:moveTo>
                <a:cubicBezTo>
                  <a:pt x="187" y="79"/>
                  <a:pt x="187" y="79"/>
                  <a:pt x="187" y="79"/>
                </a:cubicBezTo>
                <a:cubicBezTo>
                  <a:pt x="199" y="90"/>
                  <a:pt x="199" y="90"/>
                  <a:pt x="199" y="90"/>
                </a:cubicBezTo>
                <a:cubicBezTo>
                  <a:pt x="199" y="105"/>
                  <a:pt x="199" y="105"/>
                  <a:pt x="199" y="105"/>
                </a:cubicBezTo>
                <a:cubicBezTo>
                  <a:pt x="214" y="105"/>
                  <a:pt x="214" y="105"/>
                  <a:pt x="214" y="105"/>
                </a:cubicBezTo>
                <a:cubicBezTo>
                  <a:pt x="225" y="117"/>
                  <a:pt x="225" y="117"/>
                  <a:pt x="225" y="117"/>
                </a:cubicBezTo>
                <a:lnTo>
                  <a:pt x="187" y="117"/>
                </a:lnTo>
                <a:close/>
                <a:moveTo>
                  <a:pt x="194" y="186"/>
                </a:moveTo>
                <a:cubicBezTo>
                  <a:pt x="151" y="237"/>
                  <a:pt x="151" y="237"/>
                  <a:pt x="151" y="237"/>
                </a:cubicBezTo>
                <a:cubicBezTo>
                  <a:pt x="149" y="240"/>
                  <a:pt x="146" y="241"/>
                  <a:pt x="143" y="241"/>
                </a:cubicBezTo>
                <a:cubicBezTo>
                  <a:pt x="140" y="241"/>
                  <a:pt x="137" y="240"/>
                  <a:pt x="135" y="237"/>
                </a:cubicBezTo>
                <a:cubicBezTo>
                  <a:pt x="109" y="206"/>
                  <a:pt x="109" y="206"/>
                  <a:pt x="109" y="206"/>
                </a:cubicBezTo>
                <a:cubicBezTo>
                  <a:pt x="106" y="202"/>
                  <a:pt x="106" y="195"/>
                  <a:pt x="111" y="192"/>
                </a:cubicBezTo>
                <a:cubicBezTo>
                  <a:pt x="115" y="188"/>
                  <a:pt x="121" y="189"/>
                  <a:pt x="125" y="193"/>
                </a:cubicBezTo>
                <a:cubicBezTo>
                  <a:pt x="143" y="215"/>
                  <a:pt x="143" y="215"/>
                  <a:pt x="143" y="215"/>
                </a:cubicBezTo>
                <a:cubicBezTo>
                  <a:pt x="178" y="173"/>
                  <a:pt x="178" y="173"/>
                  <a:pt x="178" y="173"/>
                </a:cubicBezTo>
                <a:cubicBezTo>
                  <a:pt x="181" y="169"/>
                  <a:pt x="189" y="168"/>
                  <a:pt x="193" y="172"/>
                </a:cubicBezTo>
                <a:cubicBezTo>
                  <a:pt x="197" y="176"/>
                  <a:pt x="198" y="182"/>
                  <a:pt x="194" y="186"/>
                </a:cubicBezTo>
                <a:close/>
                <a:moveTo>
                  <a:pt x="194" y="72"/>
                </a:moveTo>
                <a:cubicBezTo>
                  <a:pt x="182" y="62"/>
                  <a:pt x="182" y="62"/>
                  <a:pt x="182" y="62"/>
                </a:cubicBezTo>
                <a:cubicBezTo>
                  <a:pt x="98" y="62"/>
                  <a:pt x="98" y="62"/>
                  <a:pt x="98" y="62"/>
                </a:cubicBezTo>
                <a:cubicBezTo>
                  <a:pt x="92" y="62"/>
                  <a:pt x="88" y="66"/>
                  <a:pt x="88" y="72"/>
                </a:cubicBezTo>
                <a:cubicBezTo>
                  <a:pt x="88" y="250"/>
                  <a:pt x="88" y="250"/>
                  <a:pt x="88" y="250"/>
                </a:cubicBezTo>
                <a:cubicBezTo>
                  <a:pt x="88" y="255"/>
                  <a:pt x="92" y="260"/>
                  <a:pt x="98" y="260"/>
                </a:cubicBezTo>
                <a:cubicBezTo>
                  <a:pt x="225" y="260"/>
                  <a:pt x="225" y="260"/>
                  <a:pt x="225" y="260"/>
                </a:cubicBezTo>
                <a:cubicBezTo>
                  <a:pt x="231" y="260"/>
                  <a:pt x="236" y="255"/>
                  <a:pt x="236" y="250"/>
                </a:cubicBezTo>
                <a:cubicBezTo>
                  <a:pt x="236" y="114"/>
                  <a:pt x="236" y="114"/>
                  <a:pt x="236" y="114"/>
                </a:cubicBezTo>
                <a:cubicBezTo>
                  <a:pt x="225" y="104"/>
                  <a:pt x="225" y="104"/>
                  <a:pt x="225" y="104"/>
                </a:cubicBezTo>
                <a:lnTo>
                  <a:pt x="194" y="72"/>
                </a:lnTo>
                <a:close/>
                <a:moveTo>
                  <a:pt x="161" y="0"/>
                </a:moveTo>
                <a:cubicBezTo>
                  <a:pt x="72" y="0"/>
                  <a:pt x="0" y="72"/>
                  <a:pt x="0" y="161"/>
                </a:cubicBezTo>
                <a:cubicBezTo>
                  <a:pt x="0" y="250"/>
                  <a:pt x="72" y="322"/>
                  <a:pt x="161" y="322"/>
                </a:cubicBezTo>
                <a:cubicBezTo>
                  <a:pt x="251" y="322"/>
                  <a:pt x="323" y="250"/>
                  <a:pt x="323" y="161"/>
                </a:cubicBezTo>
                <a:cubicBezTo>
                  <a:pt x="323" y="72"/>
                  <a:pt x="251" y="0"/>
                  <a:pt x="161" y="0"/>
                </a:cubicBezTo>
                <a:close/>
              </a:path>
            </a:pathLst>
          </a:custGeom>
          <a:solidFill>
            <a:schemeClr val="tx2"/>
          </a:solidFill>
          <a:ln w="9525">
            <a:noFill/>
            <a:round/>
            <a:headEnd/>
            <a:tailEnd/>
          </a:ln>
        </p:spPr>
        <p:txBody>
          <a:bodyPr vert="horz" wrap="square" lIns="80682" tIns="40341" rIns="80682" bIns="40341" numCol="1" anchor="t" anchorCtr="0" compatLnSpc="1">
            <a:prstTxWarp prst="textNoShape">
              <a:avLst/>
            </a:prstTxWarp>
          </a:bodyPr>
          <a:lstStyle/>
          <a:p>
            <a:pPr defTabSz="899010"/>
            <a:endParaRPr lang="en-US" sz="971">
              <a:solidFill>
                <a:srgbClr val="000000"/>
              </a:solidFill>
              <a:latin typeface="Arial"/>
            </a:endParaRPr>
          </a:p>
        </p:txBody>
      </p:sp>
      <p:sp>
        <p:nvSpPr>
          <p:cNvPr id="3" name="Slide Number Placeholder 2"/>
          <p:cNvSpPr>
            <a:spLocks noGrp="1"/>
          </p:cNvSpPr>
          <p:nvPr>
            <p:ph type="sldNum" sz="quarter" idx="4"/>
          </p:nvPr>
        </p:nvSpPr>
        <p:spPr/>
        <p:txBody>
          <a:bodyPr/>
          <a:lstStyle/>
          <a:p>
            <a:pPr defTabSz="899010"/>
            <a:fld id="{D58C9559-40F3-4F2A-A1D6-B62F3B8B5D06}" type="slidenum">
              <a:rPr lang="en-GB">
                <a:solidFill>
                  <a:srgbClr val="000000"/>
                </a:solidFill>
                <a:latin typeface="Arial"/>
              </a:rPr>
              <a:pPr defTabSz="899010"/>
              <a:t>8</a:t>
            </a:fld>
            <a:endParaRPr lang="en-GB" dirty="0">
              <a:solidFill>
                <a:srgbClr val="000000"/>
              </a:solidFill>
              <a:latin typeface="Arial"/>
            </a:endParaRPr>
          </a:p>
        </p:txBody>
      </p:sp>
    </p:spTree>
    <p:custDataLst>
      <p:tags r:id="rId1"/>
    </p:custDataLst>
    <p:extLst>
      <p:ext uri="{BB962C8B-B14F-4D97-AF65-F5344CB8AC3E}">
        <p14:creationId xmlns:p14="http://schemas.microsoft.com/office/powerpoint/2010/main" val="29165998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1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0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0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1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1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2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2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13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3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xml><?xml version="1.0" encoding="utf-8"?>
<p:tagLst xmlns:a="http://schemas.openxmlformats.org/drawingml/2006/main" xmlns:r="http://schemas.openxmlformats.org/officeDocument/2006/relationships" xmlns:p="http://schemas.openxmlformats.org/presentationml/2006/main">
  <p:tag name="FULLLENGTH" val="True"/>
</p:tagLst>
</file>

<file path=ppt/tags/tag14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4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xml><?xml version="1.0" encoding="utf-8"?>
<p:tagLst xmlns:a="http://schemas.openxmlformats.org/drawingml/2006/main" xmlns:r="http://schemas.openxmlformats.org/officeDocument/2006/relationships" xmlns:p="http://schemas.openxmlformats.org/presentationml/2006/main">
  <p:tag name="FULLLENGTH" val="True"/>
</p:tagLst>
</file>

<file path=ppt/tags/tag15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5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16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6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17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7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18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8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19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19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20.xml><?xml version="1.0" encoding="utf-8"?>
<p:tagLst xmlns:a="http://schemas.openxmlformats.org/drawingml/2006/main" xmlns:r="http://schemas.openxmlformats.org/officeDocument/2006/relationships" xmlns:p="http://schemas.openxmlformats.org/presentationml/2006/main">
  <p:tag name="FULLLENGTH" val="True"/>
</p:tagLst>
</file>

<file path=ppt/tags/tag20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0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xml><?xml version="1.0" encoding="utf-8"?>
<p:tagLst xmlns:a="http://schemas.openxmlformats.org/drawingml/2006/main" xmlns:r="http://schemas.openxmlformats.org/officeDocument/2006/relationships" xmlns:p="http://schemas.openxmlformats.org/presentationml/2006/main">
  <p:tag name="FULLLENGTH" val="True"/>
</p:tagLst>
</file>

<file path=ppt/tags/tag21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1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22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2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23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3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24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4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25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5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xml><?xml version="1.0" encoding="utf-8"?>
<p:tagLst xmlns:a="http://schemas.openxmlformats.org/drawingml/2006/main" xmlns:r="http://schemas.openxmlformats.org/officeDocument/2006/relationships" xmlns:p="http://schemas.openxmlformats.org/presentationml/2006/main">
  <p:tag name="FULLLENGTH" val="True"/>
</p:tagLst>
</file>

<file path=ppt/tags/tag26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6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xml><?xml version="1.0" encoding="utf-8"?>
<p:tagLst xmlns:a="http://schemas.openxmlformats.org/drawingml/2006/main" xmlns:r="http://schemas.openxmlformats.org/officeDocument/2006/relationships" xmlns:p="http://schemas.openxmlformats.org/presentationml/2006/main">
  <p:tag name="FULLLENGTH" val="True"/>
</p:tagLst>
</file>

<file path=ppt/tags/tag27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7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xml><?xml version="1.0" encoding="utf-8"?>
<p:tagLst xmlns:a="http://schemas.openxmlformats.org/drawingml/2006/main" xmlns:r="http://schemas.openxmlformats.org/officeDocument/2006/relationships" xmlns:p="http://schemas.openxmlformats.org/presentationml/2006/main">
  <p:tag name="FULLLENGTH" val="True"/>
</p:tagLst>
</file>

<file path=ppt/tags/tag28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8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29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29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30.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0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0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1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1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2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2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3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3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4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34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5.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350.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35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5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53.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35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37.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3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39.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40.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1.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3.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4.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5.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46.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47.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48.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49.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50.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1.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52.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3.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54.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5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56.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57.xml><?xml version="1.0" encoding="utf-8"?>
<p:tagLst xmlns:a="http://schemas.openxmlformats.org/drawingml/2006/main" xmlns:r="http://schemas.openxmlformats.org/officeDocument/2006/relationships" xmlns:p="http://schemas.openxmlformats.org/presentationml/2006/main">
  <p:tag name="SMARTSLIDETYPE" val="Divider"/>
  <p:tag name="SMARTDIVIDERTYPE" val="Section"/>
  <p:tag name="SMARTDIVIDERTEXT" val="Section"/>
  <p:tag name="SMARTDIVIDERLEVEL" val="0"/>
  <p:tag name="SMARTDIVIDERTOCSTYLE" val="Section TOC"/>
</p:tagLst>
</file>

<file path=ppt/tags/tag58.xml><?xml version="1.0" encoding="utf-8"?>
<p:tagLst xmlns:a="http://schemas.openxmlformats.org/drawingml/2006/main" xmlns:r="http://schemas.openxmlformats.org/officeDocument/2006/relationships" xmlns:p="http://schemas.openxmlformats.org/presentationml/2006/main">
  <p:tag name="SMARTREAD" val="{Smart Divider title}"/>
  <p:tag name="SMARTWRITE" val="{Smart Divider title}"/>
</p:tagLst>
</file>

<file path=ppt/tags/tag59.xml><?xml version="1.0" encoding="utf-8"?>
<p:tagLst xmlns:a="http://schemas.openxmlformats.org/drawingml/2006/main" xmlns:r="http://schemas.openxmlformats.org/officeDocument/2006/relationships" xmlns:p="http://schemas.openxmlformats.org/presentationml/2006/main">
  <p:tag name="SMARTSHAPETYPE" val="dividertocplaceholder"/>
</p:tagLst>
</file>

<file path=ppt/tags/tag6.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0.xml><?xml version="1.0" encoding="utf-8"?>
<p:tagLst xmlns:a="http://schemas.openxmlformats.org/drawingml/2006/main" xmlns:r="http://schemas.openxmlformats.org/officeDocument/2006/relationships" xmlns:p="http://schemas.openxmlformats.org/presentationml/2006/main">
  <p:tag name="SMARTSHAPETYPE" val="HORIZONTALTOCPLACEHOLDER"/>
</p:tagLst>
</file>

<file path=ppt/tags/tag6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62.xml><?xml version="1.0" encoding="utf-8"?>
<p:tagLst xmlns:a="http://schemas.openxmlformats.org/drawingml/2006/main" xmlns:r="http://schemas.openxmlformats.org/officeDocument/2006/relationships" xmlns:p="http://schemas.openxmlformats.org/presentationml/2006/main">
  <p:tag name="SMARTISVISIBLE" val="{@Show Date FilePath} = Yes"/>
  <p:tag name="SMARTWRITE" val="{!Today} {!FilePath}"/>
  <p:tag name="SMARTLOCKSHAPE" val="Yes"/>
</p:tagLst>
</file>

<file path=ppt/tags/tag63.xml><?xml version="1.0" encoding="utf-8"?>
<p:tagLst xmlns:a="http://schemas.openxmlformats.org/drawingml/2006/main" xmlns:r="http://schemas.openxmlformats.org/officeDocument/2006/relationships" xmlns:p="http://schemas.openxmlformats.org/presentationml/2006/main">
  <p:tag name="SMARTSLIDETYPE" val="Divider"/>
  <p:tag name="SHOW EXECUTIVE SUMMARY" val="No"/>
  <p:tag name="SMARTDIVIDERTYPE" val="Section"/>
  <p:tag name="SMARTDIVIDERLEVEL" val="0"/>
  <p:tag name="SMARTDIVIDERTEXT" val="Section"/>
  <p:tag name="SMARTDIVIDERTOCSTYLE" val="Section TOC"/>
</p:tagLst>
</file>

<file path=ppt/tags/tag64.xml><?xml version="1.0" encoding="utf-8"?>
<p:tagLst xmlns:a="http://schemas.openxmlformats.org/drawingml/2006/main" xmlns:r="http://schemas.openxmlformats.org/officeDocument/2006/relationships" xmlns:p="http://schemas.openxmlformats.org/presentationml/2006/main">
  <p:tag name="SMARTWRITE" val="{@BusinessUnitCoverText}"/>
  <p:tag name="SMARTREAD" val="{@BusinessUnitCoverText}"/>
  <p:tag name="SMARTOBJECT" val="Descriptor Large Title and Subtitle v.2"/>
</p:tagLst>
</file>

<file path=ppt/tags/tag65.xml><?xml version="1.0" encoding="utf-8"?>
<p:tagLst xmlns:a="http://schemas.openxmlformats.org/drawingml/2006/main" xmlns:r="http://schemas.openxmlformats.org/officeDocument/2006/relationships" xmlns:p="http://schemas.openxmlformats.org/presentationml/2006/main">
  <p:tag name="SMARTREAD" val="{@Confidentiality stamp}"/>
  <p:tag name="SMARTWRITE" val="{@Confidentiality stamp}"/>
  <p:tag name="SMARTOBJECT" val="Confidentiality stamp Default Cover v.3"/>
  <p:tag name="SMARTLINKEDSHAPEID" val="SideBar"/>
</p:tagLst>
</file>

<file path=ppt/tags/tag66.xml><?xml version="1.0" encoding="utf-8"?>
<p:tagLst xmlns:a="http://schemas.openxmlformats.org/drawingml/2006/main" xmlns:r="http://schemas.openxmlformats.org/officeDocument/2006/relationships" xmlns:p="http://schemas.openxmlformats.org/presentationml/2006/main">
  <p:tag name="SMARTWRITE" val="{@Draft stamp}"/>
  <p:tag name="SMARTISVISIBLE" val="{@Show Draft stamp} = Yes"/>
  <p:tag name="SMARTREAD" val="{@Draft stamp}"/>
  <p:tag name="SMARTLINKEDSHAPEID" val="SideBar"/>
  <p:tag name="SMARTOBJECT" val="Draft stamp Default Cover v.3"/>
</p:tagLst>
</file>

<file path=ppt/tags/tag6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68.xml><?xml version="1.0" encoding="utf-8"?>
<p:tagLst xmlns:a="http://schemas.openxmlformats.org/drawingml/2006/main" xmlns:r="http://schemas.openxmlformats.org/officeDocument/2006/relationships" xmlns:p="http://schemas.openxmlformats.org/presentationml/2006/main">
  <p:tag name="SMARTOBJECT" val="Cover Content"/>
</p:tagLst>
</file>

<file path=ppt/tags/tag69.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7.xml><?xml version="1.0" encoding="utf-8"?>
<p:tagLst xmlns:a="http://schemas.openxmlformats.org/drawingml/2006/main" xmlns:r="http://schemas.openxmlformats.org/officeDocument/2006/relationships" xmlns:p="http://schemas.openxmlformats.org/presentationml/2006/main">
  <p:tag name="SMARTWRITE" val="{@Report date}"/>
  <p:tag name="SMARTREAD" val="{@Report date}"/>
  <p:tag name="SMARTLINKEDSHAPEID" val="SideBar"/>
  <p:tag name="SMARTOBJECT" val="Report date Default Cover v.3"/>
</p:tagLst>
</file>

<file path=ppt/tags/tag70.xml><?xml version="1.0" encoding="utf-8"?>
<p:tagLst xmlns:a="http://schemas.openxmlformats.org/drawingml/2006/main" xmlns:r="http://schemas.openxmlformats.org/officeDocument/2006/relationships" xmlns:p="http://schemas.openxmlformats.org/presentationml/2006/main">
  <p:tag name="SMARTWRITE" val="{@Title}"/>
  <p:tag name="SMARTREAD" val="{@Title}"/>
  <p:tag name="SMARTLINKEDSHAPEID" val="Title"/>
</p:tagLst>
</file>

<file path=ppt/tags/tag71.xml><?xml version="1.0" encoding="utf-8"?>
<p:tagLst xmlns:a="http://schemas.openxmlformats.org/drawingml/2006/main" xmlns:r="http://schemas.openxmlformats.org/officeDocument/2006/relationships" xmlns:p="http://schemas.openxmlformats.org/presentationml/2006/main">
  <p:tag name="SMARTWRITE" val="{@Subtitle}"/>
  <p:tag name="SMARTREAD" val="{@Subtitle}"/>
  <p:tag name="SMARTLINKEDSHAPEID" val="Title"/>
</p:tagLst>
</file>

<file path=ppt/tags/tag72.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3.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4.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5.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6.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7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78.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79.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xml><?xml version="1.0" encoding="utf-8"?>
<p:tagLst xmlns:a="http://schemas.openxmlformats.org/drawingml/2006/main" xmlns:r="http://schemas.openxmlformats.org/officeDocument/2006/relationships" xmlns:p="http://schemas.openxmlformats.org/presentationml/2006/main">
  <p:tag name="SMARTSHAPETYPE" val="Front Cover Image"/>
</p:tagLst>
</file>

<file path=ppt/tags/tag80.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1.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2.xml><?xml version="1.0" encoding="utf-8"?>
<p:tagLst xmlns:a="http://schemas.openxmlformats.org/drawingml/2006/main" xmlns:r="http://schemas.openxmlformats.org/officeDocument/2006/relationships" xmlns:p="http://schemas.openxmlformats.org/presentationml/2006/main">
  <p:tag name="SMARTDIVIDERTYPE" val="Section"/>
  <p:tag name="SMARTDIVIDERLEVEL" val="0"/>
</p:tagLst>
</file>

<file path=ppt/tags/tag83.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4.xml><?xml version="1.0" encoding="utf-8"?>
<p:tagLst xmlns:a="http://schemas.openxmlformats.org/drawingml/2006/main" xmlns:r="http://schemas.openxmlformats.org/officeDocument/2006/relationships" xmlns:p="http://schemas.openxmlformats.org/presentationml/2006/main">
  <p:tag name="SMARTLOCKSHAPE" val="Yes"/>
  <p:tag name="SMARTOBJECT" val="Section Header v.2"/>
  <p:tag name="SMARTISVISIBLE" val="{$SmartDividernumber}!=-1"/>
  <p:tag name="SMARTWRITE" val="{$SmartDividernumber} {$Smart Divider title}"/>
</p:tagLst>
</file>

<file path=ppt/tags/tag85.xml><?xml version="1.0" encoding="utf-8"?>
<p:tagLst xmlns:a="http://schemas.openxmlformats.org/drawingml/2006/main" xmlns:r="http://schemas.openxmlformats.org/officeDocument/2006/relationships" xmlns:p="http://schemas.openxmlformats.org/presentationml/2006/main">
  <p:tag name="FULLLENGTH" val="True"/>
</p:tagLst>
</file>

<file path=ppt/tags/tag86.xml><?xml version="1.0" encoding="utf-8"?>
<p:tagLst xmlns:a="http://schemas.openxmlformats.org/drawingml/2006/main" xmlns:r="http://schemas.openxmlformats.org/officeDocument/2006/relationships" xmlns:p="http://schemas.openxmlformats.org/presentationml/2006/main">
  <p:tag name="UNLOCK SHAPES" val="NO"/>
  <p:tag name="SMARTDIVIDERTYPE" val="Section"/>
  <p:tag name="SMARTDIVIDERLEVEL" val="0"/>
</p:tagLst>
</file>

<file path=ppt/tags/tag87.xml><?xml version="1.0" encoding="utf-8"?>
<p:tagLst xmlns:a="http://schemas.openxmlformats.org/drawingml/2006/main" xmlns:r="http://schemas.openxmlformats.org/officeDocument/2006/relationships" xmlns:p="http://schemas.openxmlformats.org/presentationml/2006/main">
  <p:tag name="SMARTOBJECT" val="Grid"/>
  <p:tag name="SMARTISVISIBLE" val="{@GridOn}=Yes"/>
  <p:tag name="SMARTLOCKSHAPE" val="Yes"/>
  <p:tag name="SMARTGRID" val="Yes"/>
</p:tagLst>
</file>

<file path=ppt/tags/tag88.xml><?xml version="1.0" encoding="utf-8"?>
<p:tagLst xmlns:a="http://schemas.openxmlformats.org/drawingml/2006/main" xmlns:r="http://schemas.openxmlformats.org/officeDocument/2006/relationships" xmlns:p="http://schemas.openxmlformats.org/presentationml/2006/main">
  <p:tag name="SMARTWRITE" val="{$SmartDividertext} {$SmartDividernumber} – {$Smart Divider title}"/>
  <p:tag name="SMARTLOCKSHAPE" val="Yes"/>
  <p:tag name="SMARTISVISIBLE" val="{$SmartDividernumber} !="/>
  <p:tag name="SMARTOBJECT" val="Section Header v.2"/>
</p:tagLst>
</file>

<file path=ppt/tags/tag8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xml><?xml version="1.0" encoding="utf-8"?>
<p:tagLst xmlns:a="http://schemas.openxmlformats.org/drawingml/2006/main" xmlns:r="http://schemas.openxmlformats.org/officeDocument/2006/relationships" xmlns:p="http://schemas.openxmlformats.org/presentationml/2006/main">
  <p:tag name="FULLLENGTH" val="True"/>
</p:tagLst>
</file>

<file path=ppt/tags/tag90.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1.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2.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3.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4.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5.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6.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7.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8.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ags/tag99.xml><?xml version="1.0" encoding="utf-8"?>
<p:tagLst xmlns:a="http://schemas.openxmlformats.org/drawingml/2006/main" xmlns:r="http://schemas.openxmlformats.org/officeDocument/2006/relationships" xmlns:p="http://schemas.openxmlformats.org/presentationml/2006/main">
  <p:tag name="SMARTTEMPSLIDESHAPE" val="TEMPSLIDE"/>
  <p:tag name="SMARTLOCKSHAPE" val="YES"/>
</p:tagLst>
</file>

<file path=ppt/theme/theme1.xml><?xml version="1.0" encoding="utf-8"?>
<a:theme xmlns:a="http://schemas.openxmlformats.org/drawingml/2006/main" name="Presentation">
  <a:themeElements>
    <a:clrScheme name="PwC Burgundy">
      <a:dk1>
        <a:srgbClr val="000000"/>
      </a:dk1>
      <a:lt1>
        <a:srgbClr val="FFFFFF"/>
      </a:lt1>
      <a:dk2>
        <a:srgbClr val="A32020"/>
      </a:dk2>
      <a:lt2>
        <a:srgbClr val="FFFFFF"/>
      </a:lt2>
      <a:accent1>
        <a:srgbClr val="A32020"/>
      </a:accent1>
      <a:accent2>
        <a:srgbClr val="E0301E"/>
      </a:accent2>
      <a:accent3>
        <a:srgbClr val="602320"/>
      </a:accent3>
      <a:accent4>
        <a:srgbClr val="DB536A"/>
      </a:accent4>
      <a:accent5>
        <a:srgbClr val="DC6900"/>
      </a:accent5>
      <a:accent6>
        <a:srgbClr val="FFB600"/>
      </a:accent6>
      <a:hlink>
        <a:srgbClr val="A32020"/>
      </a:hlink>
      <a:folHlink>
        <a:srgbClr val="A32020"/>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6350">
          <a:solidFill>
            <a:schemeClr val="tx1"/>
          </a:solidFill>
        </a:ln>
      </a:spPr>
      <a:bodyPr vert="horz" wrap="square" lIns="91440" tIns="45720" rIns="91440" bIns="45720" rtlCol="0" anchor="ctr">
        <a:noAutofit/>
      </a:bodyPr>
      <a:lstStyle>
        <a:defPPr algn="ctr">
          <a:defRPr dirty="0" smtClean="0"/>
        </a:defPPr>
      </a:lstStyle>
    </a:spDef>
    <a:lnDef>
      <a:spPr>
        <a:ln w="12700">
          <a:solidFill>
            <a:srgbClr val="DC6900"/>
          </a:solidFill>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0" tIns="0" rIns="0" bIns="0" rtlCol="0">
        <a:spAutoFit/>
      </a:bodyPr>
      <a:lstStyle>
        <a:defPPr>
          <a:defRPr noProof="0" dirty="0" smtClean="0">
            <a:solidFill>
              <a:schemeClr val="tx1"/>
            </a:solidFill>
            <a:latin typeface="Georgia" pitchFamily="18" charset="0"/>
            <a:cs typeface="Arial" pitchFamily="34" charset="0"/>
          </a:defRPr>
        </a:defPPr>
      </a:lstStyle>
    </a:txDef>
  </a:objectDefaults>
  <a:extraClrSchemeLst/>
  <a:extLst>
    <a:ext uri="{05A4C25C-085E-4340-85A3-A5531E510DB2}">
      <thm15:themeFamily xmlns:thm15="http://schemas.microsoft.com/office/thememl/2012/main" name="2 Generic Presentation.potx" id="{8605ADEF-27C1-4B22-AF4D-7E7C8AD9E446}" vid="{9B1852F7-5DA5-4154-946D-068805071B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91747C9996B41BFF90D55BA191901" ma:contentTypeVersion="13" ma:contentTypeDescription="Create a new document." ma:contentTypeScope="" ma:versionID="84b8a51c6af4d90fe7221247e798bad8">
  <xsd:schema xmlns:xsd="http://www.w3.org/2001/XMLSchema" xmlns:xs="http://www.w3.org/2001/XMLSchema" xmlns:p="http://schemas.microsoft.com/office/2006/metadata/properties" xmlns:ns2="105d461a-305d-4b72-9815-d3cc31b9783b" xmlns:ns3="920ec45e-032d-491c-b9d0-dd88a68b669f" targetNamespace="http://schemas.microsoft.com/office/2006/metadata/properties" ma:root="true" ma:fieldsID="2d184bf19798293aca95531d2adacb22" ns2:_="" ns3:_="">
    <xsd:import namespace="105d461a-305d-4b72-9815-d3cc31b9783b"/>
    <xsd:import namespace="920ec45e-032d-491c-b9d0-dd88a68b669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5d461a-305d-4b72-9815-d3cc31b978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368e452-4fa8-46de-abc3-05fbe679722c"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0ec45e-032d-491c-b9d0-dd88a68b669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a37a7f3-2d5e-4bf2-983b-b231976e9fdb}" ma:internalName="TaxCatchAll" ma:showField="CatchAllData" ma:web="920ec45e-032d-491c-b9d0-dd88a68b669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05d461a-305d-4b72-9815-d3cc31b9783b">
      <Terms xmlns="http://schemas.microsoft.com/office/infopath/2007/PartnerControls"/>
    </lcf76f155ced4ddcb4097134ff3c332f>
    <TaxCatchAll xmlns="920ec45e-032d-491c-b9d0-dd88a68b669f" xsi:nil="true"/>
  </documentManagement>
</p:properties>
</file>

<file path=customXml/itemProps1.xml><?xml version="1.0" encoding="utf-8"?>
<ds:datastoreItem xmlns:ds="http://schemas.openxmlformats.org/officeDocument/2006/customXml" ds:itemID="{B1EA4CCB-0900-4F26-9B16-2AC3D9B9A2B7}"/>
</file>

<file path=customXml/itemProps2.xml><?xml version="1.0" encoding="utf-8"?>
<ds:datastoreItem xmlns:ds="http://schemas.openxmlformats.org/officeDocument/2006/customXml" ds:itemID="{7D5C37F2-593A-4ECB-B90A-61C27640BA85}"/>
</file>

<file path=customXml/itemProps3.xml><?xml version="1.0" encoding="utf-8"?>
<ds:datastoreItem xmlns:ds="http://schemas.openxmlformats.org/officeDocument/2006/customXml" ds:itemID="{1C4E169E-ACBF-436C-ABF8-5F6FB8C183C0}"/>
</file>

<file path=docProps/app.xml><?xml version="1.0" encoding="utf-8"?>
<Properties xmlns="http://schemas.openxmlformats.org/officeDocument/2006/extended-properties" xmlns:vt="http://schemas.openxmlformats.org/officeDocument/2006/docPropsVTypes">
  <TotalTime>1</TotalTime>
  <Words>1697</Words>
  <Application>Microsoft Office PowerPoint</Application>
  <PresentationFormat>Widescreen</PresentationFormat>
  <Paragraphs>404</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Georgia</vt:lpstr>
      <vt:lpstr>Smart Symbols</vt:lpstr>
      <vt:lpstr>Times New Roman</vt:lpstr>
      <vt:lpstr>Wingdings</vt:lpstr>
      <vt:lpstr>Presentation</vt:lpstr>
      <vt:lpstr>Topic 4: Who may you need to work with to develop your property? What is the best way to work together?</vt:lpstr>
      <vt:lpstr>This topic covers:</vt:lpstr>
      <vt:lpstr>Who are the different professionals you might work with?</vt:lpstr>
      <vt:lpstr>How do you know if they are the right people to work with?</vt:lpstr>
      <vt:lpstr>Creating a team that can make key decisions relating to the property development within the LALC</vt:lpstr>
      <vt:lpstr>What are some ways you can partner with others?</vt:lpstr>
      <vt:lpstr>PowerPoint Presentation</vt:lpstr>
      <vt:lpstr>Bringing it all together – Working with others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4: Who may you need to work with to develop your property? What is the best way to work together?</dc:title>
  <dc:creator>Gary Gabbitas</dc:creator>
  <cp:lastModifiedBy>Gary Gabbitas</cp:lastModifiedBy>
  <cp:revision>1</cp:revision>
  <dcterms:created xsi:type="dcterms:W3CDTF">2018-04-08T22:36:42Z</dcterms:created>
  <dcterms:modified xsi:type="dcterms:W3CDTF">2018-04-08T22:37:48Z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0x0101003C291747C9996B41BFF90D55BA191901</vt:lpwstr>
  </property>
</Properties>
</file>