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39.xml" ContentType="application/vnd.openxmlformats-officedocument.presentationml.tags+xml"/>
  <Override PartName="/docProps/app.xml" ContentType="application/vnd.openxmlformats-officedocument.extended-properties+xml"/>
  <Override PartName="/ppt/tags/tag30.xml" ContentType="application/vnd.openxmlformats-officedocument.presentationml.tags+xml"/>
  <Override PartName="/ppt/tags/tag29.xml" ContentType="application/vnd.openxmlformats-officedocument.presentationml.tags+xml"/>
  <Override PartName="/ppt/tags/tag28.xml" ContentType="application/vnd.openxmlformats-officedocument.presentationml.tags+xml"/>
  <Override PartName="/ppt/tags/tag27.xml" ContentType="application/vnd.openxmlformats-officedocument.presentationml.tags+xml"/>
  <Override PartName="/ppt/tags/tag26.xml" ContentType="application/vnd.openxmlformats-officedocument.presentationml.tags+xml"/>
  <Override PartName="/ppt/tags/tag25.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docProps/core.xml" ContentType="application/vnd.openxmlformats-package.core-properties+xml"/>
  <Override PartName="/ppt/tags/tag31.xml" ContentType="application/vnd.openxmlformats-officedocument.presentationml.tags+xml"/>
  <Override PartName="/ppt/tags/tag87.xml" ContentType="application/vnd.openxmlformats-officedocument.presentationml.tags+xml"/>
  <Override PartName="/ppt/tags/tag81.xml" ContentType="application/vnd.openxmlformats-officedocument.presentationml.tags+xml"/>
  <Override PartName="/ppt/tags/tag33.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32.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22.xml" ContentType="application/vnd.openxmlformats-officedocument.presentationml.tags+xml"/>
  <Override PartName="/ppt/tags/tag21.xml" ContentType="application/vnd.openxmlformats-officedocument.presentationml.tags+xml"/>
  <Override PartName="/ppt/tags/tag20.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80.xml" ContentType="application/vnd.openxmlformats-officedocument.presentationml.tags+xml"/>
  <Override PartName="/ppt/tags/tag79.xml" ContentType="application/vnd.openxmlformats-officedocument.presentationml.tags+xml"/>
  <Override PartName="/ppt/tags/tag34.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50.xml" ContentType="application/vnd.openxmlformats-officedocument.presentationml.tags+xml"/>
  <Override PartName="/ppt/tags/tag49.xml" ContentType="application/vnd.openxmlformats-officedocument.presentationml.tags+xml"/>
  <Override PartName="/ppt/tags/tag48.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36.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3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2.xml" ContentType="application/vnd.openxmlformats-officedocument.presentationml.tags+xml"/>
  <Override PartName="/ppt/tags/tag37.xml" ContentType="application/vnd.openxmlformats-officedocument.presentationml.tags+xml"/>
  <Override PartName="/ppt/tags/tag71.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38.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17A96D-103D-402C-86F9-FD825DAA239E}" type="datetimeFigureOut">
              <a:rPr lang="en-AU" smtClean="0"/>
              <a:t>9/04/2018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32A359-C3FC-4DA3-B180-F8C0F0F08602}" type="slidenum">
              <a:rPr lang="en-AU" smtClean="0"/>
              <a:t>‹#›</a:t>
            </a:fld>
            <a:endParaRPr lang="en-AU"/>
          </a:p>
        </p:txBody>
      </p:sp>
    </p:spTree>
    <p:extLst>
      <p:ext uri="{BB962C8B-B14F-4D97-AF65-F5344CB8AC3E}">
        <p14:creationId xmlns:p14="http://schemas.microsoft.com/office/powerpoint/2010/main" val="1960844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6B2C06E8-48A6-4E03-8711-C45C0018F498}" type="slidenum">
              <a:rPr kumimoji="0" lang="en-A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02047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52203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53757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80963" y="739775"/>
            <a:ext cx="6580187" cy="37020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74212" y="4689514"/>
            <a:ext cx="5393689" cy="44426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12" name="Shape 212"/>
          <p:cNvSpPr txBox="1">
            <a:spLocks noGrp="1"/>
          </p:cNvSpPr>
          <p:nvPr>
            <p:ph type="sldNum" idx="12"/>
          </p:nvPr>
        </p:nvSpPr>
        <p:spPr>
          <a:xfrm>
            <a:off x="3818971" y="9377320"/>
            <a:ext cx="2921582" cy="493632"/>
          </a:xfrm>
          <a:prstGeom prst="rect">
            <a:avLst/>
          </a:prstGeom>
          <a:noFill/>
          <a:ln>
            <a:noFill/>
          </a:ln>
        </p:spPr>
        <p:txBody>
          <a:bodyPr lIns="91425" tIns="45700" rIns="91425" bIns="45700" anchor="b" anchorCtr="0">
            <a:noAutofit/>
          </a:bodyPr>
          <a:lstStyle/>
          <a:p>
            <a:pPr marL="0" marR="0" lvl="0" indent="0" algn="r" defTabSz="1018824" rtl="0" eaLnBrk="1" fontAlgn="auto" latinLnBrk="0" hangingPunct="1">
              <a:lnSpc>
                <a:spcPct val="100000"/>
              </a:lnSpc>
              <a:spcBef>
                <a:spcPts val="0"/>
              </a:spcBef>
              <a:spcAft>
                <a:spcPts val="0"/>
              </a:spcAft>
              <a:buClrTx/>
              <a:buSzPct val="25000"/>
              <a:buFontTx/>
              <a:buNone/>
              <a:tabLst/>
              <a:defRPr/>
            </a:pPr>
            <a:fld id="{00000000-1234-1234-1234-123412341234}" type="slidenum">
              <a:rPr kumimoji="0" lang="en-AU"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1018824" rtl="0" eaLnBrk="1" fontAlgn="auto" latinLnBrk="0" hangingPunct="1">
                <a:lnSpc>
                  <a:spcPct val="100000"/>
                </a:lnSpc>
                <a:spcBef>
                  <a:spcPts val="0"/>
                </a:spcBef>
                <a:spcAft>
                  <a:spcPts val="0"/>
                </a:spcAft>
                <a:buClrTx/>
                <a:buSzPct val="25000"/>
                <a:buFontTx/>
                <a:buNone/>
                <a:tabLst/>
                <a:defRPr/>
              </a:pPr>
              <a:t>4</a:t>
            </a:fld>
            <a:endParaRPr kumimoji="0" lang="en-AU"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754265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80963" y="739775"/>
            <a:ext cx="6580187" cy="37020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1" name="Shape 211"/>
          <p:cNvSpPr txBox="1">
            <a:spLocks noGrp="1"/>
          </p:cNvSpPr>
          <p:nvPr>
            <p:ph type="body" idx="1"/>
          </p:nvPr>
        </p:nvSpPr>
        <p:spPr>
          <a:xfrm>
            <a:off x="674212" y="4689514"/>
            <a:ext cx="5393689" cy="44426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12" name="Shape 212"/>
          <p:cNvSpPr txBox="1">
            <a:spLocks noGrp="1"/>
          </p:cNvSpPr>
          <p:nvPr>
            <p:ph type="sldNum" idx="12"/>
          </p:nvPr>
        </p:nvSpPr>
        <p:spPr>
          <a:xfrm>
            <a:off x="3818971" y="9377320"/>
            <a:ext cx="2921582" cy="493632"/>
          </a:xfrm>
          <a:prstGeom prst="rect">
            <a:avLst/>
          </a:prstGeom>
          <a:noFill/>
          <a:ln>
            <a:noFill/>
          </a:ln>
        </p:spPr>
        <p:txBody>
          <a:bodyPr lIns="91425" tIns="45700" rIns="91425" bIns="45700" anchor="b" anchorCtr="0">
            <a:noAutofit/>
          </a:bodyPr>
          <a:lstStyle/>
          <a:p>
            <a:pPr marL="0" marR="0" lvl="0" indent="0" algn="r" defTabSz="1018824" rtl="0" eaLnBrk="1" fontAlgn="auto" latinLnBrk="0" hangingPunct="1">
              <a:lnSpc>
                <a:spcPct val="100000"/>
              </a:lnSpc>
              <a:spcBef>
                <a:spcPts val="0"/>
              </a:spcBef>
              <a:spcAft>
                <a:spcPts val="0"/>
              </a:spcAft>
              <a:buClrTx/>
              <a:buSzPct val="25000"/>
              <a:buFontTx/>
              <a:buNone/>
              <a:tabLst/>
              <a:defRPr/>
            </a:pPr>
            <a:fld id="{00000000-1234-1234-1234-123412341234}" type="slidenum">
              <a:rPr kumimoji="0" lang="en-AU" sz="1200" b="0" i="0" u="none" strike="noStrike" kern="1200" cap="none" spc="0" normalizeH="0" baseline="0" noProof="0">
                <a:ln>
                  <a:noFill/>
                </a:ln>
                <a:solidFill>
                  <a:prstClr val="black"/>
                </a:solidFill>
                <a:effectLst/>
                <a:uLnTx/>
                <a:uFillTx/>
                <a:latin typeface="Calibri"/>
                <a:ea typeface="Calibri"/>
                <a:cs typeface="Calibri"/>
                <a:sym typeface="Calibri"/>
              </a:rPr>
              <a:pPr marL="0" marR="0" lvl="0" indent="0" algn="r" defTabSz="1018824" rtl="0" eaLnBrk="1" fontAlgn="auto" latinLnBrk="0" hangingPunct="1">
                <a:lnSpc>
                  <a:spcPct val="100000"/>
                </a:lnSpc>
                <a:spcBef>
                  <a:spcPts val="0"/>
                </a:spcBef>
                <a:spcAft>
                  <a:spcPts val="0"/>
                </a:spcAft>
                <a:buClrTx/>
                <a:buSzPct val="25000"/>
                <a:buFontTx/>
                <a:buNone/>
                <a:tabLst/>
                <a:defRPr/>
              </a:pPr>
              <a:t>5</a:t>
            </a:fld>
            <a:endParaRPr kumimoji="0" lang="en-AU"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894364874"/>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Master" Target="../slideMasters/slideMaster1.xml"/><Relationship Id="rId4" Type="http://schemas.openxmlformats.org/officeDocument/2006/relationships/tags" Target="../tags/tag4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54.xml"/><Relationship Id="rId7" Type="http://schemas.openxmlformats.org/officeDocument/2006/relationships/slideMaster" Target="../slideMasters/slideMaster1.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60.xml"/><Relationship Id="rId7" Type="http://schemas.openxmlformats.org/officeDocument/2006/relationships/slideMaster" Target="../slideMasters/slideMaster1.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9"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Master" Target="../slideMasters/slideMaster1.xml"/><Relationship Id="rId5" Type="http://schemas.openxmlformats.org/officeDocument/2006/relationships/tags" Target="../tags/tag13.xml"/><Relationship Id="rId4" Type="http://schemas.openxmlformats.org/officeDocument/2006/relationships/tags" Target="../tags/tag12.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tags" Target="../tags/tag17.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s>
</file>

<file path=ppt/slideLayouts/_rels/slideLayout5.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Master" Target="../slideMasters/slideMaster1.xml"/><Relationship Id="rId4" Type="http://schemas.openxmlformats.org/officeDocument/2006/relationships/tags" Target="../tags/tag36.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40" name="Logo with Panels"/>
          <p:cNvGrpSpPr/>
          <p:nvPr userDrawn="1"/>
        </p:nvGrpSpPr>
        <p:grpSpPr>
          <a:xfrm>
            <a:off x="1370144" y="0"/>
            <a:ext cx="10821856" cy="6457244"/>
            <a:chOff x="1130368" y="0"/>
            <a:chExt cx="8928031" cy="7318210"/>
          </a:xfrm>
        </p:grpSpPr>
        <p:grpSp>
          <p:nvGrpSpPr>
            <p:cNvPr id="4"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3"/>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864"/>
                <a:ext cx="6492240" cy="5707715"/>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3"/>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864"/>
                <a:ext cx="6248400" cy="5707715"/>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3"/>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3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48"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sp>
        <p:nvSpPr>
          <p:cNvPr id="42" name="Report Title"/>
          <p:cNvSpPr>
            <a:spLocks noGrp="1"/>
          </p:cNvSpPr>
          <p:nvPr>
            <p:ph type="ctrTitle" hasCustomPrompt="1"/>
            <p:custDataLst>
              <p:tags r:id="rId2"/>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1" name="Report Subtitle"/>
          <p:cNvSpPr>
            <a:spLocks noGrp="1"/>
          </p:cNvSpPr>
          <p:nvPr>
            <p:ph type="subTitle" idx="1" hasCustomPrompt="1"/>
            <p:custDataLst>
              <p:tags r:id="rId3"/>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cxnSp>
        <p:nvCxnSpPr>
          <p:cNvPr id="25" name="Frame Line"/>
          <p:cNvCxnSpPr/>
          <p:nvPr userDrawn="1"/>
        </p:nvCxnSpPr>
        <p:spPr>
          <a:xfrm flipV="1">
            <a:off x="461818" y="3171487"/>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2" name="Draft Stamp"/>
          <p:cNvSpPr txBox="1"/>
          <p:nvPr userDrawn="1">
            <p:custDataLst>
              <p:tags r:id="rId4"/>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31" name="Confidentiality Stamp"/>
          <p:cNvSpPr>
            <a:spLocks noGrp="1"/>
          </p:cNvSpPr>
          <p:nvPr userDrawn="1">
            <p:custDataLst>
              <p:tags r:id="rId5"/>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3" name="Report Date"/>
          <p:cNvSpPr txBox="1"/>
          <p:nvPr userDrawn="1">
            <p:custDataLst>
              <p:tags r:id="rId6"/>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4" name="Cover image"/>
          <p:cNvSpPr txBox="1">
            <a:spLocks noChangeAspect="1"/>
          </p:cNvSpPr>
          <p:nvPr userDrawn="1">
            <p:custDataLst>
              <p:tags r:id="rId7"/>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Tree>
    <p:extLst>
      <p:ext uri="{BB962C8B-B14F-4D97-AF65-F5344CB8AC3E}">
        <p14:creationId xmlns:p14="http://schemas.microsoft.com/office/powerpoint/2010/main" val="129405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Header Footer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8"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6"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1"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605728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6" name="Date/Filepath" hidden="1"/>
          <p:cNvSpPr txBox="1"/>
          <p:nvPr userDrawn="1">
            <p:custDataLst>
              <p:tags r:id="rId2"/>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3"/>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5"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177533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3" name="Section Divider Title"/>
          <p:cNvSpPr>
            <a:spLocks noGrp="1"/>
          </p:cNvSpPr>
          <p:nvPr>
            <p:ph type="title" hasCustomPrompt="1"/>
            <p:custDataLst>
              <p:tags r:id="rId1"/>
            </p:custDataLst>
          </p:nvPr>
        </p:nvSpPr>
        <p:spPr>
          <a:xfrm>
            <a:off x="641455" y="886235"/>
            <a:ext cx="3504394" cy="1303525"/>
          </a:xfrm>
        </p:spPr>
        <p:txBody>
          <a:bodyPr wrap="square" tIns="0" bIns="0" anchor="t">
            <a:spAutoFit/>
          </a:bodyPr>
          <a:lstStyle>
            <a:lvl1pPr algn="l">
              <a:defRPr sz="2824" b="1" i="1" cap="none">
                <a:solidFill>
                  <a:schemeClr val="tx2"/>
                </a:solidFill>
              </a:defRPr>
            </a:lvl1pPr>
          </a:lstStyle>
          <a:p>
            <a:r>
              <a:rPr lang="en-GB" noProof="0" dirty="0"/>
              <a:t>Click to add Section Divider Title</a:t>
            </a:r>
          </a:p>
        </p:txBody>
      </p:sp>
      <p:sp>
        <p:nvSpPr>
          <p:cNvPr id="25" name="DividerTOCPlaceholder"/>
          <p:cNvSpPr txBox="1"/>
          <p:nvPr userDrawn="1">
            <p:custDataLst>
              <p:tags r:id="rId2"/>
            </p:custDataLst>
          </p:nvPr>
        </p:nvSpPr>
        <p:spPr>
          <a:xfrm>
            <a:off x="4350545" y="908471"/>
            <a:ext cx="7204364" cy="5209941"/>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4"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4"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1"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0"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598496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sp>
        <p:nvSpPr>
          <p:cNvPr id="2" name="Appendix Divider Title"/>
          <p:cNvSpPr>
            <a:spLocks noGrp="1"/>
          </p:cNvSpPr>
          <p:nvPr>
            <p:ph type="title" hasCustomPrompt="1"/>
            <p:custDataLst>
              <p:tags r:id="rId1"/>
            </p:custDataLst>
          </p:nvPr>
        </p:nvSpPr>
        <p:spPr>
          <a:xfrm>
            <a:off x="642850" y="886235"/>
            <a:ext cx="3513514" cy="1303525"/>
          </a:xfrm>
        </p:spPr>
        <p:txBody>
          <a:bodyPr wrap="square" tIns="0" bIns="0" anchor="t">
            <a:spAutoFit/>
          </a:bodyPr>
          <a:lstStyle>
            <a:lvl1pPr algn="l">
              <a:defRPr sz="2824" b="1" i="1" cap="none" baseline="0">
                <a:latin typeface="+mj-lt"/>
              </a:defRPr>
            </a:lvl1pPr>
          </a:lstStyle>
          <a:p>
            <a:r>
              <a:rPr lang="en-GB" noProof="0" dirty="0"/>
              <a:t>Click to add Appendix Divider Title</a:t>
            </a:r>
          </a:p>
        </p:txBody>
      </p:sp>
      <p:sp>
        <p:nvSpPr>
          <p:cNvPr id="18" name="DividerTOCPlaceholder"/>
          <p:cNvSpPr txBox="1"/>
          <p:nvPr userDrawn="1">
            <p:custDataLst>
              <p:tags r:id="rId2"/>
            </p:custDataLst>
          </p:nvPr>
        </p:nvSpPr>
        <p:spPr>
          <a:xfrm>
            <a:off x="4350545" y="908470"/>
            <a:ext cx="7204364" cy="5209412"/>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6"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7"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6"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8504864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Slide with Content">
    <p:spTree>
      <p:nvGrpSpPr>
        <p:cNvPr id="1" name=""/>
        <p:cNvGrpSpPr/>
        <p:nvPr/>
      </p:nvGrpSpPr>
      <p:grpSpPr>
        <a:xfrm>
          <a:off x="0" y="0"/>
          <a:ext cx="0" cy="0"/>
          <a:chOff x="0" y="0"/>
          <a:chExt cx="0" cy="0"/>
        </a:xfrm>
      </p:grpSpPr>
      <p:grpSp>
        <p:nvGrpSpPr>
          <p:cNvPr id="4" name="Logo with Panels"/>
          <p:cNvGrpSpPr/>
          <p:nvPr userDrawn="1"/>
        </p:nvGrpSpPr>
        <p:grpSpPr>
          <a:xfrm>
            <a:off x="1370144" y="0"/>
            <a:ext cx="10821856" cy="6457244"/>
            <a:chOff x="1130368" y="0"/>
            <a:chExt cx="8928031" cy="7318210"/>
          </a:xfrm>
        </p:grpSpPr>
        <p:grpSp>
          <p:nvGrpSpPr>
            <p:cNvPr id="5"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2"/>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382"/>
                <a:ext cx="6492240" cy="5708197"/>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2"/>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382"/>
                <a:ext cx="6248400" cy="5708197"/>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2"/>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37"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cxnSp>
        <p:nvCxnSpPr>
          <p:cNvPr id="25" name="Frame Line"/>
          <p:cNvCxnSpPr/>
          <p:nvPr userDrawn="1"/>
        </p:nvCxnSpPr>
        <p:spPr>
          <a:xfrm flipV="1">
            <a:off x="461818" y="3170816"/>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3" name="Confidentiality Stamp"/>
          <p:cNvSpPr>
            <a:spLocks noGrp="1"/>
          </p:cNvSpPr>
          <p:nvPr userDrawn="1">
            <p:custDataLst>
              <p:tags r:id="rId2"/>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4" name="Draft Stamp"/>
          <p:cNvSpPr txBox="1"/>
          <p:nvPr userDrawn="1">
            <p:custDataLst>
              <p:tags r:id="rId3"/>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40" name="Report Date"/>
          <p:cNvSpPr txBox="1"/>
          <p:nvPr userDrawn="1">
            <p:custDataLst>
              <p:tags r:id="rId4"/>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5" name="Content Placeholder 34"/>
          <p:cNvSpPr>
            <a:spLocks noGrp="1"/>
          </p:cNvSpPr>
          <p:nvPr>
            <p:ph sz="quarter" idx="10" hasCustomPrompt="1"/>
            <p:custDataLst>
              <p:tags r:id="rId5"/>
            </p:custDataLst>
          </p:nvPr>
        </p:nvSpPr>
        <p:spPr>
          <a:xfrm>
            <a:off x="642851" y="4098664"/>
            <a:ext cx="1485207" cy="1145689"/>
          </a:xfrm>
        </p:spPr>
        <p:txBody>
          <a:bodyPr/>
          <a:lstStyle>
            <a:lvl1pPr>
              <a:defRPr sz="882" i="1"/>
            </a:lvl1pPr>
          </a:lstStyle>
          <a:p>
            <a:pPr lvl="0"/>
            <a:r>
              <a:rPr lang="en-GB" dirty="0"/>
              <a:t>Click to enter text</a:t>
            </a:r>
          </a:p>
        </p:txBody>
      </p:sp>
      <p:sp>
        <p:nvSpPr>
          <p:cNvPr id="36" name="Cover image"/>
          <p:cNvSpPr txBox="1">
            <a:spLocks noChangeAspect="1"/>
          </p:cNvSpPr>
          <p:nvPr userDrawn="1">
            <p:custDataLst>
              <p:tags r:id="rId6"/>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
        <p:nvSpPr>
          <p:cNvPr id="41" name="Report Title"/>
          <p:cNvSpPr>
            <a:spLocks noGrp="1"/>
          </p:cNvSpPr>
          <p:nvPr>
            <p:ph type="ctrTitle" hasCustomPrompt="1"/>
            <p:custDataLst>
              <p:tags r:id="rId7"/>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2" name="Report Subtitle"/>
          <p:cNvSpPr>
            <a:spLocks noGrp="1"/>
          </p:cNvSpPr>
          <p:nvPr>
            <p:ph type="subTitle" idx="1" hasCustomPrompt="1"/>
            <p:custDataLst>
              <p:tags r:id="rId8"/>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spTree>
    <p:extLst>
      <p:ext uri="{BB962C8B-B14F-4D97-AF65-F5344CB8AC3E}">
        <p14:creationId xmlns:p14="http://schemas.microsoft.com/office/powerpoint/2010/main" val="1795125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GB" noProof="0" dirty="0"/>
              <a:t>Click to edit Master title style</a:t>
            </a:r>
          </a:p>
        </p:txBody>
      </p:sp>
      <p:cxnSp>
        <p:nvCxnSpPr>
          <p:cNvPr id="10" name="Shape 9"/>
          <p:cNvCxnSpPr/>
          <p:nvPr/>
        </p:nvCxnSpPr>
        <p:spPr>
          <a:xfrm rot="5400000" flipH="1" flipV="1">
            <a:off x="5922400" y="-4804799"/>
            <a:ext cx="144000"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160277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1090629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2"/>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8" name="Section Header"/>
          <p:cNvSpPr txBox="1"/>
          <p:nvPr userDrawn="1">
            <p:custDataLst>
              <p:tags r:id="rId3"/>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4"/>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5"/>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6"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p:txBody>
          <a:bodyPr/>
          <a:lstStyle/>
          <a:p>
            <a:r>
              <a:rPr lang="en-GB" dirty="0"/>
              <a:t>Insert banner statement here</a:t>
            </a:r>
          </a:p>
        </p:txBody>
      </p:sp>
      <p:cxnSp>
        <p:nvCxnSpPr>
          <p:cNvPr id="29" name="Straight Connector 28"/>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49789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184669"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550952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arge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721975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8035637" y="1815353"/>
            <a:ext cx="3506124"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692327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Two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0" y="1815353"/>
            <a:ext cx="5360787" cy="2084294"/>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42850" y="4034118"/>
            <a:ext cx="5360787"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custDataLst>
              <p:tags r:id="rId3"/>
            </p:custDataLst>
          </p:nvPr>
        </p:nvSpPr>
        <p:spPr>
          <a:xfrm>
            <a:off x="6188364"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4" name="HeaderTOCPlaceholder"/>
          <p:cNvSpPr txBox="1"/>
          <p:nvPr userDrawn="1">
            <p:custDataLst>
              <p:tags r:id="rId4"/>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50182"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5"/>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5" name="Date/Filepath" hidden="1"/>
          <p:cNvSpPr txBox="1"/>
          <p:nvPr userDrawn="1">
            <p:custDataLst>
              <p:tags r:id="rId6"/>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0" name="Slide Tags" hidden="1"/>
          <p:cNvSpPr txBox="1"/>
          <p:nvPr userDrawn="1">
            <p:custDataLst>
              <p:tags r:id="rId7"/>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Title 20"/>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487097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hree Large Bottom">
    <p:spTree>
      <p:nvGrpSpPr>
        <p:cNvPr id="1" name=""/>
        <p:cNvGrpSpPr/>
        <p:nvPr/>
      </p:nvGrpSpPr>
      <p:grpSpPr>
        <a:xfrm>
          <a:off x="0" y="0"/>
          <a:ext cx="0" cy="0"/>
          <a:chOff x="0" y="0"/>
          <a:chExt cx="0" cy="0"/>
        </a:xfrm>
      </p:grpSpPr>
      <p:sp>
        <p:nvSpPr>
          <p:cNvPr id="16" name="Content Placeholder 2"/>
          <p:cNvSpPr>
            <a:spLocks noGrp="1"/>
          </p:cNvSpPr>
          <p:nvPr>
            <p:ph sz="quarter" idx="10"/>
          </p:nvPr>
        </p:nvSpPr>
        <p:spPr>
          <a:xfrm>
            <a:off x="642851"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3"/>
          <p:cNvSpPr>
            <a:spLocks noGrp="1"/>
          </p:cNvSpPr>
          <p:nvPr>
            <p:ph sz="quarter" idx="11"/>
          </p:nvPr>
        </p:nvSpPr>
        <p:spPr>
          <a:xfrm>
            <a:off x="6184669"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0" name="Content Placeholder 4"/>
          <p:cNvSpPr>
            <a:spLocks noGrp="1"/>
          </p:cNvSpPr>
          <p:nvPr>
            <p:ph sz="quarter" idx="12"/>
          </p:nvPr>
        </p:nvSpPr>
        <p:spPr>
          <a:xfrm>
            <a:off x="642851" y="4035134"/>
            <a:ext cx="10906298"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6"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3" name="Straight Connector 52"/>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1"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2"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6" name="Title 25"/>
          <p:cNvSpPr>
            <a:spLocks noGrp="1"/>
          </p:cNvSpPr>
          <p:nvPr>
            <p:ph type="title" hasCustomPrompt="1"/>
          </p:nvPr>
        </p:nvSpPr>
        <p:spPr/>
        <p:txBody>
          <a:bodyPr/>
          <a:lstStyle/>
          <a:p>
            <a:r>
              <a:rPr lang="en-GB" noProof="0" dirty="0"/>
              <a:t>Insert banner statement here</a:t>
            </a:r>
            <a:endParaRPr lang="en-GB" dirty="0"/>
          </a:p>
        </p:txBody>
      </p: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11047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Four">
    <p:spTree>
      <p:nvGrpSpPr>
        <p:cNvPr id="1" name=""/>
        <p:cNvGrpSpPr/>
        <p:nvPr/>
      </p:nvGrpSpPr>
      <p:grpSpPr>
        <a:xfrm>
          <a:off x="0" y="0"/>
          <a:ext cx="0" cy="0"/>
          <a:chOff x="0" y="0"/>
          <a:chExt cx="0" cy="0"/>
        </a:xfrm>
      </p:grpSpPr>
      <p:sp>
        <p:nvSpPr>
          <p:cNvPr id="34" name="Content Placeholder 2"/>
          <p:cNvSpPr>
            <a:spLocks noGrp="1"/>
          </p:cNvSpPr>
          <p:nvPr>
            <p:ph sz="quarter" idx="24"/>
          </p:nvPr>
        </p:nvSpPr>
        <p:spPr>
          <a:xfrm>
            <a:off x="642851"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nvPr>
        </p:nvSpPr>
        <p:spPr>
          <a:xfrm>
            <a:off x="6184669"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nvPr>
        </p:nvSpPr>
        <p:spPr>
          <a:xfrm>
            <a:off x="642851"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0" name="Content Placeholder 5"/>
          <p:cNvSpPr>
            <a:spLocks noGrp="1"/>
          </p:cNvSpPr>
          <p:nvPr>
            <p:ph sz="quarter" idx="27"/>
          </p:nvPr>
        </p:nvSpPr>
        <p:spPr>
          <a:xfrm>
            <a:off x="6184669"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1"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8" name="Straight Connector 57"/>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6"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7"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itle 21"/>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617165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e/Filepath" hidden="1"/>
          <p:cNvSpPr txBox="1"/>
          <p:nvPr userDrawn="1">
            <p:custDataLst>
              <p:tags r:id="rId1"/>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5"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63921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Title Only No Header Footer">
    <p:spTree>
      <p:nvGrpSpPr>
        <p:cNvPr id="1" name=""/>
        <p:cNvGrpSpPr/>
        <p:nvPr/>
      </p:nvGrpSpPr>
      <p:grpSpPr>
        <a:xfrm>
          <a:off x="0" y="0"/>
          <a:ext cx="0" cy="0"/>
          <a:chOff x="0" y="0"/>
          <a:chExt cx="0" cy="0"/>
        </a:xfrm>
      </p:grpSpPr>
      <p:sp>
        <p:nvSpPr>
          <p:cNvPr id="12"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21" name="Straight Connector 2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8"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9"/>
          <p:cNvSpPr>
            <a:spLocks noGrp="1"/>
          </p:cNvSpPr>
          <p:nvPr>
            <p:ph type="title" hasCustomPrompt="1"/>
          </p:nvPr>
        </p:nvSpPr>
        <p:spPr/>
        <p:txBody>
          <a:bodyPr/>
          <a:lstStyle/>
          <a:p>
            <a:r>
              <a:rPr lang="en-GB" noProof="0" dirty="0"/>
              <a:t>Insert banner statement here</a:t>
            </a:r>
            <a:endParaRPr lang="en-GB" dirty="0"/>
          </a:p>
        </p:txBody>
      </p:sp>
      <p:sp>
        <p:nvSpPr>
          <p:cNvPr id="14"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507056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0" name="Grid" hidden="1"/>
          <p:cNvGrpSpPr/>
          <p:nvPr>
            <p:custDataLst>
              <p:tags r:id="rId17"/>
            </p:custDataLst>
          </p:nvPr>
        </p:nvGrpSpPr>
        <p:grpSpPr>
          <a:xfrm>
            <a:off x="642851" y="540572"/>
            <a:ext cx="10906298" cy="6043108"/>
            <a:chOff x="530352" y="612648"/>
            <a:chExt cx="8997696" cy="6848856"/>
          </a:xfrm>
        </p:grpSpPr>
        <p:grpSp>
          <p:nvGrpSpPr>
            <p:cNvPr id="108" name="Group 107" hidden="1"/>
            <p:cNvGrpSpPr/>
            <p:nvPr userDrawn="1"/>
          </p:nvGrpSpPr>
          <p:grpSpPr>
            <a:xfrm>
              <a:off x="530352" y="7159752"/>
              <a:ext cx="8997696" cy="301752"/>
              <a:chOff x="530352" y="7159752"/>
              <a:chExt cx="8997696" cy="301752"/>
            </a:xfrm>
          </p:grpSpPr>
          <p:sp>
            <p:nvSpPr>
              <p:cNvPr id="4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4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7" name="Group 106" hidden="1"/>
            <p:cNvGrpSpPr/>
            <p:nvPr userDrawn="1"/>
          </p:nvGrpSpPr>
          <p:grpSpPr>
            <a:xfrm>
              <a:off x="530352" y="1066800"/>
              <a:ext cx="8997696" cy="835152"/>
              <a:chOff x="530352" y="1066800"/>
              <a:chExt cx="8997696" cy="835152"/>
            </a:xfrm>
          </p:grpSpPr>
          <p:sp>
            <p:nvSpPr>
              <p:cNvPr id="45"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sp>
            <p:nvSpPr>
              <p:cNvPr id="56"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grpSp>
        <p:sp>
          <p:nvSpPr>
            <p:cNvPr id="5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chemeClr val="folHlink"/>
                </a:solidFill>
                <a:cs typeface="Arial" charset="0"/>
              </a:endParaRPr>
            </a:p>
          </p:txBody>
        </p:sp>
        <p:grpSp>
          <p:nvGrpSpPr>
            <p:cNvPr id="106" name="Group 600" hidden="1"/>
            <p:cNvGrpSpPr/>
            <p:nvPr userDrawn="1"/>
          </p:nvGrpSpPr>
          <p:grpSpPr>
            <a:xfrm>
              <a:off x="533400" y="6245352"/>
              <a:ext cx="8994648" cy="688848"/>
              <a:chOff x="533400" y="6013704"/>
              <a:chExt cx="8994648" cy="688848"/>
            </a:xfrm>
          </p:grpSpPr>
          <p:sp>
            <p:nvSpPr>
              <p:cNvPr id="50"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1"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5" name="Group 500" hidden="1"/>
            <p:cNvGrpSpPr/>
            <p:nvPr userDrawn="1"/>
          </p:nvGrpSpPr>
          <p:grpSpPr>
            <a:xfrm>
              <a:off x="533400" y="5407152"/>
              <a:ext cx="8994648" cy="688848"/>
              <a:chOff x="533400" y="5026152"/>
              <a:chExt cx="8994648" cy="688848"/>
            </a:xfrm>
          </p:grpSpPr>
          <p:sp>
            <p:nvSpPr>
              <p:cNvPr id="52"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3"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4" name="Group 400" hidden="1"/>
            <p:cNvGrpSpPr/>
            <p:nvPr userDrawn="1"/>
          </p:nvGrpSpPr>
          <p:grpSpPr>
            <a:xfrm>
              <a:off x="533400" y="4568952"/>
              <a:ext cx="8994648" cy="688848"/>
              <a:chOff x="533400" y="4038600"/>
              <a:chExt cx="8994648" cy="688848"/>
            </a:xfrm>
          </p:grpSpPr>
          <p:sp>
            <p:nvSpPr>
              <p:cNvPr id="5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3" name="Group 300" hidden="1"/>
            <p:cNvGrpSpPr/>
            <p:nvPr userDrawn="1"/>
          </p:nvGrpSpPr>
          <p:grpSpPr>
            <a:xfrm>
              <a:off x="533400" y="3730752"/>
              <a:ext cx="8994648" cy="688848"/>
              <a:chOff x="533400" y="3041904"/>
              <a:chExt cx="8994648" cy="688848"/>
            </a:xfrm>
          </p:grpSpPr>
          <p:sp>
            <p:nvSpPr>
              <p:cNvPr id="65"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1" name="Group 200" hidden="1"/>
            <p:cNvGrpSpPr/>
            <p:nvPr userDrawn="1"/>
          </p:nvGrpSpPr>
          <p:grpSpPr>
            <a:xfrm>
              <a:off x="533400" y="2892552"/>
              <a:ext cx="8994648" cy="688848"/>
              <a:chOff x="533400" y="1066800"/>
              <a:chExt cx="8994648" cy="688848"/>
            </a:xfrm>
          </p:grpSpPr>
          <p:sp>
            <p:nvSpPr>
              <p:cNvPr id="77"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6"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7"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8"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9"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2" name="Group 100" hidden="1"/>
            <p:cNvGrpSpPr/>
            <p:nvPr userDrawn="1"/>
          </p:nvGrpSpPr>
          <p:grpSpPr>
            <a:xfrm>
              <a:off x="533400" y="2054352"/>
              <a:ext cx="8994648" cy="688848"/>
              <a:chOff x="533400" y="2054352"/>
              <a:chExt cx="8994648" cy="688848"/>
            </a:xfrm>
          </p:grpSpPr>
          <p:sp>
            <p:nvSpPr>
              <p:cNvPr id="71"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2"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3"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4"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5"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sp>
        <p:nvSpPr>
          <p:cNvPr id="2" name="Title Placeholder 1"/>
          <p:cNvSpPr>
            <a:spLocks noGrp="1"/>
          </p:cNvSpPr>
          <p:nvPr>
            <p:ph type="title"/>
          </p:nvPr>
        </p:nvSpPr>
        <p:spPr>
          <a:xfrm>
            <a:off x="642851" y="943983"/>
            <a:ext cx="10906298" cy="742278"/>
          </a:xfrm>
          <a:prstGeom prst="rect">
            <a:avLst/>
          </a:prstGeom>
        </p:spPr>
        <p:txBody>
          <a:bodyPr vert="horz" lIns="0" tIns="0" rIns="0" bIns="0" rtlCol="0" anchor="t" anchorCtr="0">
            <a:noAutofit/>
          </a:bodyPr>
          <a:lstStyle/>
          <a:p>
            <a:r>
              <a:rPr lang="en-GB" noProof="0" dirty="0"/>
              <a:t>Insert banner statement here</a:t>
            </a:r>
          </a:p>
        </p:txBody>
      </p:sp>
      <p:sp>
        <p:nvSpPr>
          <p:cNvPr id="3" name="Text Placeholder 2"/>
          <p:cNvSpPr>
            <a:spLocks noGrp="1"/>
          </p:cNvSpPr>
          <p:nvPr>
            <p:ph type="body" idx="1"/>
          </p:nvPr>
        </p:nvSpPr>
        <p:spPr>
          <a:xfrm>
            <a:off x="642851" y="1815353"/>
            <a:ext cx="10906298" cy="430729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8"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655421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defTabSz="899010" rtl="0" eaLnBrk="1" latinLnBrk="0" hangingPunct="1">
        <a:spcBef>
          <a:spcPct val="0"/>
        </a:spcBef>
        <a:buNone/>
        <a:defRPr sz="2118" b="1" i="1" kern="1200">
          <a:solidFill>
            <a:schemeClr val="tx2"/>
          </a:solidFill>
          <a:latin typeface="+mj-lt"/>
          <a:ea typeface="+mj-ea"/>
          <a:cs typeface="+mj-cs"/>
        </a:defRPr>
      </a:lvl1pPr>
    </p:titleStyle>
    <p:body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1765" kern="1200">
          <a:solidFill>
            <a:schemeClr val="tx1"/>
          </a:solidFill>
          <a:latin typeface="Georgia" pitchFamily="18" charset="0"/>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1765" kern="1200">
          <a:solidFill>
            <a:schemeClr val="tx1"/>
          </a:solidFill>
          <a:latin typeface="Georgia" pitchFamily="18" charset="0"/>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1765" kern="1200">
          <a:solidFill>
            <a:schemeClr val="tx1"/>
          </a:solidFill>
          <a:latin typeface="Georgia" pitchFamily="18" charset="0"/>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a:solidFill>
            <a:schemeClr val="tx1"/>
          </a:solidFill>
          <a:latin typeface="Georgia" pitchFamily="18" charset="0"/>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baseline="0">
          <a:solidFill>
            <a:schemeClr val="tx1"/>
          </a:solidFill>
          <a:latin typeface="Georgia" pitchFamily="18" charset="0"/>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1765"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1765"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1765"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1765" b="1" kern="1200" baseline="0" noProof="0" dirty="0" smtClean="0">
          <a:solidFill>
            <a:schemeClr val="tx2"/>
          </a:solidFill>
          <a:latin typeface="Georgia" pitchFamily="18" charset="0"/>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72.xml"/></Relationships>
</file>

<file path=ppt/slides/_rels/slide2.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87.xml"/><Relationship Id="rId2" Type="http://schemas.openxmlformats.org/officeDocument/2006/relationships/tags" Target="../tags/tag86.xml"/><Relationship Id="rId1" Type="http://schemas.openxmlformats.org/officeDocument/2006/relationships/tags" Target="../tags/tag85.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Rounded Rectangle 88"/>
          <p:cNvSpPr/>
          <p:nvPr/>
        </p:nvSpPr>
        <p:spPr>
          <a:xfrm>
            <a:off x="6885648" y="1600200"/>
            <a:ext cx="2258880" cy="1360199"/>
          </a:xfrm>
          <a:prstGeom prst="roundRect">
            <a:avLst/>
          </a:prstGeom>
          <a:solidFill>
            <a:schemeClr val="tx2">
              <a:lumMod val="40000"/>
              <a:lumOff val="60000"/>
              <a:alpha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grpSp>
        <p:nvGrpSpPr>
          <p:cNvPr id="52" name="Grid" hidden="1"/>
          <p:cNvGrpSpPr/>
          <p:nvPr>
            <p:custDataLst>
              <p:tags r:id="rId1"/>
            </p:custDataLst>
          </p:nvPr>
        </p:nvGrpSpPr>
        <p:grpSpPr>
          <a:xfrm>
            <a:off x="2126428" y="540572"/>
            <a:ext cx="7939144" cy="6043108"/>
            <a:chOff x="530352" y="612648"/>
            <a:chExt cx="8997696" cy="6848856"/>
          </a:xfrm>
        </p:grpSpPr>
        <p:grpSp>
          <p:nvGrpSpPr>
            <p:cNvPr id="53" name="Group 52" hidden="1"/>
            <p:cNvGrpSpPr/>
            <p:nvPr userDrawn="1"/>
          </p:nvGrpSpPr>
          <p:grpSpPr>
            <a:xfrm>
              <a:off x="530352" y="7159752"/>
              <a:ext cx="8997696" cy="301752"/>
              <a:chOff x="530352" y="7159752"/>
              <a:chExt cx="8997696" cy="301752"/>
            </a:xfrm>
          </p:grpSpPr>
          <p:sp>
            <p:nvSpPr>
              <p:cNvPr id="14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4" name="Group 53" hidden="1"/>
            <p:cNvGrpSpPr/>
            <p:nvPr userDrawn="1"/>
          </p:nvGrpSpPr>
          <p:grpSpPr>
            <a:xfrm>
              <a:off x="530352" y="1066800"/>
              <a:ext cx="8997696" cy="835152"/>
              <a:chOff x="530352" y="1066800"/>
              <a:chExt cx="8997696" cy="835152"/>
            </a:xfrm>
          </p:grpSpPr>
          <p:sp>
            <p:nvSpPr>
              <p:cNvPr id="14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55"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56" name="Group 600" hidden="1"/>
            <p:cNvGrpSpPr/>
            <p:nvPr userDrawn="1"/>
          </p:nvGrpSpPr>
          <p:grpSpPr>
            <a:xfrm>
              <a:off x="533400" y="6245352"/>
              <a:ext cx="8994648" cy="688848"/>
              <a:chOff x="533400" y="6013704"/>
              <a:chExt cx="8994648" cy="688848"/>
            </a:xfrm>
          </p:grpSpPr>
          <p:sp>
            <p:nvSpPr>
              <p:cNvPr id="13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7" name="Group 500" hidden="1"/>
            <p:cNvGrpSpPr/>
            <p:nvPr userDrawn="1"/>
          </p:nvGrpSpPr>
          <p:grpSpPr>
            <a:xfrm>
              <a:off x="533400" y="5407152"/>
              <a:ext cx="8994648" cy="688848"/>
              <a:chOff x="533400" y="5026152"/>
              <a:chExt cx="8994648" cy="688848"/>
            </a:xfrm>
          </p:grpSpPr>
          <p:sp>
            <p:nvSpPr>
              <p:cNvPr id="12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8" name="Group 400" hidden="1"/>
            <p:cNvGrpSpPr/>
            <p:nvPr userDrawn="1"/>
          </p:nvGrpSpPr>
          <p:grpSpPr>
            <a:xfrm>
              <a:off x="533400" y="4568952"/>
              <a:ext cx="8994648" cy="688848"/>
              <a:chOff x="533400" y="4038600"/>
              <a:chExt cx="8994648" cy="688848"/>
            </a:xfrm>
          </p:grpSpPr>
          <p:sp>
            <p:nvSpPr>
              <p:cNvPr id="80"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1"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2"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3"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9" name="Group 300" hidden="1"/>
            <p:cNvGrpSpPr/>
            <p:nvPr userDrawn="1"/>
          </p:nvGrpSpPr>
          <p:grpSpPr>
            <a:xfrm>
              <a:off x="533400" y="3730752"/>
              <a:ext cx="8994648" cy="688848"/>
              <a:chOff x="533400" y="3041904"/>
              <a:chExt cx="8994648" cy="688848"/>
            </a:xfrm>
          </p:grpSpPr>
          <p:sp>
            <p:nvSpPr>
              <p:cNvPr id="74"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5"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6"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7"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8"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9"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0" name="Group 200" hidden="1"/>
            <p:cNvGrpSpPr/>
            <p:nvPr userDrawn="1"/>
          </p:nvGrpSpPr>
          <p:grpSpPr>
            <a:xfrm>
              <a:off x="533400" y="2892552"/>
              <a:ext cx="8994648" cy="688848"/>
              <a:chOff x="533400" y="1066800"/>
              <a:chExt cx="8994648" cy="688848"/>
            </a:xfrm>
          </p:grpSpPr>
          <p:sp>
            <p:nvSpPr>
              <p:cNvPr id="68"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9"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0"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1"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2"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3"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1" name="Group 100" hidden="1"/>
            <p:cNvGrpSpPr/>
            <p:nvPr userDrawn="1"/>
          </p:nvGrpSpPr>
          <p:grpSpPr>
            <a:xfrm>
              <a:off x="533400" y="2054352"/>
              <a:ext cx="8994648" cy="688848"/>
              <a:chOff x="533400" y="2054352"/>
              <a:chExt cx="8994648" cy="688848"/>
            </a:xfrm>
          </p:grpSpPr>
          <p:sp>
            <p:nvSpPr>
              <p:cNvPr id="62"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3"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4"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5"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6"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7"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p:txBody>
          <a:bodyPr/>
          <a:lstStyle/>
          <a:p>
            <a:r>
              <a:rPr lang="en-GB" dirty="0"/>
              <a:t>Topic 5: What steps do you need to follow to develop your property? </a:t>
            </a:r>
            <a:endParaRPr lang="en-GB" b="0" i="0" dirty="0"/>
          </a:p>
        </p:txBody>
      </p:sp>
      <p:sp>
        <p:nvSpPr>
          <p:cNvPr id="95" name="Oval 94"/>
          <p:cNvSpPr/>
          <p:nvPr/>
        </p:nvSpPr>
        <p:spPr bwMode="ltGray">
          <a:xfrm>
            <a:off x="3573931"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2</a:t>
            </a:r>
          </a:p>
        </p:txBody>
      </p:sp>
      <p:sp>
        <p:nvSpPr>
          <p:cNvPr id="98" name="Oval 97"/>
          <p:cNvSpPr/>
          <p:nvPr/>
        </p:nvSpPr>
        <p:spPr bwMode="ltGray">
          <a:xfrm>
            <a:off x="6527366"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4</a:t>
            </a:r>
          </a:p>
        </p:txBody>
      </p:sp>
      <p:sp>
        <p:nvSpPr>
          <p:cNvPr id="101" name="Oval 100"/>
          <p:cNvSpPr/>
          <p:nvPr/>
        </p:nvSpPr>
        <p:spPr bwMode="ltGray">
          <a:xfrm>
            <a:off x="9480800"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6</a:t>
            </a:r>
          </a:p>
        </p:txBody>
      </p:sp>
      <p:sp>
        <p:nvSpPr>
          <p:cNvPr id="106" name="TextBox 105"/>
          <p:cNvSpPr txBox="1">
            <a:spLocks/>
          </p:cNvSpPr>
          <p:nvPr/>
        </p:nvSpPr>
        <p:spPr>
          <a:xfrm>
            <a:off x="3292043"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know if you are getting the best value for your property?</a:t>
            </a:r>
          </a:p>
          <a:p>
            <a:pPr defTabSz="899010">
              <a:spcAft>
                <a:spcPts val="748"/>
              </a:spcAft>
            </a:pPr>
            <a:r>
              <a:rPr lang="en-GB" sz="1235" b="1" dirty="0">
                <a:solidFill>
                  <a:srgbClr val="000000"/>
                </a:solidFill>
                <a:latin typeface="Georgia" pitchFamily="18" charset="0"/>
              </a:rPr>
              <a:t>TOPIC 2: </a:t>
            </a:r>
            <a:r>
              <a:rPr lang="en-GB" sz="1235" dirty="0">
                <a:solidFill>
                  <a:srgbClr val="000000"/>
                </a:solidFill>
                <a:latin typeface="Georgia" pitchFamily="18" charset="0"/>
              </a:rPr>
              <a:t>Understanding value</a:t>
            </a:r>
          </a:p>
        </p:txBody>
      </p:sp>
      <p:sp>
        <p:nvSpPr>
          <p:cNvPr id="107" name="TextBox 106"/>
          <p:cNvSpPr txBox="1">
            <a:spLocks/>
          </p:cNvSpPr>
          <p:nvPr/>
        </p:nvSpPr>
        <p:spPr>
          <a:xfrm>
            <a:off x="6091530"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Who may you need to work with? How can you work together?</a:t>
            </a:r>
          </a:p>
          <a:p>
            <a:pPr defTabSz="899010">
              <a:spcAft>
                <a:spcPts val="748"/>
              </a:spcAft>
            </a:pPr>
            <a:r>
              <a:rPr lang="en-GB" sz="1235" b="1" dirty="0">
                <a:solidFill>
                  <a:srgbClr val="000000"/>
                </a:solidFill>
                <a:latin typeface="Georgia" pitchFamily="18" charset="0"/>
              </a:rPr>
              <a:t>TOPIC 4: </a:t>
            </a:r>
            <a:r>
              <a:rPr lang="en-GB" sz="1235" dirty="0">
                <a:solidFill>
                  <a:srgbClr val="000000"/>
                </a:solidFill>
                <a:latin typeface="Georgia" pitchFamily="18" charset="0"/>
              </a:rPr>
              <a:t>Working with others</a:t>
            </a:r>
          </a:p>
        </p:txBody>
      </p:sp>
      <p:sp>
        <p:nvSpPr>
          <p:cNvPr id="108" name="TextBox 107"/>
          <p:cNvSpPr txBox="1">
            <a:spLocks/>
          </p:cNvSpPr>
          <p:nvPr/>
        </p:nvSpPr>
        <p:spPr>
          <a:xfrm>
            <a:off x="8751746"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get maximum benefit in the long term?</a:t>
            </a:r>
          </a:p>
          <a:p>
            <a:pPr defTabSz="899010">
              <a:spcAft>
                <a:spcPts val="748"/>
              </a:spcAft>
            </a:pPr>
            <a:r>
              <a:rPr lang="en-GB" sz="1235" b="1" dirty="0">
                <a:solidFill>
                  <a:srgbClr val="000000"/>
                </a:solidFill>
                <a:latin typeface="Georgia" pitchFamily="18" charset="0"/>
              </a:rPr>
              <a:t>TOPIC 6: </a:t>
            </a:r>
            <a:r>
              <a:rPr lang="en-GB" sz="1235" dirty="0">
                <a:solidFill>
                  <a:srgbClr val="000000"/>
                </a:solidFill>
                <a:latin typeface="Georgia" pitchFamily="18" charset="0"/>
              </a:rPr>
              <a:t>Property and land management</a:t>
            </a:r>
          </a:p>
        </p:txBody>
      </p:sp>
      <p:sp>
        <p:nvSpPr>
          <p:cNvPr id="112" name="Oval 111"/>
          <p:cNvSpPr/>
          <p:nvPr/>
        </p:nvSpPr>
        <p:spPr bwMode="ltGray">
          <a:xfrm>
            <a:off x="5050648"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3</a:t>
            </a:r>
          </a:p>
        </p:txBody>
      </p:sp>
      <p:sp>
        <p:nvSpPr>
          <p:cNvPr id="115" name="Oval 114"/>
          <p:cNvSpPr/>
          <p:nvPr/>
        </p:nvSpPr>
        <p:spPr bwMode="ltGray">
          <a:xfrm>
            <a:off x="8004083"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5</a:t>
            </a:r>
          </a:p>
        </p:txBody>
      </p:sp>
      <p:sp>
        <p:nvSpPr>
          <p:cNvPr id="120" name="TextBox 119"/>
          <p:cNvSpPr txBox="1">
            <a:spLocks/>
          </p:cNvSpPr>
          <p:nvPr/>
        </p:nvSpPr>
        <p:spPr>
          <a:xfrm>
            <a:off x="7274757" y="1777052"/>
            <a:ext cx="1807457"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steps do you need to follow to develop your property?</a:t>
            </a:r>
          </a:p>
          <a:p>
            <a:pPr defTabSz="899010">
              <a:spcAft>
                <a:spcPts val="748"/>
              </a:spcAft>
            </a:pPr>
            <a:r>
              <a:rPr lang="en-GB" sz="1235" b="1" dirty="0">
                <a:solidFill>
                  <a:srgbClr val="000000"/>
                </a:solidFill>
                <a:latin typeface="Georgia" pitchFamily="18" charset="0"/>
              </a:rPr>
              <a:t>TOPIC 5: </a:t>
            </a:r>
            <a:r>
              <a:rPr lang="en-GB" sz="1235" dirty="0">
                <a:solidFill>
                  <a:srgbClr val="000000"/>
                </a:solidFill>
                <a:latin typeface="Georgia" pitchFamily="18" charset="0"/>
              </a:rPr>
              <a:t>Property development process</a:t>
            </a:r>
          </a:p>
        </p:txBody>
      </p:sp>
      <p:sp>
        <p:nvSpPr>
          <p:cNvPr id="124" name="Oval 123"/>
          <p:cNvSpPr/>
          <p:nvPr/>
        </p:nvSpPr>
        <p:spPr bwMode="ltGray">
          <a:xfrm>
            <a:off x="2097214" y="3199620"/>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1</a:t>
            </a:r>
          </a:p>
        </p:txBody>
      </p:sp>
      <p:sp>
        <p:nvSpPr>
          <p:cNvPr id="125" name="TextBox 124"/>
          <p:cNvSpPr txBox="1">
            <a:spLocks/>
          </p:cNvSpPr>
          <p:nvPr/>
        </p:nvSpPr>
        <p:spPr>
          <a:xfrm>
            <a:off x="2193665" y="2051079"/>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is the best use of your property?</a:t>
            </a:r>
          </a:p>
          <a:p>
            <a:pPr defTabSz="899010">
              <a:spcAft>
                <a:spcPts val="748"/>
              </a:spcAft>
            </a:pPr>
            <a:r>
              <a:rPr lang="en-GB" sz="1235" b="1" dirty="0">
                <a:solidFill>
                  <a:srgbClr val="000000"/>
                </a:solidFill>
                <a:latin typeface="Georgia" pitchFamily="18" charset="0"/>
              </a:rPr>
              <a:t>TOPIC 1: </a:t>
            </a:r>
            <a:r>
              <a:rPr lang="en-GB" sz="1235" dirty="0">
                <a:solidFill>
                  <a:srgbClr val="000000"/>
                </a:solidFill>
                <a:latin typeface="Georgia" pitchFamily="18" charset="0"/>
              </a:rPr>
              <a:t>Highest and best use</a:t>
            </a:r>
          </a:p>
        </p:txBody>
      </p:sp>
      <p:sp>
        <p:nvSpPr>
          <p:cNvPr id="90" name="TextBox 89"/>
          <p:cNvSpPr txBox="1">
            <a:spLocks/>
          </p:cNvSpPr>
          <p:nvPr/>
        </p:nvSpPr>
        <p:spPr>
          <a:xfrm>
            <a:off x="5003175" y="2041258"/>
            <a:ext cx="1588235" cy="873711"/>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Does the law allow you to do this? </a:t>
            </a:r>
          </a:p>
          <a:p>
            <a:pPr defTabSz="899010">
              <a:spcAft>
                <a:spcPts val="748"/>
              </a:spcAft>
            </a:pPr>
            <a:r>
              <a:rPr lang="en-GB" sz="1235" b="1" dirty="0">
                <a:solidFill>
                  <a:srgbClr val="000000"/>
                </a:solidFill>
                <a:latin typeface="Georgia" pitchFamily="18" charset="0"/>
              </a:rPr>
              <a:t>TOPIC 3: </a:t>
            </a:r>
            <a:r>
              <a:rPr lang="en-GB" sz="1235" dirty="0">
                <a:solidFill>
                  <a:srgbClr val="000000"/>
                </a:solidFill>
                <a:latin typeface="Georgia" pitchFamily="18" charset="0"/>
              </a:rPr>
              <a:t>Property law</a:t>
            </a:r>
          </a:p>
        </p:txBody>
      </p:sp>
      <p:sp>
        <p:nvSpPr>
          <p:cNvPr id="91" name="Right Arrow 90"/>
          <p:cNvSpPr/>
          <p:nvPr/>
        </p:nvSpPr>
        <p:spPr>
          <a:xfrm>
            <a:off x="2860293"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2" name="Right Arrow 91"/>
          <p:cNvSpPr/>
          <p:nvPr/>
        </p:nvSpPr>
        <p:spPr>
          <a:xfrm>
            <a:off x="8810267"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3" name="Right Arrow 92"/>
          <p:cNvSpPr/>
          <p:nvPr/>
        </p:nvSpPr>
        <p:spPr>
          <a:xfrm>
            <a:off x="7277315"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4" name="Right Arrow 93"/>
          <p:cNvSpPr/>
          <p:nvPr/>
        </p:nvSpPr>
        <p:spPr>
          <a:xfrm>
            <a:off x="4333234"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6" name="Right Arrow 95"/>
          <p:cNvSpPr/>
          <p:nvPr/>
        </p:nvSpPr>
        <p:spPr>
          <a:xfrm>
            <a:off x="5797293" y="3353978"/>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1</a:t>
            </a:fld>
            <a:endParaRPr lang="en-GB">
              <a:solidFill>
                <a:srgbClr val="000000"/>
              </a:solidFill>
              <a:latin typeface="Arial"/>
            </a:endParaRPr>
          </a:p>
        </p:txBody>
      </p:sp>
    </p:spTree>
    <p:extLst>
      <p:ext uri="{BB962C8B-B14F-4D97-AF65-F5344CB8AC3E}">
        <p14:creationId xmlns:p14="http://schemas.microsoft.com/office/powerpoint/2010/main" val="369070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5"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8" hidden="1"/>
            <p:cNvGrpSpPr/>
            <p:nvPr userDrawn="1"/>
          </p:nvGrpSpPr>
          <p:grpSpPr>
            <a:xfrm>
              <a:off x="530352" y="1066800"/>
              <a:ext cx="8997696" cy="835152"/>
              <a:chOff x="530352" y="1066800"/>
              <a:chExt cx="8997696" cy="835152"/>
            </a:xfrm>
          </p:grpSpPr>
          <p:sp>
            <p:nvSpPr>
              <p:cNvPr id="53"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10"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1" name="Group 600" hidden="1"/>
            <p:cNvGrpSpPr/>
            <p:nvPr userDrawn="1"/>
          </p:nvGrpSpPr>
          <p:grpSpPr>
            <a:xfrm>
              <a:off x="533400" y="6245352"/>
              <a:ext cx="8994648" cy="688848"/>
              <a:chOff x="533400" y="6013704"/>
              <a:chExt cx="8994648" cy="688848"/>
            </a:xfrm>
          </p:grpSpPr>
          <p:sp>
            <p:nvSpPr>
              <p:cNvPr id="47"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500" hidden="1"/>
            <p:cNvGrpSpPr/>
            <p:nvPr userDrawn="1"/>
          </p:nvGrpSpPr>
          <p:grpSpPr>
            <a:xfrm>
              <a:off x="533400" y="5407152"/>
              <a:ext cx="8994648" cy="688848"/>
              <a:chOff x="533400" y="5026152"/>
              <a:chExt cx="8994648" cy="688848"/>
            </a:xfrm>
          </p:grpSpPr>
          <p:sp>
            <p:nvSpPr>
              <p:cNvPr id="41"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400" hidden="1"/>
            <p:cNvGrpSpPr/>
            <p:nvPr userDrawn="1"/>
          </p:nvGrpSpPr>
          <p:grpSpPr>
            <a:xfrm>
              <a:off x="533400" y="4568952"/>
              <a:ext cx="8994648" cy="688848"/>
              <a:chOff x="533400" y="4038600"/>
              <a:chExt cx="8994648" cy="688848"/>
            </a:xfrm>
          </p:grpSpPr>
          <p:sp>
            <p:nvSpPr>
              <p:cNvPr id="35"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300" hidden="1"/>
            <p:cNvGrpSpPr/>
            <p:nvPr userDrawn="1"/>
          </p:nvGrpSpPr>
          <p:grpSpPr>
            <a:xfrm>
              <a:off x="533400" y="3730752"/>
              <a:ext cx="8994648" cy="688848"/>
              <a:chOff x="533400" y="3041904"/>
              <a:chExt cx="8994648" cy="688848"/>
            </a:xfrm>
          </p:grpSpPr>
          <p:sp>
            <p:nvSpPr>
              <p:cNvPr id="29"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200" hidden="1"/>
            <p:cNvGrpSpPr/>
            <p:nvPr userDrawn="1"/>
          </p:nvGrpSpPr>
          <p:grpSpPr>
            <a:xfrm>
              <a:off x="533400" y="2892552"/>
              <a:ext cx="8994648" cy="688848"/>
              <a:chOff x="533400" y="1066800"/>
              <a:chExt cx="8994648" cy="688848"/>
            </a:xfrm>
          </p:grpSpPr>
          <p:sp>
            <p:nvSpPr>
              <p:cNvPr id="23"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6" name="Group 100" hidden="1"/>
            <p:cNvGrpSpPr/>
            <p:nvPr userDrawn="1"/>
          </p:nvGrpSpPr>
          <p:grpSpPr>
            <a:xfrm>
              <a:off x="533400" y="2054352"/>
              <a:ext cx="8994648" cy="688848"/>
              <a:chOff x="533400" y="2054352"/>
              <a:chExt cx="8994648" cy="688848"/>
            </a:xfrm>
          </p:grpSpPr>
          <p:sp>
            <p:nvSpPr>
              <p:cNvPr id="17"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887506"/>
          </a:xfrm>
        </p:spPr>
        <p:txBody>
          <a:bodyPr/>
          <a:lstStyle/>
          <a:p>
            <a:r>
              <a:rPr lang="en-GB" dirty="0"/>
              <a:t>This topic covers:</a:t>
            </a:r>
          </a:p>
        </p:txBody>
      </p:sp>
      <p:sp>
        <p:nvSpPr>
          <p:cNvPr id="58"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60" name="Group 59"/>
          <p:cNvGrpSpPr/>
          <p:nvPr/>
        </p:nvGrpSpPr>
        <p:grpSpPr>
          <a:xfrm>
            <a:off x="2088820" y="4005865"/>
            <a:ext cx="794118" cy="794118"/>
            <a:chOff x="2342233" y="3474401"/>
            <a:chExt cx="612000" cy="612000"/>
          </a:xfrm>
        </p:grpSpPr>
        <p:sp>
          <p:nvSpPr>
            <p:cNvPr id="61" name="Oval 60"/>
            <p:cNvSpPr/>
            <p:nvPr/>
          </p:nvSpPr>
          <p:spPr bwMode="ltGray">
            <a:xfrm>
              <a:off x="2342233"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2" name="Freeform 4897"/>
            <p:cNvSpPr>
              <a:spLocks noEditPoints="1"/>
            </p:cNvSpPr>
            <p:nvPr/>
          </p:nvSpPr>
          <p:spPr bwMode="auto">
            <a:xfrm>
              <a:off x="2502740" y="3554044"/>
              <a:ext cx="290986" cy="470427"/>
            </a:xfrm>
            <a:custGeom>
              <a:avLst/>
              <a:gdLst>
                <a:gd name="T0" fmla="*/ 94 w 240"/>
                <a:gd name="T1" fmla="*/ 388 h 388"/>
                <a:gd name="T2" fmla="*/ 86 w 240"/>
                <a:gd name="T3" fmla="*/ 378 h 388"/>
                <a:gd name="T4" fmla="*/ 96 w 240"/>
                <a:gd name="T5" fmla="*/ 368 h 388"/>
                <a:gd name="T6" fmla="*/ 150 w 240"/>
                <a:gd name="T7" fmla="*/ 372 h 388"/>
                <a:gd name="T8" fmla="*/ 152 w 240"/>
                <a:gd name="T9" fmla="*/ 382 h 388"/>
                <a:gd name="T10" fmla="*/ 144 w 240"/>
                <a:gd name="T11" fmla="*/ 388 h 388"/>
                <a:gd name="T12" fmla="*/ 164 w 240"/>
                <a:gd name="T13" fmla="*/ 340 h 388"/>
                <a:gd name="T14" fmla="*/ 84 w 240"/>
                <a:gd name="T15" fmla="*/ 336 h 388"/>
                <a:gd name="T16" fmla="*/ 74 w 240"/>
                <a:gd name="T17" fmla="*/ 346 h 388"/>
                <a:gd name="T18" fmla="*/ 80 w 240"/>
                <a:gd name="T19" fmla="*/ 356 h 388"/>
                <a:gd name="T20" fmla="*/ 160 w 240"/>
                <a:gd name="T21" fmla="*/ 356 h 388"/>
                <a:gd name="T22" fmla="*/ 166 w 240"/>
                <a:gd name="T23" fmla="*/ 346 h 388"/>
                <a:gd name="T24" fmla="*/ 178 w 240"/>
                <a:gd name="T25" fmla="*/ 268 h 388"/>
                <a:gd name="T26" fmla="*/ 198 w 240"/>
                <a:gd name="T27" fmla="*/ 218 h 388"/>
                <a:gd name="T28" fmla="*/ 230 w 240"/>
                <a:gd name="T29" fmla="*/ 168 h 388"/>
                <a:gd name="T30" fmla="*/ 240 w 240"/>
                <a:gd name="T31" fmla="*/ 122 h 388"/>
                <a:gd name="T32" fmla="*/ 224 w 240"/>
                <a:gd name="T33" fmla="*/ 58 h 388"/>
                <a:gd name="T34" fmla="*/ 184 w 240"/>
                <a:gd name="T35" fmla="*/ 16 h 388"/>
                <a:gd name="T36" fmla="*/ 134 w 240"/>
                <a:gd name="T37" fmla="*/ 0 h 388"/>
                <a:gd name="T38" fmla="*/ 92 w 240"/>
                <a:gd name="T39" fmla="*/ 2 h 388"/>
                <a:gd name="T40" fmla="*/ 46 w 240"/>
                <a:gd name="T41" fmla="*/ 22 h 388"/>
                <a:gd name="T42" fmla="*/ 8 w 240"/>
                <a:gd name="T43" fmla="*/ 78 h 388"/>
                <a:gd name="T44" fmla="*/ 0 w 240"/>
                <a:gd name="T45" fmla="*/ 136 h 388"/>
                <a:gd name="T46" fmla="*/ 20 w 240"/>
                <a:gd name="T47" fmla="*/ 184 h 388"/>
                <a:gd name="T48" fmla="*/ 48 w 240"/>
                <a:gd name="T49" fmla="*/ 228 h 388"/>
                <a:gd name="T50" fmla="*/ 64 w 240"/>
                <a:gd name="T51" fmla="*/ 286 h 388"/>
                <a:gd name="T52" fmla="*/ 70 w 240"/>
                <a:gd name="T53" fmla="*/ 318 h 388"/>
                <a:gd name="T54" fmla="*/ 160 w 240"/>
                <a:gd name="T55" fmla="*/ 322 h 388"/>
                <a:gd name="T56" fmla="*/ 176 w 240"/>
                <a:gd name="T57" fmla="*/ 306 h 388"/>
                <a:gd name="T58" fmla="*/ 46 w 240"/>
                <a:gd name="T59" fmla="*/ 168 h 388"/>
                <a:gd name="T60" fmla="*/ 32 w 240"/>
                <a:gd name="T61" fmla="*/ 122 h 388"/>
                <a:gd name="T62" fmla="*/ 60 w 240"/>
                <a:gd name="T63" fmla="*/ 52 h 388"/>
                <a:gd name="T64" fmla="*/ 120 w 240"/>
                <a:gd name="T65" fmla="*/ 32 h 388"/>
                <a:gd name="T66" fmla="*/ 166 w 240"/>
                <a:gd name="T67" fmla="*/ 42 h 388"/>
                <a:gd name="T68" fmla="*/ 206 w 240"/>
                <a:gd name="T69" fmla="*/ 98 h 388"/>
                <a:gd name="T70" fmla="*/ 202 w 240"/>
                <a:gd name="T71" fmla="*/ 154 h 388"/>
                <a:gd name="T72" fmla="*/ 172 w 240"/>
                <a:gd name="T73" fmla="*/ 198 h 388"/>
                <a:gd name="T74" fmla="*/ 146 w 240"/>
                <a:gd name="T75" fmla="*/ 270 h 388"/>
                <a:gd name="T76" fmla="*/ 94 w 240"/>
                <a:gd name="T77" fmla="*/ 270 h 388"/>
                <a:gd name="T78" fmla="*/ 68 w 240"/>
                <a:gd name="T79" fmla="*/ 198 h 388"/>
                <a:gd name="T80" fmla="*/ 74 w 240"/>
                <a:gd name="T81" fmla="*/ 118 h 388"/>
                <a:gd name="T82" fmla="*/ 88 w 240"/>
                <a:gd name="T83" fmla="*/ 84 h 388"/>
                <a:gd name="T84" fmla="*/ 116 w 240"/>
                <a:gd name="T85" fmla="*/ 74 h 388"/>
                <a:gd name="T86" fmla="*/ 126 w 240"/>
                <a:gd name="T87" fmla="*/ 68 h 388"/>
                <a:gd name="T88" fmla="*/ 124 w 240"/>
                <a:gd name="T89" fmla="*/ 58 h 388"/>
                <a:gd name="T90" fmla="*/ 106 w 240"/>
                <a:gd name="T91" fmla="*/ 56 h 388"/>
                <a:gd name="T92" fmla="*/ 66 w 240"/>
                <a:gd name="T93" fmla="*/ 80 h 388"/>
                <a:gd name="T94" fmla="*/ 54 w 240"/>
                <a:gd name="T95" fmla="*/ 118 h 388"/>
                <a:gd name="T96" fmla="*/ 64 w 240"/>
                <a:gd name="T97" fmla="*/ 128 h 388"/>
                <a:gd name="T98" fmla="*/ 74 w 240"/>
                <a:gd name="T99" fmla="*/ 122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0" h="388">
                  <a:moveTo>
                    <a:pt x="144" y="388"/>
                  </a:moveTo>
                  <a:lnTo>
                    <a:pt x="96" y="388"/>
                  </a:lnTo>
                  <a:lnTo>
                    <a:pt x="96" y="388"/>
                  </a:lnTo>
                  <a:lnTo>
                    <a:pt x="94" y="388"/>
                  </a:lnTo>
                  <a:lnTo>
                    <a:pt x="90" y="386"/>
                  </a:lnTo>
                  <a:lnTo>
                    <a:pt x="88" y="382"/>
                  </a:lnTo>
                  <a:lnTo>
                    <a:pt x="86" y="378"/>
                  </a:lnTo>
                  <a:lnTo>
                    <a:pt x="86" y="378"/>
                  </a:lnTo>
                  <a:lnTo>
                    <a:pt x="88" y="374"/>
                  </a:lnTo>
                  <a:lnTo>
                    <a:pt x="90" y="372"/>
                  </a:lnTo>
                  <a:lnTo>
                    <a:pt x="94" y="370"/>
                  </a:lnTo>
                  <a:lnTo>
                    <a:pt x="96" y="368"/>
                  </a:lnTo>
                  <a:lnTo>
                    <a:pt x="144" y="368"/>
                  </a:lnTo>
                  <a:lnTo>
                    <a:pt x="144" y="368"/>
                  </a:lnTo>
                  <a:lnTo>
                    <a:pt x="146" y="370"/>
                  </a:lnTo>
                  <a:lnTo>
                    <a:pt x="150" y="372"/>
                  </a:lnTo>
                  <a:lnTo>
                    <a:pt x="152" y="374"/>
                  </a:lnTo>
                  <a:lnTo>
                    <a:pt x="154" y="378"/>
                  </a:lnTo>
                  <a:lnTo>
                    <a:pt x="154" y="378"/>
                  </a:lnTo>
                  <a:lnTo>
                    <a:pt x="152" y="382"/>
                  </a:lnTo>
                  <a:lnTo>
                    <a:pt x="150" y="386"/>
                  </a:lnTo>
                  <a:lnTo>
                    <a:pt x="146" y="388"/>
                  </a:lnTo>
                  <a:lnTo>
                    <a:pt x="144" y="388"/>
                  </a:lnTo>
                  <a:lnTo>
                    <a:pt x="144" y="388"/>
                  </a:lnTo>
                  <a:close/>
                  <a:moveTo>
                    <a:pt x="166" y="346"/>
                  </a:moveTo>
                  <a:lnTo>
                    <a:pt x="166" y="346"/>
                  </a:lnTo>
                  <a:lnTo>
                    <a:pt x="166" y="344"/>
                  </a:lnTo>
                  <a:lnTo>
                    <a:pt x="164" y="340"/>
                  </a:lnTo>
                  <a:lnTo>
                    <a:pt x="160" y="338"/>
                  </a:lnTo>
                  <a:lnTo>
                    <a:pt x="156" y="336"/>
                  </a:lnTo>
                  <a:lnTo>
                    <a:pt x="84" y="336"/>
                  </a:lnTo>
                  <a:lnTo>
                    <a:pt x="84" y="336"/>
                  </a:lnTo>
                  <a:lnTo>
                    <a:pt x="80" y="338"/>
                  </a:lnTo>
                  <a:lnTo>
                    <a:pt x="76" y="340"/>
                  </a:lnTo>
                  <a:lnTo>
                    <a:pt x="74" y="344"/>
                  </a:lnTo>
                  <a:lnTo>
                    <a:pt x="74" y="346"/>
                  </a:lnTo>
                  <a:lnTo>
                    <a:pt x="74" y="346"/>
                  </a:lnTo>
                  <a:lnTo>
                    <a:pt x="74" y="350"/>
                  </a:lnTo>
                  <a:lnTo>
                    <a:pt x="76" y="354"/>
                  </a:lnTo>
                  <a:lnTo>
                    <a:pt x="80" y="356"/>
                  </a:lnTo>
                  <a:lnTo>
                    <a:pt x="84" y="356"/>
                  </a:lnTo>
                  <a:lnTo>
                    <a:pt x="156" y="356"/>
                  </a:lnTo>
                  <a:lnTo>
                    <a:pt x="156" y="356"/>
                  </a:lnTo>
                  <a:lnTo>
                    <a:pt x="160" y="356"/>
                  </a:lnTo>
                  <a:lnTo>
                    <a:pt x="164" y="354"/>
                  </a:lnTo>
                  <a:lnTo>
                    <a:pt x="166" y="350"/>
                  </a:lnTo>
                  <a:lnTo>
                    <a:pt x="166" y="346"/>
                  </a:lnTo>
                  <a:lnTo>
                    <a:pt x="166" y="346"/>
                  </a:lnTo>
                  <a:close/>
                  <a:moveTo>
                    <a:pt x="176" y="306"/>
                  </a:moveTo>
                  <a:lnTo>
                    <a:pt x="176" y="306"/>
                  </a:lnTo>
                  <a:lnTo>
                    <a:pt x="176" y="286"/>
                  </a:lnTo>
                  <a:lnTo>
                    <a:pt x="178" y="268"/>
                  </a:lnTo>
                  <a:lnTo>
                    <a:pt x="182" y="252"/>
                  </a:lnTo>
                  <a:lnTo>
                    <a:pt x="186" y="240"/>
                  </a:lnTo>
                  <a:lnTo>
                    <a:pt x="192" y="228"/>
                  </a:lnTo>
                  <a:lnTo>
                    <a:pt x="198" y="218"/>
                  </a:lnTo>
                  <a:lnTo>
                    <a:pt x="210" y="200"/>
                  </a:lnTo>
                  <a:lnTo>
                    <a:pt x="210" y="200"/>
                  </a:lnTo>
                  <a:lnTo>
                    <a:pt x="220" y="184"/>
                  </a:lnTo>
                  <a:lnTo>
                    <a:pt x="230" y="168"/>
                  </a:lnTo>
                  <a:lnTo>
                    <a:pt x="234" y="158"/>
                  </a:lnTo>
                  <a:lnTo>
                    <a:pt x="238" y="148"/>
                  </a:lnTo>
                  <a:lnTo>
                    <a:pt x="240" y="136"/>
                  </a:lnTo>
                  <a:lnTo>
                    <a:pt x="240" y="122"/>
                  </a:lnTo>
                  <a:lnTo>
                    <a:pt x="240" y="122"/>
                  </a:lnTo>
                  <a:lnTo>
                    <a:pt x="238" y="100"/>
                  </a:lnTo>
                  <a:lnTo>
                    <a:pt x="232" y="78"/>
                  </a:lnTo>
                  <a:lnTo>
                    <a:pt x="224" y="58"/>
                  </a:lnTo>
                  <a:lnTo>
                    <a:pt x="210" y="38"/>
                  </a:lnTo>
                  <a:lnTo>
                    <a:pt x="202" y="30"/>
                  </a:lnTo>
                  <a:lnTo>
                    <a:pt x="194" y="22"/>
                  </a:lnTo>
                  <a:lnTo>
                    <a:pt x="184" y="16"/>
                  </a:lnTo>
                  <a:lnTo>
                    <a:pt x="174" y="10"/>
                  </a:lnTo>
                  <a:lnTo>
                    <a:pt x="162" y="6"/>
                  </a:lnTo>
                  <a:lnTo>
                    <a:pt x="148" y="2"/>
                  </a:lnTo>
                  <a:lnTo>
                    <a:pt x="134" y="0"/>
                  </a:lnTo>
                  <a:lnTo>
                    <a:pt x="120" y="0"/>
                  </a:lnTo>
                  <a:lnTo>
                    <a:pt x="120" y="0"/>
                  </a:lnTo>
                  <a:lnTo>
                    <a:pt x="106" y="0"/>
                  </a:lnTo>
                  <a:lnTo>
                    <a:pt x="92" y="2"/>
                  </a:lnTo>
                  <a:lnTo>
                    <a:pt x="78" y="6"/>
                  </a:lnTo>
                  <a:lnTo>
                    <a:pt x="66" y="10"/>
                  </a:lnTo>
                  <a:lnTo>
                    <a:pt x="56" y="16"/>
                  </a:lnTo>
                  <a:lnTo>
                    <a:pt x="46" y="22"/>
                  </a:lnTo>
                  <a:lnTo>
                    <a:pt x="38" y="30"/>
                  </a:lnTo>
                  <a:lnTo>
                    <a:pt x="30" y="38"/>
                  </a:lnTo>
                  <a:lnTo>
                    <a:pt x="16" y="58"/>
                  </a:lnTo>
                  <a:lnTo>
                    <a:pt x="8" y="78"/>
                  </a:lnTo>
                  <a:lnTo>
                    <a:pt x="2" y="100"/>
                  </a:lnTo>
                  <a:lnTo>
                    <a:pt x="0" y="122"/>
                  </a:lnTo>
                  <a:lnTo>
                    <a:pt x="0" y="122"/>
                  </a:lnTo>
                  <a:lnTo>
                    <a:pt x="0" y="136"/>
                  </a:lnTo>
                  <a:lnTo>
                    <a:pt x="2" y="148"/>
                  </a:lnTo>
                  <a:lnTo>
                    <a:pt x="6" y="158"/>
                  </a:lnTo>
                  <a:lnTo>
                    <a:pt x="10" y="168"/>
                  </a:lnTo>
                  <a:lnTo>
                    <a:pt x="20" y="184"/>
                  </a:lnTo>
                  <a:lnTo>
                    <a:pt x="30" y="200"/>
                  </a:lnTo>
                  <a:lnTo>
                    <a:pt x="30" y="200"/>
                  </a:lnTo>
                  <a:lnTo>
                    <a:pt x="42" y="218"/>
                  </a:lnTo>
                  <a:lnTo>
                    <a:pt x="48" y="228"/>
                  </a:lnTo>
                  <a:lnTo>
                    <a:pt x="54" y="240"/>
                  </a:lnTo>
                  <a:lnTo>
                    <a:pt x="58" y="252"/>
                  </a:lnTo>
                  <a:lnTo>
                    <a:pt x="62" y="268"/>
                  </a:lnTo>
                  <a:lnTo>
                    <a:pt x="64" y="286"/>
                  </a:lnTo>
                  <a:lnTo>
                    <a:pt x="64" y="306"/>
                  </a:lnTo>
                  <a:lnTo>
                    <a:pt x="64" y="306"/>
                  </a:lnTo>
                  <a:lnTo>
                    <a:pt x="66" y="312"/>
                  </a:lnTo>
                  <a:lnTo>
                    <a:pt x="70" y="318"/>
                  </a:lnTo>
                  <a:lnTo>
                    <a:pt x="74" y="322"/>
                  </a:lnTo>
                  <a:lnTo>
                    <a:pt x="80" y="322"/>
                  </a:lnTo>
                  <a:lnTo>
                    <a:pt x="160" y="322"/>
                  </a:lnTo>
                  <a:lnTo>
                    <a:pt x="160" y="322"/>
                  </a:lnTo>
                  <a:lnTo>
                    <a:pt x="166" y="322"/>
                  </a:lnTo>
                  <a:lnTo>
                    <a:pt x="170" y="318"/>
                  </a:lnTo>
                  <a:lnTo>
                    <a:pt x="174" y="312"/>
                  </a:lnTo>
                  <a:lnTo>
                    <a:pt x="176" y="306"/>
                  </a:lnTo>
                  <a:lnTo>
                    <a:pt x="176" y="306"/>
                  </a:lnTo>
                  <a:close/>
                  <a:moveTo>
                    <a:pt x="56" y="180"/>
                  </a:moveTo>
                  <a:lnTo>
                    <a:pt x="56" y="180"/>
                  </a:lnTo>
                  <a:lnTo>
                    <a:pt x="46" y="168"/>
                  </a:lnTo>
                  <a:lnTo>
                    <a:pt x="38" y="154"/>
                  </a:lnTo>
                  <a:lnTo>
                    <a:pt x="34" y="140"/>
                  </a:lnTo>
                  <a:lnTo>
                    <a:pt x="32" y="122"/>
                  </a:lnTo>
                  <a:lnTo>
                    <a:pt x="32" y="122"/>
                  </a:lnTo>
                  <a:lnTo>
                    <a:pt x="34" y="98"/>
                  </a:lnTo>
                  <a:lnTo>
                    <a:pt x="40" y="80"/>
                  </a:lnTo>
                  <a:lnTo>
                    <a:pt x="50" y="64"/>
                  </a:lnTo>
                  <a:lnTo>
                    <a:pt x="60" y="52"/>
                  </a:lnTo>
                  <a:lnTo>
                    <a:pt x="74" y="42"/>
                  </a:lnTo>
                  <a:lnTo>
                    <a:pt x="90" y="36"/>
                  </a:lnTo>
                  <a:lnTo>
                    <a:pt x="104" y="32"/>
                  </a:lnTo>
                  <a:lnTo>
                    <a:pt x="120" y="32"/>
                  </a:lnTo>
                  <a:lnTo>
                    <a:pt x="120" y="32"/>
                  </a:lnTo>
                  <a:lnTo>
                    <a:pt x="136" y="32"/>
                  </a:lnTo>
                  <a:lnTo>
                    <a:pt x="150" y="36"/>
                  </a:lnTo>
                  <a:lnTo>
                    <a:pt x="166" y="42"/>
                  </a:lnTo>
                  <a:lnTo>
                    <a:pt x="180" y="52"/>
                  </a:lnTo>
                  <a:lnTo>
                    <a:pt x="190" y="64"/>
                  </a:lnTo>
                  <a:lnTo>
                    <a:pt x="200" y="80"/>
                  </a:lnTo>
                  <a:lnTo>
                    <a:pt x="206" y="98"/>
                  </a:lnTo>
                  <a:lnTo>
                    <a:pt x="208" y="122"/>
                  </a:lnTo>
                  <a:lnTo>
                    <a:pt x="208" y="122"/>
                  </a:lnTo>
                  <a:lnTo>
                    <a:pt x="206" y="140"/>
                  </a:lnTo>
                  <a:lnTo>
                    <a:pt x="202" y="154"/>
                  </a:lnTo>
                  <a:lnTo>
                    <a:pt x="194" y="168"/>
                  </a:lnTo>
                  <a:lnTo>
                    <a:pt x="184" y="180"/>
                  </a:lnTo>
                  <a:lnTo>
                    <a:pt x="184" y="180"/>
                  </a:lnTo>
                  <a:lnTo>
                    <a:pt x="172" y="198"/>
                  </a:lnTo>
                  <a:lnTo>
                    <a:pt x="158" y="222"/>
                  </a:lnTo>
                  <a:lnTo>
                    <a:pt x="154" y="236"/>
                  </a:lnTo>
                  <a:lnTo>
                    <a:pt x="148" y="252"/>
                  </a:lnTo>
                  <a:lnTo>
                    <a:pt x="146" y="270"/>
                  </a:lnTo>
                  <a:lnTo>
                    <a:pt x="144" y="290"/>
                  </a:lnTo>
                  <a:lnTo>
                    <a:pt x="96" y="290"/>
                  </a:lnTo>
                  <a:lnTo>
                    <a:pt x="96" y="290"/>
                  </a:lnTo>
                  <a:lnTo>
                    <a:pt x="94" y="270"/>
                  </a:lnTo>
                  <a:lnTo>
                    <a:pt x="92" y="252"/>
                  </a:lnTo>
                  <a:lnTo>
                    <a:pt x="86" y="236"/>
                  </a:lnTo>
                  <a:lnTo>
                    <a:pt x="82" y="222"/>
                  </a:lnTo>
                  <a:lnTo>
                    <a:pt x="68" y="198"/>
                  </a:lnTo>
                  <a:lnTo>
                    <a:pt x="56" y="180"/>
                  </a:lnTo>
                  <a:lnTo>
                    <a:pt x="56" y="180"/>
                  </a:lnTo>
                  <a:close/>
                  <a:moveTo>
                    <a:pt x="74" y="118"/>
                  </a:moveTo>
                  <a:lnTo>
                    <a:pt x="74" y="118"/>
                  </a:lnTo>
                  <a:lnTo>
                    <a:pt x="76" y="108"/>
                  </a:lnTo>
                  <a:lnTo>
                    <a:pt x="78" y="98"/>
                  </a:lnTo>
                  <a:lnTo>
                    <a:pt x="82" y="90"/>
                  </a:lnTo>
                  <a:lnTo>
                    <a:pt x="88" y="84"/>
                  </a:lnTo>
                  <a:lnTo>
                    <a:pt x="94" y="80"/>
                  </a:lnTo>
                  <a:lnTo>
                    <a:pt x="102" y="78"/>
                  </a:lnTo>
                  <a:lnTo>
                    <a:pt x="110" y="76"/>
                  </a:lnTo>
                  <a:lnTo>
                    <a:pt x="116" y="74"/>
                  </a:lnTo>
                  <a:lnTo>
                    <a:pt x="116" y="74"/>
                  </a:lnTo>
                  <a:lnTo>
                    <a:pt x="120" y="74"/>
                  </a:lnTo>
                  <a:lnTo>
                    <a:pt x="124" y="72"/>
                  </a:lnTo>
                  <a:lnTo>
                    <a:pt x="126" y="68"/>
                  </a:lnTo>
                  <a:lnTo>
                    <a:pt x="126" y="64"/>
                  </a:lnTo>
                  <a:lnTo>
                    <a:pt x="126" y="64"/>
                  </a:lnTo>
                  <a:lnTo>
                    <a:pt x="126" y="62"/>
                  </a:lnTo>
                  <a:lnTo>
                    <a:pt x="124" y="58"/>
                  </a:lnTo>
                  <a:lnTo>
                    <a:pt x="120" y="56"/>
                  </a:lnTo>
                  <a:lnTo>
                    <a:pt x="116" y="54"/>
                  </a:lnTo>
                  <a:lnTo>
                    <a:pt x="116" y="54"/>
                  </a:lnTo>
                  <a:lnTo>
                    <a:pt x="106" y="56"/>
                  </a:lnTo>
                  <a:lnTo>
                    <a:pt x="94" y="58"/>
                  </a:lnTo>
                  <a:lnTo>
                    <a:pt x="84" y="64"/>
                  </a:lnTo>
                  <a:lnTo>
                    <a:pt x="74" y="70"/>
                  </a:lnTo>
                  <a:lnTo>
                    <a:pt x="66" y="80"/>
                  </a:lnTo>
                  <a:lnTo>
                    <a:pt x="60" y="90"/>
                  </a:lnTo>
                  <a:lnTo>
                    <a:pt x="56" y="104"/>
                  </a:lnTo>
                  <a:lnTo>
                    <a:pt x="54" y="118"/>
                  </a:lnTo>
                  <a:lnTo>
                    <a:pt x="54" y="118"/>
                  </a:lnTo>
                  <a:lnTo>
                    <a:pt x="56" y="122"/>
                  </a:lnTo>
                  <a:lnTo>
                    <a:pt x="58" y="126"/>
                  </a:lnTo>
                  <a:lnTo>
                    <a:pt x="60" y="128"/>
                  </a:lnTo>
                  <a:lnTo>
                    <a:pt x="64" y="128"/>
                  </a:lnTo>
                  <a:lnTo>
                    <a:pt x="64" y="128"/>
                  </a:lnTo>
                  <a:lnTo>
                    <a:pt x="68" y="128"/>
                  </a:lnTo>
                  <a:lnTo>
                    <a:pt x="72" y="126"/>
                  </a:lnTo>
                  <a:lnTo>
                    <a:pt x="74" y="122"/>
                  </a:lnTo>
                  <a:lnTo>
                    <a:pt x="74" y="118"/>
                  </a:lnTo>
                  <a:lnTo>
                    <a:pt x="74" y="1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5" name="Rectangle 4"/>
          <p:cNvSpPr/>
          <p:nvPr/>
        </p:nvSpPr>
        <p:spPr>
          <a:xfrm>
            <a:off x="3097041" y="3294530"/>
            <a:ext cx="6099501" cy="2823882"/>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Outcomes</a:t>
            </a:r>
          </a:p>
          <a:p>
            <a:pPr defTabSz="899010">
              <a:spcBef>
                <a:spcPts val="529"/>
              </a:spcBef>
            </a:pPr>
            <a:endParaRPr lang="en-GB" sz="1412" b="1" dirty="0">
              <a:solidFill>
                <a:srgbClr val="000000"/>
              </a:solidFill>
              <a:latin typeface="Arial"/>
            </a:endParaRPr>
          </a:p>
          <a:p>
            <a:pPr defTabSz="899010">
              <a:spcBef>
                <a:spcPts val="529"/>
              </a:spcBef>
            </a:pPr>
            <a:r>
              <a:rPr lang="en-GB" sz="1412" dirty="0">
                <a:solidFill>
                  <a:srgbClr val="000000"/>
                </a:solidFill>
                <a:latin typeface="Arial"/>
              </a:rPr>
              <a:t>At the end of this topic, you will be able to answer the following questions:</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is the property development process?</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activities are undertaken in each step of property development?</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decisions will my LALC needs to make during each step of the property development lifecycle?</a:t>
            </a:r>
          </a:p>
        </p:txBody>
      </p:sp>
      <p:sp>
        <p:nvSpPr>
          <p:cNvPr id="63" name="Rectangle 62"/>
          <p:cNvSpPr/>
          <p:nvPr/>
        </p:nvSpPr>
        <p:spPr>
          <a:xfrm>
            <a:off x="3097041" y="1377051"/>
            <a:ext cx="6099501" cy="1607194"/>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Objectives</a:t>
            </a:r>
          </a:p>
          <a:p>
            <a:pPr defTabSz="899010"/>
            <a:endParaRPr lang="en-GB" sz="1412" b="1" dirty="0">
              <a:solidFill>
                <a:srgbClr val="000000"/>
              </a:solidFill>
              <a:latin typeface="Arial"/>
            </a:endParaRPr>
          </a:p>
          <a:p>
            <a:pPr marL="252146" indent="-252146" defTabSz="899010">
              <a:spcBef>
                <a:spcPts val="529"/>
              </a:spcBef>
              <a:buFont typeface="Arial" panose="020B0604020202020204" pitchFamily="34" charset="0"/>
              <a:buChar char="•"/>
            </a:pPr>
            <a:r>
              <a:rPr lang="en-GB" sz="1412" dirty="0">
                <a:solidFill>
                  <a:srgbClr val="000000"/>
                </a:solidFill>
                <a:latin typeface="Arial"/>
              </a:rPr>
              <a:t>Outline the key steps in property development, the purpose of each step, and what activities happen in each step.</a:t>
            </a:r>
          </a:p>
        </p:txBody>
      </p:sp>
      <p:grpSp>
        <p:nvGrpSpPr>
          <p:cNvPr id="64" name="Group 63"/>
          <p:cNvGrpSpPr/>
          <p:nvPr/>
        </p:nvGrpSpPr>
        <p:grpSpPr>
          <a:xfrm>
            <a:off x="2081320" y="1626353"/>
            <a:ext cx="794118" cy="794118"/>
            <a:chOff x="7867755" y="3474401"/>
            <a:chExt cx="612000" cy="612000"/>
          </a:xfrm>
        </p:grpSpPr>
        <p:sp>
          <p:nvSpPr>
            <p:cNvPr id="65" name="Oval 64"/>
            <p:cNvSpPr/>
            <p:nvPr/>
          </p:nvSpPr>
          <p:spPr bwMode="ltGray">
            <a:xfrm>
              <a:off x="7867755"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6" name="Freeform 4846"/>
            <p:cNvSpPr>
              <a:spLocks noEditPoints="1"/>
            </p:cNvSpPr>
            <p:nvPr/>
          </p:nvSpPr>
          <p:spPr bwMode="auto">
            <a:xfrm>
              <a:off x="7936974" y="3599197"/>
              <a:ext cx="472787" cy="389928"/>
            </a:xfrm>
            <a:custGeom>
              <a:avLst/>
              <a:gdLst>
                <a:gd name="T0" fmla="*/ 234 w 388"/>
                <a:gd name="T1" fmla="*/ 108 h 320"/>
                <a:gd name="T2" fmla="*/ 206 w 388"/>
                <a:gd name="T3" fmla="*/ 22 h 320"/>
                <a:gd name="T4" fmla="*/ 150 w 388"/>
                <a:gd name="T5" fmla="*/ 24 h 320"/>
                <a:gd name="T6" fmla="*/ 110 w 388"/>
                <a:gd name="T7" fmla="*/ 24 h 320"/>
                <a:gd name="T8" fmla="*/ 24 w 388"/>
                <a:gd name="T9" fmla="*/ 52 h 320"/>
                <a:gd name="T10" fmla="*/ 26 w 388"/>
                <a:gd name="T11" fmla="*/ 108 h 320"/>
                <a:gd name="T12" fmla="*/ 26 w 388"/>
                <a:gd name="T13" fmla="*/ 148 h 320"/>
                <a:gd name="T14" fmla="*/ 52 w 388"/>
                <a:gd name="T15" fmla="*/ 234 h 320"/>
                <a:gd name="T16" fmla="*/ 110 w 388"/>
                <a:gd name="T17" fmla="*/ 232 h 320"/>
                <a:gd name="T18" fmla="*/ 150 w 388"/>
                <a:gd name="T19" fmla="*/ 232 h 320"/>
                <a:gd name="T20" fmla="*/ 236 w 388"/>
                <a:gd name="T21" fmla="*/ 206 h 320"/>
                <a:gd name="T22" fmla="*/ 234 w 388"/>
                <a:gd name="T23" fmla="*/ 148 h 320"/>
                <a:gd name="T24" fmla="*/ 114 w 388"/>
                <a:gd name="T25" fmla="*/ 208 h 320"/>
                <a:gd name="T26" fmla="*/ 62 w 388"/>
                <a:gd name="T27" fmla="*/ 174 h 320"/>
                <a:gd name="T28" fmla="*/ 48 w 388"/>
                <a:gd name="T29" fmla="*/ 128 h 320"/>
                <a:gd name="T30" fmla="*/ 72 w 388"/>
                <a:gd name="T31" fmla="*/ 70 h 320"/>
                <a:gd name="T32" fmla="*/ 130 w 388"/>
                <a:gd name="T33" fmla="*/ 46 h 320"/>
                <a:gd name="T34" fmla="*/ 176 w 388"/>
                <a:gd name="T35" fmla="*/ 60 h 320"/>
                <a:gd name="T36" fmla="*/ 210 w 388"/>
                <a:gd name="T37" fmla="*/ 112 h 320"/>
                <a:gd name="T38" fmla="*/ 206 w 388"/>
                <a:gd name="T39" fmla="*/ 160 h 320"/>
                <a:gd name="T40" fmla="*/ 162 w 388"/>
                <a:gd name="T41" fmla="*/ 204 h 320"/>
                <a:gd name="T42" fmla="*/ 130 w 388"/>
                <a:gd name="T43" fmla="*/ 66 h 320"/>
                <a:gd name="T44" fmla="*/ 94 w 388"/>
                <a:gd name="T45" fmla="*/ 76 h 320"/>
                <a:gd name="T46" fmla="*/ 68 w 388"/>
                <a:gd name="T47" fmla="*/ 116 h 320"/>
                <a:gd name="T48" fmla="*/ 72 w 388"/>
                <a:gd name="T49" fmla="*/ 152 h 320"/>
                <a:gd name="T50" fmla="*/ 106 w 388"/>
                <a:gd name="T51" fmla="*/ 186 h 320"/>
                <a:gd name="T52" fmla="*/ 142 w 388"/>
                <a:gd name="T53" fmla="*/ 190 h 320"/>
                <a:gd name="T54" fmla="*/ 182 w 388"/>
                <a:gd name="T55" fmla="*/ 162 h 320"/>
                <a:gd name="T56" fmla="*/ 192 w 388"/>
                <a:gd name="T57" fmla="*/ 128 h 320"/>
                <a:gd name="T58" fmla="*/ 174 w 388"/>
                <a:gd name="T59" fmla="*/ 84 h 320"/>
                <a:gd name="T60" fmla="*/ 130 w 388"/>
                <a:gd name="T61" fmla="*/ 66 h 320"/>
                <a:gd name="T62" fmla="*/ 120 w 388"/>
                <a:gd name="T63" fmla="*/ 152 h 320"/>
                <a:gd name="T64" fmla="*/ 102 w 388"/>
                <a:gd name="T65" fmla="*/ 128 h 320"/>
                <a:gd name="T66" fmla="*/ 130 w 388"/>
                <a:gd name="T67" fmla="*/ 102 h 320"/>
                <a:gd name="T68" fmla="*/ 154 w 388"/>
                <a:gd name="T69" fmla="*/ 118 h 320"/>
                <a:gd name="T70" fmla="*/ 148 w 388"/>
                <a:gd name="T71" fmla="*/ 148 h 320"/>
                <a:gd name="T72" fmla="*/ 370 w 388"/>
                <a:gd name="T73" fmla="*/ 248 h 320"/>
                <a:gd name="T74" fmla="*/ 364 w 388"/>
                <a:gd name="T75" fmla="*/ 214 h 320"/>
                <a:gd name="T76" fmla="*/ 320 w 388"/>
                <a:gd name="T77" fmla="*/ 162 h 320"/>
                <a:gd name="T78" fmla="*/ 286 w 388"/>
                <a:gd name="T79" fmla="*/ 186 h 320"/>
                <a:gd name="T80" fmla="*/ 260 w 388"/>
                <a:gd name="T81" fmla="*/ 208 h 320"/>
                <a:gd name="T82" fmla="*/ 236 w 388"/>
                <a:gd name="T83" fmla="*/ 272 h 320"/>
                <a:gd name="T84" fmla="*/ 274 w 388"/>
                <a:gd name="T85" fmla="*/ 290 h 320"/>
                <a:gd name="T86" fmla="*/ 306 w 388"/>
                <a:gd name="T87" fmla="*/ 302 h 320"/>
                <a:gd name="T88" fmla="*/ 372 w 388"/>
                <a:gd name="T89" fmla="*/ 290 h 320"/>
                <a:gd name="T90" fmla="*/ 370 w 388"/>
                <a:gd name="T91" fmla="*/ 248 h 320"/>
                <a:gd name="T92" fmla="*/ 310 w 388"/>
                <a:gd name="T93" fmla="*/ 266 h 320"/>
                <a:gd name="T94" fmla="*/ 288 w 388"/>
                <a:gd name="T95" fmla="*/ 252 h 320"/>
                <a:gd name="T96" fmla="*/ 300 w 388"/>
                <a:gd name="T97" fmla="*/ 220 h 320"/>
                <a:gd name="T98" fmla="*/ 326 w 388"/>
                <a:gd name="T99" fmla="*/ 224 h 320"/>
                <a:gd name="T100" fmla="*/ 332 w 388"/>
                <a:gd name="T101" fmla="*/ 250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8" h="320">
                  <a:moveTo>
                    <a:pt x="258" y="148"/>
                  </a:moveTo>
                  <a:lnTo>
                    <a:pt x="258" y="108"/>
                  </a:lnTo>
                  <a:lnTo>
                    <a:pt x="234" y="108"/>
                  </a:lnTo>
                  <a:lnTo>
                    <a:pt x="234" y="108"/>
                  </a:lnTo>
                  <a:lnTo>
                    <a:pt x="226" y="88"/>
                  </a:lnTo>
                  <a:lnTo>
                    <a:pt x="216" y="70"/>
                  </a:lnTo>
                  <a:lnTo>
                    <a:pt x="236" y="52"/>
                  </a:lnTo>
                  <a:lnTo>
                    <a:pt x="206" y="22"/>
                  </a:lnTo>
                  <a:lnTo>
                    <a:pt x="188" y="40"/>
                  </a:lnTo>
                  <a:lnTo>
                    <a:pt x="188" y="40"/>
                  </a:lnTo>
                  <a:lnTo>
                    <a:pt x="170" y="30"/>
                  </a:lnTo>
                  <a:lnTo>
                    <a:pt x="150" y="24"/>
                  </a:lnTo>
                  <a:lnTo>
                    <a:pt x="150" y="0"/>
                  </a:lnTo>
                  <a:lnTo>
                    <a:pt x="110" y="0"/>
                  </a:lnTo>
                  <a:lnTo>
                    <a:pt x="110" y="24"/>
                  </a:lnTo>
                  <a:lnTo>
                    <a:pt x="110" y="24"/>
                  </a:lnTo>
                  <a:lnTo>
                    <a:pt x="90" y="30"/>
                  </a:lnTo>
                  <a:lnTo>
                    <a:pt x="70" y="40"/>
                  </a:lnTo>
                  <a:lnTo>
                    <a:pt x="52" y="22"/>
                  </a:lnTo>
                  <a:lnTo>
                    <a:pt x="24" y="52"/>
                  </a:lnTo>
                  <a:lnTo>
                    <a:pt x="42" y="70"/>
                  </a:lnTo>
                  <a:lnTo>
                    <a:pt x="42" y="70"/>
                  </a:lnTo>
                  <a:lnTo>
                    <a:pt x="32" y="88"/>
                  </a:lnTo>
                  <a:lnTo>
                    <a:pt x="26" y="108"/>
                  </a:lnTo>
                  <a:lnTo>
                    <a:pt x="0" y="108"/>
                  </a:lnTo>
                  <a:lnTo>
                    <a:pt x="0" y="148"/>
                  </a:lnTo>
                  <a:lnTo>
                    <a:pt x="26" y="148"/>
                  </a:lnTo>
                  <a:lnTo>
                    <a:pt x="26" y="148"/>
                  </a:lnTo>
                  <a:lnTo>
                    <a:pt x="32" y="168"/>
                  </a:lnTo>
                  <a:lnTo>
                    <a:pt x="42" y="188"/>
                  </a:lnTo>
                  <a:lnTo>
                    <a:pt x="24" y="206"/>
                  </a:lnTo>
                  <a:lnTo>
                    <a:pt x="52" y="234"/>
                  </a:lnTo>
                  <a:lnTo>
                    <a:pt x="70" y="216"/>
                  </a:lnTo>
                  <a:lnTo>
                    <a:pt x="70" y="216"/>
                  </a:lnTo>
                  <a:lnTo>
                    <a:pt x="90" y="226"/>
                  </a:lnTo>
                  <a:lnTo>
                    <a:pt x="110" y="232"/>
                  </a:lnTo>
                  <a:lnTo>
                    <a:pt x="110" y="258"/>
                  </a:lnTo>
                  <a:lnTo>
                    <a:pt x="150" y="258"/>
                  </a:lnTo>
                  <a:lnTo>
                    <a:pt x="150" y="232"/>
                  </a:lnTo>
                  <a:lnTo>
                    <a:pt x="150" y="232"/>
                  </a:lnTo>
                  <a:lnTo>
                    <a:pt x="170" y="226"/>
                  </a:lnTo>
                  <a:lnTo>
                    <a:pt x="188" y="216"/>
                  </a:lnTo>
                  <a:lnTo>
                    <a:pt x="206" y="234"/>
                  </a:lnTo>
                  <a:lnTo>
                    <a:pt x="236" y="206"/>
                  </a:lnTo>
                  <a:lnTo>
                    <a:pt x="216" y="188"/>
                  </a:lnTo>
                  <a:lnTo>
                    <a:pt x="216" y="188"/>
                  </a:lnTo>
                  <a:lnTo>
                    <a:pt x="226" y="168"/>
                  </a:lnTo>
                  <a:lnTo>
                    <a:pt x="234" y="148"/>
                  </a:lnTo>
                  <a:lnTo>
                    <a:pt x="258" y="148"/>
                  </a:lnTo>
                  <a:close/>
                  <a:moveTo>
                    <a:pt x="130" y="210"/>
                  </a:moveTo>
                  <a:lnTo>
                    <a:pt x="130" y="210"/>
                  </a:lnTo>
                  <a:lnTo>
                    <a:pt x="114" y="208"/>
                  </a:lnTo>
                  <a:lnTo>
                    <a:pt x="98" y="204"/>
                  </a:lnTo>
                  <a:lnTo>
                    <a:pt x="84" y="196"/>
                  </a:lnTo>
                  <a:lnTo>
                    <a:pt x="72" y="186"/>
                  </a:lnTo>
                  <a:lnTo>
                    <a:pt x="62" y="174"/>
                  </a:lnTo>
                  <a:lnTo>
                    <a:pt x="54" y="160"/>
                  </a:lnTo>
                  <a:lnTo>
                    <a:pt x="50" y="144"/>
                  </a:lnTo>
                  <a:lnTo>
                    <a:pt x="48" y="128"/>
                  </a:lnTo>
                  <a:lnTo>
                    <a:pt x="48" y="128"/>
                  </a:lnTo>
                  <a:lnTo>
                    <a:pt x="50" y="112"/>
                  </a:lnTo>
                  <a:lnTo>
                    <a:pt x="54" y="96"/>
                  </a:lnTo>
                  <a:lnTo>
                    <a:pt x="62" y="82"/>
                  </a:lnTo>
                  <a:lnTo>
                    <a:pt x="72" y="70"/>
                  </a:lnTo>
                  <a:lnTo>
                    <a:pt x="84" y="60"/>
                  </a:lnTo>
                  <a:lnTo>
                    <a:pt x="98" y="52"/>
                  </a:lnTo>
                  <a:lnTo>
                    <a:pt x="114" y="48"/>
                  </a:lnTo>
                  <a:lnTo>
                    <a:pt x="130" y="46"/>
                  </a:lnTo>
                  <a:lnTo>
                    <a:pt x="130" y="46"/>
                  </a:lnTo>
                  <a:lnTo>
                    <a:pt x="146" y="48"/>
                  </a:lnTo>
                  <a:lnTo>
                    <a:pt x="162" y="52"/>
                  </a:lnTo>
                  <a:lnTo>
                    <a:pt x="176" y="60"/>
                  </a:lnTo>
                  <a:lnTo>
                    <a:pt x="188" y="70"/>
                  </a:lnTo>
                  <a:lnTo>
                    <a:pt x="198" y="82"/>
                  </a:lnTo>
                  <a:lnTo>
                    <a:pt x="206" y="96"/>
                  </a:lnTo>
                  <a:lnTo>
                    <a:pt x="210" y="112"/>
                  </a:lnTo>
                  <a:lnTo>
                    <a:pt x="212" y="128"/>
                  </a:lnTo>
                  <a:lnTo>
                    <a:pt x="212" y="128"/>
                  </a:lnTo>
                  <a:lnTo>
                    <a:pt x="210" y="144"/>
                  </a:lnTo>
                  <a:lnTo>
                    <a:pt x="206" y="160"/>
                  </a:lnTo>
                  <a:lnTo>
                    <a:pt x="198" y="174"/>
                  </a:lnTo>
                  <a:lnTo>
                    <a:pt x="188" y="186"/>
                  </a:lnTo>
                  <a:lnTo>
                    <a:pt x="176" y="196"/>
                  </a:lnTo>
                  <a:lnTo>
                    <a:pt x="162" y="204"/>
                  </a:lnTo>
                  <a:lnTo>
                    <a:pt x="146" y="208"/>
                  </a:lnTo>
                  <a:lnTo>
                    <a:pt x="130" y="210"/>
                  </a:lnTo>
                  <a:lnTo>
                    <a:pt x="130" y="210"/>
                  </a:lnTo>
                  <a:close/>
                  <a:moveTo>
                    <a:pt x="130" y="66"/>
                  </a:moveTo>
                  <a:lnTo>
                    <a:pt x="130" y="66"/>
                  </a:lnTo>
                  <a:lnTo>
                    <a:pt x="118" y="68"/>
                  </a:lnTo>
                  <a:lnTo>
                    <a:pt x="106" y="70"/>
                  </a:lnTo>
                  <a:lnTo>
                    <a:pt x="94" y="76"/>
                  </a:lnTo>
                  <a:lnTo>
                    <a:pt x="86" y="84"/>
                  </a:lnTo>
                  <a:lnTo>
                    <a:pt x="78" y="94"/>
                  </a:lnTo>
                  <a:lnTo>
                    <a:pt x="72" y="104"/>
                  </a:lnTo>
                  <a:lnTo>
                    <a:pt x="68" y="116"/>
                  </a:lnTo>
                  <a:lnTo>
                    <a:pt x="68" y="128"/>
                  </a:lnTo>
                  <a:lnTo>
                    <a:pt x="68" y="128"/>
                  </a:lnTo>
                  <a:lnTo>
                    <a:pt x="68" y="140"/>
                  </a:lnTo>
                  <a:lnTo>
                    <a:pt x="72" y="152"/>
                  </a:lnTo>
                  <a:lnTo>
                    <a:pt x="78" y="162"/>
                  </a:lnTo>
                  <a:lnTo>
                    <a:pt x="86" y="172"/>
                  </a:lnTo>
                  <a:lnTo>
                    <a:pt x="94" y="180"/>
                  </a:lnTo>
                  <a:lnTo>
                    <a:pt x="106" y="186"/>
                  </a:lnTo>
                  <a:lnTo>
                    <a:pt x="118" y="190"/>
                  </a:lnTo>
                  <a:lnTo>
                    <a:pt x="130" y="190"/>
                  </a:lnTo>
                  <a:lnTo>
                    <a:pt x="130" y="190"/>
                  </a:lnTo>
                  <a:lnTo>
                    <a:pt x="142" y="190"/>
                  </a:lnTo>
                  <a:lnTo>
                    <a:pt x="154" y="186"/>
                  </a:lnTo>
                  <a:lnTo>
                    <a:pt x="164" y="180"/>
                  </a:lnTo>
                  <a:lnTo>
                    <a:pt x="174" y="172"/>
                  </a:lnTo>
                  <a:lnTo>
                    <a:pt x="182" y="162"/>
                  </a:lnTo>
                  <a:lnTo>
                    <a:pt x="188" y="152"/>
                  </a:lnTo>
                  <a:lnTo>
                    <a:pt x="190" y="140"/>
                  </a:lnTo>
                  <a:lnTo>
                    <a:pt x="192" y="128"/>
                  </a:lnTo>
                  <a:lnTo>
                    <a:pt x="192" y="128"/>
                  </a:lnTo>
                  <a:lnTo>
                    <a:pt x="190" y="116"/>
                  </a:lnTo>
                  <a:lnTo>
                    <a:pt x="188" y="104"/>
                  </a:lnTo>
                  <a:lnTo>
                    <a:pt x="182" y="94"/>
                  </a:lnTo>
                  <a:lnTo>
                    <a:pt x="174" y="84"/>
                  </a:lnTo>
                  <a:lnTo>
                    <a:pt x="164" y="76"/>
                  </a:lnTo>
                  <a:lnTo>
                    <a:pt x="154" y="70"/>
                  </a:lnTo>
                  <a:lnTo>
                    <a:pt x="142" y="68"/>
                  </a:lnTo>
                  <a:lnTo>
                    <a:pt x="130" y="66"/>
                  </a:lnTo>
                  <a:lnTo>
                    <a:pt x="130" y="66"/>
                  </a:lnTo>
                  <a:close/>
                  <a:moveTo>
                    <a:pt x="130" y="156"/>
                  </a:moveTo>
                  <a:lnTo>
                    <a:pt x="130" y="156"/>
                  </a:lnTo>
                  <a:lnTo>
                    <a:pt x="120" y="152"/>
                  </a:lnTo>
                  <a:lnTo>
                    <a:pt x="110" y="148"/>
                  </a:lnTo>
                  <a:lnTo>
                    <a:pt x="104" y="138"/>
                  </a:lnTo>
                  <a:lnTo>
                    <a:pt x="102" y="128"/>
                  </a:lnTo>
                  <a:lnTo>
                    <a:pt x="102" y="128"/>
                  </a:lnTo>
                  <a:lnTo>
                    <a:pt x="104" y="118"/>
                  </a:lnTo>
                  <a:lnTo>
                    <a:pt x="110" y="110"/>
                  </a:lnTo>
                  <a:lnTo>
                    <a:pt x="120" y="104"/>
                  </a:lnTo>
                  <a:lnTo>
                    <a:pt x="130" y="102"/>
                  </a:lnTo>
                  <a:lnTo>
                    <a:pt x="130" y="102"/>
                  </a:lnTo>
                  <a:lnTo>
                    <a:pt x="140" y="104"/>
                  </a:lnTo>
                  <a:lnTo>
                    <a:pt x="148" y="110"/>
                  </a:lnTo>
                  <a:lnTo>
                    <a:pt x="154" y="118"/>
                  </a:lnTo>
                  <a:lnTo>
                    <a:pt x="156" y="128"/>
                  </a:lnTo>
                  <a:lnTo>
                    <a:pt x="156" y="128"/>
                  </a:lnTo>
                  <a:lnTo>
                    <a:pt x="154" y="138"/>
                  </a:lnTo>
                  <a:lnTo>
                    <a:pt x="148" y="148"/>
                  </a:lnTo>
                  <a:lnTo>
                    <a:pt x="140" y="152"/>
                  </a:lnTo>
                  <a:lnTo>
                    <a:pt x="130" y="156"/>
                  </a:lnTo>
                  <a:lnTo>
                    <a:pt x="130" y="156"/>
                  </a:lnTo>
                  <a:close/>
                  <a:moveTo>
                    <a:pt x="370" y="248"/>
                  </a:moveTo>
                  <a:lnTo>
                    <a:pt x="388" y="244"/>
                  </a:lnTo>
                  <a:lnTo>
                    <a:pt x="382" y="212"/>
                  </a:lnTo>
                  <a:lnTo>
                    <a:pt x="364" y="214"/>
                  </a:lnTo>
                  <a:lnTo>
                    <a:pt x="364" y="214"/>
                  </a:lnTo>
                  <a:lnTo>
                    <a:pt x="356" y="202"/>
                  </a:lnTo>
                  <a:lnTo>
                    <a:pt x="346" y="192"/>
                  </a:lnTo>
                  <a:lnTo>
                    <a:pt x="352" y="174"/>
                  </a:lnTo>
                  <a:lnTo>
                    <a:pt x="320" y="162"/>
                  </a:lnTo>
                  <a:lnTo>
                    <a:pt x="314" y="180"/>
                  </a:lnTo>
                  <a:lnTo>
                    <a:pt x="314" y="180"/>
                  </a:lnTo>
                  <a:lnTo>
                    <a:pt x="300" y="182"/>
                  </a:lnTo>
                  <a:lnTo>
                    <a:pt x="286" y="186"/>
                  </a:lnTo>
                  <a:lnTo>
                    <a:pt x="272" y="172"/>
                  </a:lnTo>
                  <a:lnTo>
                    <a:pt x="246" y="194"/>
                  </a:lnTo>
                  <a:lnTo>
                    <a:pt x="260" y="208"/>
                  </a:lnTo>
                  <a:lnTo>
                    <a:pt x="260" y="208"/>
                  </a:lnTo>
                  <a:lnTo>
                    <a:pt x="252" y="220"/>
                  </a:lnTo>
                  <a:lnTo>
                    <a:pt x="250" y="234"/>
                  </a:lnTo>
                  <a:lnTo>
                    <a:pt x="230" y="238"/>
                  </a:lnTo>
                  <a:lnTo>
                    <a:pt x="236" y="272"/>
                  </a:lnTo>
                  <a:lnTo>
                    <a:pt x="256" y="268"/>
                  </a:lnTo>
                  <a:lnTo>
                    <a:pt x="256" y="268"/>
                  </a:lnTo>
                  <a:lnTo>
                    <a:pt x="264" y="280"/>
                  </a:lnTo>
                  <a:lnTo>
                    <a:pt x="274" y="290"/>
                  </a:lnTo>
                  <a:lnTo>
                    <a:pt x="268" y="308"/>
                  </a:lnTo>
                  <a:lnTo>
                    <a:pt x="300" y="320"/>
                  </a:lnTo>
                  <a:lnTo>
                    <a:pt x="306" y="302"/>
                  </a:lnTo>
                  <a:lnTo>
                    <a:pt x="306" y="302"/>
                  </a:lnTo>
                  <a:lnTo>
                    <a:pt x="320" y="302"/>
                  </a:lnTo>
                  <a:lnTo>
                    <a:pt x="334" y="298"/>
                  </a:lnTo>
                  <a:lnTo>
                    <a:pt x="346" y="312"/>
                  </a:lnTo>
                  <a:lnTo>
                    <a:pt x="372" y="290"/>
                  </a:lnTo>
                  <a:lnTo>
                    <a:pt x="360" y="276"/>
                  </a:lnTo>
                  <a:lnTo>
                    <a:pt x="360" y="276"/>
                  </a:lnTo>
                  <a:lnTo>
                    <a:pt x="366" y="262"/>
                  </a:lnTo>
                  <a:lnTo>
                    <a:pt x="370" y="248"/>
                  </a:lnTo>
                  <a:lnTo>
                    <a:pt x="370" y="248"/>
                  </a:lnTo>
                  <a:close/>
                  <a:moveTo>
                    <a:pt x="320" y="264"/>
                  </a:moveTo>
                  <a:lnTo>
                    <a:pt x="320" y="264"/>
                  </a:lnTo>
                  <a:lnTo>
                    <a:pt x="310" y="266"/>
                  </a:lnTo>
                  <a:lnTo>
                    <a:pt x="302" y="264"/>
                  </a:lnTo>
                  <a:lnTo>
                    <a:pt x="294" y="260"/>
                  </a:lnTo>
                  <a:lnTo>
                    <a:pt x="288" y="252"/>
                  </a:lnTo>
                  <a:lnTo>
                    <a:pt x="288" y="252"/>
                  </a:lnTo>
                  <a:lnTo>
                    <a:pt x="286" y="242"/>
                  </a:lnTo>
                  <a:lnTo>
                    <a:pt x="288" y="234"/>
                  </a:lnTo>
                  <a:lnTo>
                    <a:pt x="292" y="226"/>
                  </a:lnTo>
                  <a:lnTo>
                    <a:pt x="300" y="220"/>
                  </a:lnTo>
                  <a:lnTo>
                    <a:pt x="300" y="220"/>
                  </a:lnTo>
                  <a:lnTo>
                    <a:pt x="308" y="218"/>
                  </a:lnTo>
                  <a:lnTo>
                    <a:pt x="318" y="220"/>
                  </a:lnTo>
                  <a:lnTo>
                    <a:pt x="326" y="224"/>
                  </a:lnTo>
                  <a:lnTo>
                    <a:pt x="332" y="232"/>
                  </a:lnTo>
                  <a:lnTo>
                    <a:pt x="332" y="232"/>
                  </a:lnTo>
                  <a:lnTo>
                    <a:pt x="334" y="240"/>
                  </a:lnTo>
                  <a:lnTo>
                    <a:pt x="332" y="250"/>
                  </a:lnTo>
                  <a:lnTo>
                    <a:pt x="328" y="258"/>
                  </a:lnTo>
                  <a:lnTo>
                    <a:pt x="320" y="264"/>
                  </a:lnTo>
                  <a:lnTo>
                    <a:pt x="320" y="26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2</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2089272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5" name="Group 4" hidden="1"/>
            <p:cNvGrpSpPr/>
            <p:nvPr userDrawn="1"/>
          </p:nvGrpSpPr>
          <p:grpSpPr>
            <a:xfrm>
              <a:off x="530352" y="7159752"/>
              <a:ext cx="8997696" cy="301752"/>
              <a:chOff x="530352" y="7159752"/>
              <a:chExt cx="8997696" cy="301752"/>
            </a:xfrm>
          </p:grpSpPr>
          <p:sp>
            <p:nvSpPr>
              <p:cNvPr id="5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 name="Group 5" hidden="1"/>
            <p:cNvGrpSpPr/>
            <p:nvPr userDrawn="1"/>
          </p:nvGrpSpPr>
          <p:grpSpPr>
            <a:xfrm>
              <a:off x="530352" y="1066800"/>
              <a:ext cx="8997696" cy="835152"/>
              <a:chOff x="530352" y="1066800"/>
              <a:chExt cx="8997696" cy="835152"/>
            </a:xfrm>
          </p:grpSpPr>
          <p:sp>
            <p:nvSpPr>
              <p:cNvPr id="5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8" name="Group 600" hidden="1"/>
            <p:cNvGrpSpPr/>
            <p:nvPr userDrawn="1"/>
          </p:nvGrpSpPr>
          <p:grpSpPr>
            <a:xfrm>
              <a:off x="533400" y="6245352"/>
              <a:ext cx="8994648" cy="688848"/>
              <a:chOff x="533400" y="6013704"/>
              <a:chExt cx="8994648" cy="688848"/>
            </a:xfrm>
          </p:grpSpPr>
          <p:sp>
            <p:nvSpPr>
              <p:cNvPr id="4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500" hidden="1"/>
            <p:cNvGrpSpPr/>
            <p:nvPr userDrawn="1"/>
          </p:nvGrpSpPr>
          <p:grpSpPr>
            <a:xfrm>
              <a:off x="533400" y="5407152"/>
              <a:ext cx="8994648" cy="688848"/>
              <a:chOff x="533400" y="5026152"/>
              <a:chExt cx="8994648" cy="688848"/>
            </a:xfrm>
          </p:grpSpPr>
          <p:sp>
            <p:nvSpPr>
              <p:cNvPr id="3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400" hidden="1"/>
            <p:cNvGrpSpPr/>
            <p:nvPr userDrawn="1"/>
          </p:nvGrpSpPr>
          <p:grpSpPr>
            <a:xfrm>
              <a:off x="533400" y="4568952"/>
              <a:ext cx="8994648" cy="688848"/>
              <a:chOff x="533400" y="4038600"/>
              <a:chExt cx="8994648" cy="688848"/>
            </a:xfrm>
          </p:grpSpPr>
          <p:sp>
            <p:nvSpPr>
              <p:cNvPr id="3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300" hidden="1"/>
            <p:cNvGrpSpPr/>
            <p:nvPr userDrawn="1"/>
          </p:nvGrpSpPr>
          <p:grpSpPr>
            <a:xfrm>
              <a:off x="533400" y="3730752"/>
              <a:ext cx="8994648" cy="688848"/>
              <a:chOff x="533400" y="3041904"/>
              <a:chExt cx="8994648" cy="688848"/>
            </a:xfrm>
          </p:grpSpPr>
          <p:sp>
            <p:nvSpPr>
              <p:cNvPr id="2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200" hidden="1"/>
            <p:cNvGrpSpPr/>
            <p:nvPr userDrawn="1"/>
          </p:nvGrpSpPr>
          <p:grpSpPr>
            <a:xfrm>
              <a:off x="533400" y="2892552"/>
              <a:ext cx="8994648" cy="688848"/>
              <a:chOff x="533400" y="1066800"/>
              <a:chExt cx="8994648" cy="688848"/>
            </a:xfrm>
          </p:grpSpPr>
          <p:sp>
            <p:nvSpPr>
              <p:cNvPr id="2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100" hidden="1"/>
            <p:cNvGrpSpPr/>
            <p:nvPr userDrawn="1"/>
          </p:nvGrpSpPr>
          <p:grpSpPr>
            <a:xfrm>
              <a:off x="533400" y="2054352"/>
              <a:ext cx="8994648" cy="688848"/>
              <a:chOff x="533400" y="2054352"/>
              <a:chExt cx="8994648" cy="688848"/>
            </a:xfrm>
          </p:grpSpPr>
          <p:sp>
            <p:nvSpPr>
              <p:cNvPr id="1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What is the property development process and what are the key steps?</a:t>
            </a:r>
          </a:p>
        </p:txBody>
      </p:sp>
      <p:sp>
        <p:nvSpPr>
          <p:cNvPr id="5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74" name="Shape 249"/>
          <p:cNvSpPr txBox="1"/>
          <p:nvPr/>
        </p:nvSpPr>
        <p:spPr>
          <a:xfrm>
            <a:off x="2014838" y="1832482"/>
            <a:ext cx="7685835" cy="396105"/>
          </a:xfrm>
          <a:prstGeom prst="rect">
            <a:avLst/>
          </a:prstGeom>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defTabSz="899320">
              <a:spcAft>
                <a:spcPts val="529"/>
              </a:spcAft>
            </a:pPr>
            <a:r>
              <a:rPr lang="en-GB" sz="1412" dirty="0">
                <a:solidFill>
                  <a:srgbClr val="000000"/>
                </a:solidFill>
                <a:sym typeface="Georgia"/>
              </a:rPr>
              <a:t>The property development process covers from the first idea you have for your property to the construction being completed. It involves four key steps:</a:t>
            </a:r>
          </a:p>
        </p:txBody>
      </p:sp>
      <p:sp>
        <p:nvSpPr>
          <p:cNvPr id="76" name="Right Arrow 75"/>
          <p:cNvSpPr/>
          <p:nvPr/>
        </p:nvSpPr>
        <p:spPr>
          <a:xfrm>
            <a:off x="3459296" y="3191962"/>
            <a:ext cx="540000" cy="485250"/>
          </a:xfrm>
          <a:prstGeom prst="rightArrow">
            <a:avLst/>
          </a:prstGeom>
          <a:solidFill>
            <a:schemeClr val="bg1">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2" name="TextBox 1"/>
          <p:cNvSpPr txBox="1"/>
          <p:nvPr/>
        </p:nvSpPr>
        <p:spPr>
          <a:xfrm>
            <a:off x="2058562" y="2823560"/>
            <a:ext cx="1237453" cy="952941"/>
          </a:xfrm>
          <a:prstGeom prst="rect">
            <a:avLst/>
          </a:prstGeom>
          <a:noFill/>
          <a:ln>
            <a:noFill/>
          </a:ln>
        </p:spPr>
        <p:txBody>
          <a:bodyPr lIns="80669" tIns="41294" rIns="80669" bIns="41294" anchor="t" anchorCtr="0">
            <a:noAutofit/>
          </a:bodyPr>
          <a:lstStyle>
            <a:defPPr>
              <a:defRPr lang="en-US"/>
            </a:defPPr>
            <a:lvl1pPr marR="0" lvl="0" indent="0">
              <a:spcBef>
                <a:spcPts val="0"/>
              </a:spcBef>
              <a:buSzPct val="25000"/>
              <a:buNone/>
              <a:defRPr sz="1200" b="1" i="1">
                <a:solidFill>
                  <a:schemeClr val="dk2"/>
                </a:solidFill>
                <a:latin typeface="Georgia"/>
                <a:ea typeface="Georgia"/>
                <a:cs typeface="Georgia"/>
              </a:defRPr>
            </a:lvl1pPr>
          </a:lstStyle>
          <a:p>
            <a:pPr defTabSz="899010"/>
            <a:r>
              <a:rPr lang="en-GB" sz="1235" dirty="0">
                <a:solidFill>
                  <a:srgbClr val="A32020"/>
                </a:solidFill>
                <a:sym typeface="Georgia"/>
              </a:rPr>
              <a:t>Idea - What do we need and what are the best ideas?</a:t>
            </a:r>
          </a:p>
        </p:txBody>
      </p:sp>
      <p:sp>
        <p:nvSpPr>
          <p:cNvPr id="77" name="TextBox 76"/>
          <p:cNvSpPr txBox="1"/>
          <p:nvPr/>
        </p:nvSpPr>
        <p:spPr>
          <a:xfrm>
            <a:off x="4188956" y="2823560"/>
            <a:ext cx="1208143" cy="952941"/>
          </a:xfrm>
          <a:prstGeom prst="rect">
            <a:avLst/>
          </a:prstGeom>
          <a:noFill/>
          <a:ln>
            <a:noFill/>
          </a:ln>
        </p:spPr>
        <p:txBody>
          <a:bodyPr lIns="80669" tIns="41294" rIns="80669" bIns="41294" anchor="t" anchorCtr="0">
            <a:noAutofit/>
          </a:bodyPr>
          <a:lstStyle>
            <a:defPPr>
              <a:defRPr lang="en-US"/>
            </a:defPPr>
            <a:lvl1pPr marR="0" lvl="0" indent="0">
              <a:spcBef>
                <a:spcPts val="0"/>
              </a:spcBef>
              <a:buSzPct val="25000"/>
              <a:buNone/>
              <a:defRPr sz="1200" b="1" i="1">
                <a:solidFill>
                  <a:schemeClr val="dk2"/>
                </a:solidFill>
                <a:latin typeface="Georgia"/>
                <a:ea typeface="Georgia"/>
                <a:cs typeface="Georgia"/>
              </a:defRPr>
            </a:lvl1pPr>
          </a:lstStyle>
          <a:p>
            <a:pPr defTabSz="899010"/>
            <a:r>
              <a:rPr lang="en-GB" sz="1235" dirty="0">
                <a:solidFill>
                  <a:srgbClr val="A32020"/>
                </a:solidFill>
                <a:sym typeface="Georgia"/>
              </a:rPr>
              <a:t>Design - What will this idea look like?</a:t>
            </a:r>
          </a:p>
        </p:txBody>
      </p:sp>
      <p:sp>
        <p:nvSpPr>
          <p:cNvPr id="78" name="Rectangle 77"/>
          <p:cNvSpPr/>
          <p:nvPr/>
        </p:nvSpPr>
        <p:spPr>
          <a:xfrm>
            <a:off x="8694633" y="2823561"/>
            <a:ext cx="1362871" cy="1232645"/>
          </a:xfrm>
          <a:prstGeom prst="rect">
            <a:avLst/>
          </a:prstGeom>
          <a:noFill/>
          <a:ln>
            <a:noFill/>
          </a:ln>
        </p:spPr>
        <p:txBody>
          <a:bodyPr wrap="square">
            <a:spAutoFit/>
          </a:bodyPr>
          <a:lstStyle/>
          <a:p>
            <a:pPr defTabSz="899010">
              <a:buSzPct val="25000"/>
            </a:pPr>
            <a:r>
              <a:rPr lang="en-GB" sz="1235" b="1" i="1" dirty="0">
                <a:solidFill>
                  <a:srgbClr val="A32020"/>
                </a:solidFill>
                <a:latin typeface="Georgia"/>
                <a:ea typeface="Georgia"/>
                <a:cs typeface="Georgia"/>
                <a:sym typeface="Georgia"/>
              </a:rPr>
              <a:t>Delivery – What steps do I need to undertake to build the development?</a:t>
            </a:r>
          </a:p>
        </p:txBody>
      </p:sp>
      <p:sp>
        <p:nvSpPr>
          <p:cNvPr id="79" name="Rectangle 78"/>
          <p:cNvSpPr/>
          <p:nvPr/>
        </p:nvSpPr>
        <p:spPr>
          <a:xfrm>
            <a:off x="6300566" y="2823561"/>
            <a:ext cx="1447382" cy="1232645"/>
          </a:xfrm>
          <a:prstGeom prst="rect">
            <a:avLst/>
          </a:prstGeom>
          <a:noFill/>
          <a:ln>
            <a:noFill/>
          </a:ln>
        </p:spPr>
        <p:txBody>
          <a:bodyPr wrap="square">
            <a:spAutoFit/>
          </a:bodyPr>
          <a:lstStyle/>
          <a:p>
            <a:pPr defTabSz="899010">
              <a:buSzPct val="25000"/>
            </a:pPr>
            <a:r>
              <a:rPr lang="en-GB" sz="1235" b="1" i="1" dirty="0">
                <a:solidFill>
                  <a:srgbClr val="A32020"/>
                </a:solidFill>
                <a:latin typeface="Georgia"/>
                <a:ea typeface="Georgia"/>
                <a:cs typeface="Georgia"/>
                <a:sym typeface="Georgia"/>
              </a:rPr>
              <a:t>Documentation and Approvals – What does the law allow us to develop?</a:t>
            </a:r>
          </a:p>
        </p:txBody>
      </p:sp>
      <p:sp>
        <p:nvSpPr>
          <p:cNvPr id="80" name="Right Arrow 79"/>
          <p:cNvSpPr/>
          <p:nvPr/>
        </p:nvSpPr>
        <p:spPr>
          <a:xfrm>
            <a:off x="5556337" y="3191962"/>
            <a:ext cx="540000" cy="485250"/>
          </a:xfrm>
          <a:prstGeom prst="rightArrow">
            <a:avLst/>
          </a:prstGeom>
          <a:solidFill>
            <a:schemeClr val="bg1">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81" name="Right Arrow 80"/>
          <p:cNvSpPr/>
          <p:nvPr/>
        </p:nvSpPr>
        <p:spPr>
          <a:xfrm>
            <a:off x="7917305" y="3191962"/>
            <a:ext cx="540000" cy="485250"/>
          </a:xfrm>
          <a:prstGeom prst="rightArrow">
            <a:avLst/>
          </a:prstGeom>
          <a:solidFill>
            <a:schemeClr val="bg1">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83" name="Right Arrow 82"/>
          <p:cNvSpPr/>
          <p:nvPr/>
        </p:nvSpPr>
        <p:spPr>
          <a:xfrm>
            <a:off x="2039055" y="4409661"/>
            <a:ext cx="8076774" cy="485250"/>
          </a:xfrm>
          <a:prstGeom prst="rightArrow">
            <a:avLst/>
          </a:prstGeom>
          <a:solidFill>
            <a:schemeClr val="bg1">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84" name="Shape 249"/>
          <p:cNvSpPr txBox="1"/>
          <p:nvPr/>
        </p:nvSpPr>
        <p:spPr>
          <a:xfrm>
            <a:off x="2161045" y="5164400"/>
            <a:ext cx="7685835" cy="396105"/>
          </a:xfrm>
          <a:prstGeom prst="rect">
            <a:avLst/>
          </a:prstGeom>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defTabSz="899320">
              <a:spcAft>
                <a:spcPts val="529"/>
              </a:spcAft>
            </a:pPr>
            <a:r>
              <a:rPr lang="en-GB" sz="1412" dirty="0">
                <a:solidFill>
                  <a:srgbClr val="000000"/>
                </a:solidFill>
                <a:sym typeface="Georgia"/>
              </a:rPr>
              <a:t>The property development process is a significant investment both of money and time and can take several years to complete.</a:t>
            </a:r>
          </a:p>
        </p:txBody>
      </p:sp>
      <p:sp>
        <p:nvSpPr>
          <p:cNvPr id="56" name="Slide Number Placeholder 55"/>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3</a:t>
            </a:fld>
            <a:endParaRPr lang="en-GB">
              <a:solidFill>
                <a:srgbClr val="000000"/>
              </a:solidFill>
              <a:latin typeface="Arial"/>
            </a:endParaRPr>
          </a:p>
        </p:txBody>
      </p:sp>
      <p:sp>
        <p:nvSpPr>
          <p:cNvPr id="57" name="Rectangle 56"/>
          <p:cNvSpPr/>
          <p:nvPr/>
        </p:nvSpPr>
        <p:spPr>
          <a:xfrm>
            <a:off x="8661535" y="2823561"/>
            <a:ext cx="1395969" cy="1222054"/>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67" name="Rectangle 66"/>
          <p:cNvSpPr/>
          <p:nvPr/>
        </p:nvSpPr>
        <p:spPr>
          <a:xfrm>
            <a:off x="6314890" y="2823561"/>
            <a:ext cx="1416246" cy="1222054"/>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b="1" dirty="0">
              <a:solidFill>
                <a:srgbClr val="000000"/>
              </a:solidFill>
              <a:latin typeface="Arial"/>
            </a:endParaRPr>
          </a:p>
        </p:txBody>
      </p:sp>
      <p:sp>
        <p:nvSpPr>
          <p:cNvPr id="68" name="Rectangle 67"/>
          <p:cNvSpPr/>
          <p:nvPr/>
        </p:nvSpPr>
        <p:spPr>
          <a:xfrm>
            <a:off x="4103862" y="2823561"/>
            <a:ext cx="1264343" cy="1222054"/>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69" name="Rectangle 68"/>
          <p:cNvSpPr/>
          <p:nvPr/>
        </p:nvSpPr>
        <p:spPr>
          <a:xfrm>
            <a:off x="2029666" y="2823561"/>
            <a:ext cx="1244133" cy="1222054"/>
          </a:xfrm>
          <a:prstGeom prst="rect">
            <a:avLst/>
          </a:prstGeom>
          <a:noFill/>
          <a:ln w="6350">
            <a:solidFill>
              <a:schemeClr val="accent1"/>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Tree>
    <p:custDataLst>
      <p:tags r:id="rId1"/>
    </p:custDataLst>
    <p:extLst>
      <p:ext uri="{BB962C8B-B14F-4D97-AF65-F5344CB8AC3E}">
        <p14:creationId xmlns:p14="http://schemas.microsoft.com/office/powerpoint/2010/main" val="1817828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grpSp>
        <p:nvGrpSpPr>
          <p:cNvPr id="44" name="Grid" hidden="1"/>
          <p:cNvGrpSpPr/>
          <p:nvPr>
            <p:custDataLst>
              <p:tags r:id="rId2"/>
            </p:custDataLst>
          </p:nvPr>
        </p:nvGrpSpPr>
        <p:grpSpPr>
          <a:xfrm>
            <a:off x="2126428" y="540572"/>
            <a:ext cx="7939144" cy="6043108"/>
            <a:chOff x="530352" y="612648"/>
            <a:chExt cx="8997696" cy="6848856"/>
          </a:xfrm>
        </p:grpSpPr>
        <p:grpSp>
          <p:nvGrpSpPr>
            <p:cNvPr id="45" name="Group 44" hidden="1"/>
            <p:cNvGrpSpPr/>
            <p:nvPr userDrawn="1"/>
          </p:nvGrpSpPr>
          <p:grpSpPr>
            <a:xfrm>
              <a:off x="530352" y="7159752"/>
              <a:ext cx="8997696" cy="301752"/>
              <a:chOff x="530352" y="7159752"/>
              <a:chExt cx="8997696" cy="301752"/>
            </a:xfrm>
          </p:grpSpPr>
          <p:sp>
            <p:nvSpPr>
              <p:cNvPr id="9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9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9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46" name="Group 45" hidden="1"/>
            <p:cNvGrpSpPr/>
            <p:nvPr userDrawn="1"/>
          </p:nvGrpSpPr>
          <p:grpSpPr>
            <a:xfrm>
              <a:off x="530352" y="1066800"/>
              <a:ext cx="8997696" cy="835152"/>
              <a:chOff x="530352" y="1066800"/>
              <a:chExt cx="8997696" cy="835152"/>
            </a:xfrm>
          </p:grpSpPr>
          <p:sp>
            <p:nvSpPr>
              <p:cNvPr id="9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9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4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48" name="Group 600" hidden="1"/>
            <p:cNvGrpSpPr/>
            <p:nvPr userDrawn="1"/>
          </p:nvGrpSpPr>
          <p:grpSpPr>
            <a:xfrm>
              <a:off x="533400" y="6245352"/>
              <a:ext cx="8994648" cy="688848"/>
              <a:chOff x="533400" y="6013704"/>
              <a:chExt cx="8994648" cy="688848"/>
            </a:xfrm>
          </p:grpSpPr>
          <p:sp>
            <p:nvSpPr>
              <p:cNvPr id="8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49" name="Group 500" hidden="1"/>
            <p:cNvGrpSpPr/>
            <p:nvPr userDrawn="1"/>
          </p:nvGrpSpPr>
          <p:grpSpPr>
            <a:xfrm>
              <a:off x="533400" y="5407152"/>
              <a:ext cx="8994648" cy="688848"/>
              <a:chOff x="533400" y="5026152"/>
              <a:chExt cx="8994648" cy="688848"/>
            </a:xfrm>
          </p:grpSpPr>
          <p:sp>
            <p:nvSpPr>
              <p:cNvPr id="7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0" name="Group 400" hidden="1"/>
            <p:cNvGrpSpPr/>
            <p:nvPr userDrawn="1"/>
          </p:nvGrpSpPr>
          <p:grpSpPr>
            <a:xfrm>
              <a:off x="533400" y="4568952"/>
              <a:ext cx="8994648" cy="688848"/>
              <a:chOff x="533400" y="4038600"/>
              <a:chExt cx="8994648" cy="688848"/>
            </a:xfrm>
          </p:grpSpPr>
          <p:sp>
            <p:nvSpPr>
              <p:cNvPr id="7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1" name="Group 300" hidden="1"/>
            <p:cNvGrpSpPr/>
            <p:nvPr userDrawn="1"/>
          </p:nvGrpSpPr>
          <p:grpSpPr>
            <a:xfrm>
              <a:off x="533400" y="3730752"/>
              <a:ext cx="8994648" cy="688848"/>
              <a:chOff x="533400" y="3041904"/>
              <a:chExt cx="8994648" cy="688848"/>
            </a:xfrm>
          </p:grpSpPr>
          <p:sp>
            <p:nvSpPr>
              <p:cNvPr id="6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2" name="Group 200" hidden="1"/>
            <p:cNvGrpSpPr/>
            <p:nvPr userDrawn="1"/>
          </p:nvGrpSpPr>
          <p:grpSpPr>
            <a:xfrm>
              <a:off x="533400" y="2892552"/>
              <a:ext cx="8994648" cy="688848"/>
              <a:chOff x="533400" y="1066800"/>
              <a:chExt cx="8994648" cy="688848"/>
            </a:xfrm>
          </p:grpSpPr>
          <p:sp>
            <p:nvSpPr>
              <p:cNvPr id="6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3" name="Group 100" hidden="1"/>
            <p:cNvGrpSpPr/>
            <p:nvPr userDrawn="1"/>
          </p:nvGrpSpPr>
          <p:grpSpPr>
            <a:xfrm>
              <a:off x="533400" y="2054352"/>
              <a:ext cx="8994648" cy="688848"/>
              <a:chOff x="533400" y="2054352"/>
              <a:chExt cx="8994648" cy="688848"/>
            </a:xfrm>
          </p:grpSpPr>
          <p:sp>
            <p:nvSpPr>
              <p:cNvPr id="5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14" name="Shape 214"/>
          <p:cNvSpPr txBox="1">
            <a:spLocks noGrp="1"/>
          </p:cNvSpPr>
          <p:nvPr>
            <p:ph type="title"/>
          </p:nvPr>
        </p:nvSpPr>
        <p:spPr>
          <a:xfrm>
            <a:off x="2126428" y="943983"/>
            <a:ext cx="3778962" cy="742278"/>
          </a:xfrm>
          <a:prstGeom prst="rect">
            <a:avLst/>
          </a:prstGeom>
          <a:noFill/>
          <a:ln>
            <a:noFill/>
          </a:ln>
        </p:spPr>
        <p:txBody>
          <a:bodyPr vert="horz" lIns="0" tIns="0" rIns="0" bIns="0" rtlCol="0" anchor="t" anchorCtr="0">
            <a:noAutofit/>
          </a:bodyPr>
          <a:lstStyle/>
          <a:p>
            <a:pPr>
              <a:spcBef>
                <a:spcPts val="0"/>
              </a:spcBef>
              <a:buClr>
                <a:schemeClr val="dk2"/>
              </a:buClr>
              <a:buSzPct val="25000"/>
            </a:pPr>
            <a:r>
              <a:rPr lang="en-GB" dirty="0">
                <a:solidFill>
                  <a:schemeClr val="dk2"/>
                </a:solidFill>
                <a:latin typeface="Georgia"/>
                <a:ea typeface="Georgia"/>
                <a:cs typeface="Georgia"/>
                <a:sym typeface="Georgia"/>
              </a:rPr>
              <a:t>Step One– Idea</a:t>
            </a:r>
          </a:p>
        </p:txBody>
      </p:sp>
      <p:sp>
        <p:nvSpPr>
          <p:cNvPr id="249" name="Shape 249"/>
          <p:cNvSpPr txBox="1"/>
          <p:nvPr/>
        </p:nvSpPr>
        <p:spPr>
          <a:xfrm>
            <a:off x="2029665" y="1380947"/>
            <a:ext cx="4029234" cy="396105"/>
          </a:xfrm>
          <a:prstGeom prst="rect">
            <a:avLst/>
          </a:prstGeom>
          <a:noFill/>
          <a:ln>
            <a:noFill/>
          </a:ln>
        </p:spPr>
        <p:txBody>
          <a:bodyPr lIns="80669" tIns="40324" rIns="80669" bIns="40324" anchor="ctr" anchorCtr="0">
            <a:noAutofit/>
          </a:bodyPr>
          <a:lstStyle/>
          <a:p>
            <a:pPr defTabSz="899010">
              <a:buClr>
                <a:srgbClr val="000000"/>
              </a:buClr>
              <a:buSzPct val="25000"/>
            </a:pPr>
            <a:r>
              <a:rPr lang="en-GB" sz="1588" i="1" dirty="0">
                <a:solidFill>
                  <a:srgbClr val="A32020"/>
                </a:solidFill>
                <a:latin typeface="Georgia"/>
                <a:ea typeface="Georgia"/>
                <a:cs typeface="Georgia"/>
                <a:sym typeface="Georgia"/>
              </a:rPr>
              <a:t>From an idea to a plan</a:t>
            </a:r>
          </a:p>
        </p:txBody>
      </p:sp>
      <p:sp>
        <p:nvSpPr>
          <p:cNvPr id="9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97" name="TextBox 96"/>
          <p:cNvSpPr txBox="1"/>
          <p:nvPr/>
        </p:nvSpPr>
        <p:spPr>
          <a:xfrm>
            <a:off x="2080881" y="2035883"/>
            <a:ext cx="3633901" cy="3342941"/>
          </a:xfrm>
          <a:prstGeom prst="rect">
            <a:avLst/>
          </a:prstGeom>
          <a:noFill/>
          <a:ln>
            <a:noFill/>
          </a:ln>
        </p:spPr>
        <p:txBody>
          <a:bodyPr lIns="80669" tIns="41294" rIns="80669" bIns="41294" anchor="t" anchorCtr="0">
            <a:noAutofit/>
          </a:bodyPr>
          <a:lstStyle>
            <a:defPPr>
              <a:defRPr lang="en-US"/>
            </a:defPPr>
            <a:lvl1pPr marR="0" lvl="0" indent="0">
              <a:spcBef>
                <a:spcPts val="0"/>
              </a:spcBef>
              <a:buSzPct val="25000"/>
              <a:buNone/>
              <a:defRPr sz="1200" b="1" i="1">
                <a:solidFill>
                  <a:schemeClr val="dk2"/>
                </a:solidFill>
                <a:latin typeface="Georgia"/>
                <a:ea typeface="Georgia"/>
                <a:cs typeface="Georgia"/>
              </a:defRPr>
            </a:lvl1pPr>
          </a:lstStyle>
          <a:p>
            <a:pPr defTabSz="899010">
              <a:spcBef>
                <a:spcPts val="529"/>
              </a:spcBef>
              <a:spcAft>
                <a:spcPts val="529"/>
              </a:spcAft>
            </a:pPr>
            <a:r>
              <a:rPr lang="en-GB" sz="1412" dirty="0">
                <a:solidFill>
                  <a:srgbClr val="A32020"/>
                </a:solidFill>
                <a:sym typeface="Georgia"/>
              </a:rPr>
              <a:t>Idea - What does our community need and what are the best ideas?</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This step starts with identifying which property you will use for property development and the outcomes your community want to achieve with that property (Please see Topic 1. Highest and best use &amp; Topic 2. Understanding value – defining success).</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During this time, assemble the right team within your LALC and with others including your financing and investment (Please see Topic 4. Working with others)</a:t>
            </a:r>
          </a:p>
        </p:txBody>
      </p:sp>
      <p:cxnSp>
        <p:nvCxnSpPr>
          <p:cNvPr id="3" name="Straight Connector 2"/>
          <p:cNvCxnSpPr/>
          <p:nvPr/>
        </p:nvCxnSpPr>
        <p:spPr>
          <a:xfrm>
            <a:off x="6058899" y="824005"/>
            <a:ext cx="0" cy="5459650"/>
          </a:xfrm>
          <a:prstGeom prst="line">
            <a:avLst/>
          </a:prstGeom>
          <a:ln w="25400">
            <a:solidFill>
              <a:srgbClr val="DC6900"/>
            </a:solidFill>
            <a:prstDash val="dash"/>
          </a:ln>
        </p:spPr>
        <p:style>
          <a:lnRef idx="1">
            <a:schemeClr val="accent1"/>
          </a:lnRef>
          <a:fillRef idx="0">
            <a:schemeClr val="accent1"/>
          </a:fillRef>
          <a:effectRef idx="0">
            <a:schemeClr val="accent1"/>
          </a:effectRef>
          <a:fontRef idx="minor">
            <a:schemeClr val="tx1"/>
          </a:fontRef>
        </p:style>
      </p:cxnSp>
      <p:sp>
        <p:nvSpPr>
          <p:cNvPr id="98" name="Shape 261"/>
          <p:cNvSpPr txBox="1">
            <a:spLocks/>
          </p:cNvSpPr>
          <p:nvPr/>
        </p:nvSpPr>
        <p:spPr>
          <a:xfrm>
            <a:off x="6326224" y="941294"/>
            <a:ext cx="3939981" cy="352311"/>
          </a:xfrm>
          <a:prstGeom prst="rect">
            <a:avLst/>
          </a:prstGeom>
          <a:noFill/>
          <a:ln>
            <a:noFill/>
          </a:ln>
        </p:spPr>
        <p:txBody>
          <a:bodyPr vert="horz" lIns="0" tIns="0" rIns="0" bIns="0" rtlCol="0" anchor="t" anchorCtr="0">
            <a:noAutofit/>
          </a:bodyPr>
          <a:lstStyle>
            <a:lvl1pPr algn="l" defTabSz="1018824" rtl="0" eaLnBrk="1" latinLnBrk="0" hangingPunct="1">
              <a:spcBef>
                <a:spcPct val="0"/>
              </a:spcBef>
              <a:buNone/>
              <a:defRPr sz="2400" b="1" i="1" kern="1200">
                <a:solidFill>
                  <a:schemeClr val="tx2"/>
                </a:solidFill>
                <a:latin typeface="+mj-lt"/>
                <a:ea typeface="+mj-ea"/>
                <a:cs typeface="+mj-cs"/>
              </a:defRPr>
            </a:lvl1pPr>
          </a:lstStyle>
          <a:p>
            <a:pPr defTabSz="899010">
              <a:spcBef>
                <a:spcPts val="0"/>
              </a:spcBef>
              <a:buClr>
                <a:srgbClr val="A32020"/>
              </a:buClr>
              <a:buSzPct val="25000"/>
            </a:pPr>
            <a:r>
              <a:rPr lang="en-GB" sz="2118" dirty="0">
                <a:solidFill>
                  <a:srgbClr val="A32020"/>
                </a:solidFill>
                <a:latin typeface="Georgia"/>
                <a:ea typeface="Georgia"/>
                <a:cs typeface="Georgia"/>
                <a:sym typeface="Georgia"/>
              </a:rPr>
              <a:t>Step </a:t>
            </a:r>
            <a:r>
              <a:rPr lang="en-GB" sz="2118" dirty="0">
                <a:solidFill>
                  <a:srgbClr val="A32020"/>
                </a:solidFill>
                <a:latin typeface="Georgia"/>
              </a:rPr>
              <a:t>Two</a:t>
            </a:r>
            <a:r>
              <a:rPr lang="en-GB" sz="2118" dirty="0">
                <a:solidFill>
                  <a:srgbClr val="A32020"/>
                </a:solidFill>
                <a:latin typeface="Georgia"/>
                <a:ea typeface="Georgia"/>
                <a:cs typeface="Georgia"/>
                <a:sym typeface="Georgia"/>
              </a:rPr>
              <a:t> – </a:t>
            </a:r>
            <a:r>
              <a:rPr lang="en-GB" sz="2118" dirty="0">
                <a:solidFill>
                  <a:srgbClr val="A32020"/>
                </a:solidFill>
                <a:latin typeface="Georgia"/>
              </a:rPr>
              <a:t>Design</a:t>
            </a:r>
          </a:p>
          <a:p>
            <a:pPr defTabSz="899010">
              <a:spcBef>
                <a:spcPts val="0"/>
              </a:spcBef>
              <a:buClr>
                <a:srgbClr val="A32020"/>
              </a:buClr>
              <a:buSzPct val="25000"/>
            </a:pPr>
            <a:endParaRPr lang="en-GB" sz="2118" dirty="0">
              <a:solidFill>
                <a:srgbClr val="A32020"/>
              </a:solidFill>
              <a:latin typeface="Georgia"/>
            </a:endParaRPr>
          </a:p>
        </p:txBody>
      </p:sp>
      <p:sp>
        <p:nvSpPr>
          <p:cNvPr id="104" name="Shape 249"/>
          <p:cNvSpPr txBox="1"/>
          <p:nvPr/>
        </p:nvSpPr>
        <p:spPr>
          <a:xfrm>
            <a:off x="6249509" y="1380947"/>
            <a:ext cx="4029234" cy="396105"/>
          </a:xfrm>
          <a:prstGeom prst="rect">
            <a:avLst/>
          </a:prstGeom>
          <a:noFill/>
          <a:ln>
            <a:noFill/>
          </a:ln>
        </p:spPr>
        <p:txBody>
          <a:bodyPr lIns="80669" tIns="40324" rIns="80669" bIns="40324" anchor="ctr" anchorCtr="0">
            <a:noAutofit/>
          </a:bodyPr>
          <a:lstStyle/>
          <a:p>
            <a:pPr defTabSz="899010">
              <a:buClr>
                <a:srgbClr val="000000"/>
              </a:buClr>
              <a:buSzPct val="25000"/>
            </a:pPr>
            <a:r>
              <a:rPr lang="en-GB" sz="1588" i="1" dirty="0">
                <a:solidFill>
                  <a:srgbClr val="A32020"/>
                </a:solidFill>
                <a:latin typeface="Georgia"/>
                <a:ea typeface="Georgia"/>
                <a:cs typeface="Georgia"/>
                <a:sym typeface="Georgia"/>
              </a:rPr>
              <a:t>From plans through to buildable designs</a:t>
            </a:r>
          </a:p>
        </p:txBody>
      </p:sp>
      <p:sp>
        <p:nvSpPr>
          <p:cNvPr id="105" name="TextBox 104"/>
          <p:cNvSpPr txBox="1"/>
          <p:nvPr/>
        </p:nvSpPr>
        <p:spPr>
          <a:xfrm>
            <a:off x="6286610" y="2082735"/>
            <a:ext cx="3685114" cy="3293399"/>
          </a:xfrm>
          <a:prstGeom prst="rect">
            <a:avLst/>
          </a:prstGeom>
          <a:noFill/>
          <a:ln>
            <a:noFill/>
          </a:ln>
        </p:spPr>
        <p:txBody>
          <a:bodyPr lIns="80669" tIns="41294" rIns="80669" bIns="41294" anchor="t" anchorCtr="0">
            <a:noAutofit/>
          </a:bodyPr>
          <a:lstStyle>
            <a:defPPr>
              <a:defRPr lang="en-US"/>
            </a:defPPr>
            <a:lvl1pPr marR="0" lvl="0" indent="0">
              <a:spcBef>
                <a:spcPts val="0"/>
              </a:spcBef>
              <a:buSzPct val="25000"/>
              <a:buNone/>
              <a:defRPr sz="1200" b="1" i="1">
                <a:solidFill>
                  <a:schemeClr val="dk2"/>
                </a:solidFill>
                <a:latin typeface="Georgia"/>
                <a:ea typeface="Georgia"/>
                <a:cs typeface="Georgia"/>
              </a:defRPr>
            </a:lvl1pPr>
          </a:lstStyle>
          <a:p>
            <a:pPr defTabSz="899010">
              <a:spcBef>
                <a:spcPts val="529"/>
              </a:spcBef>
              <a:spcAft>
                <a:spcPts val="529"/>
              </a:spcAft>
            </a:pPr>
            <a:r>
              <a:rPr lang="en-GB" sz="1412" dirty="0">
                <a:solidFill>
                  <a:srgbClr val="A32020"/>
                </a:solidFill>
                <a:sym typeface="Georgia"/>
              </a:rPr>
              <a:t>Design - What will this idea look like?</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The design stage starts with bringing your team together such as architects and engineers to create a design for your property development.</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Key elements of this stage involve a undertaking a valuation of your property now and as a result of your property development to understand if the property development option meets your financial needs and the estimated cost to achieve this (please see Topic 2. Understanding value – Valuations).</a:t>
            </a:r>
          </a:p>
        </p:txBody>
      </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4</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268657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grpSp>
        <p:nvGrpSpPr>
          <p:cNvPr id="44" name="Grid" hidden="1"/>
          <p:cNvGrpSpPr/>
          <p:nvPr>
            <p:custDataLst>
              <p:tags r:id="rId2"/>
            </p:custDataLst>
          </p:nvPr>
        </p:nvGrpSpPr>
        <p:grpSpPr>
          <a:xfrm>
            <a:off x="2126428" y="540572"/>
            <a:ext cx="7939144" cy="6043108"/>
            <a:chOff x="530352" y="612648"/>
            <a:chExt cx="8997696" cy="6848856"/>
          </a:xfrm>
        </p:grpSpPr>
        <p:grpSp>
          <p:nvGrpSpPr>
            <p:cNvPr id="45" name="Group 44" hidden="1"/>
            <p:cNvGrpSpPr/>
            <p:nvPr userDrawn="1"/>
          </p:nvGrpSpPr>
          <p:grpSpPr>
            <a:xfrm>
              <a:off x="530352" y="7159752"/>
              <a:ext cx="8997696" cy="301752"/>
              <a:chOff x="530352" y="7159752"/>
              <a:chExt cx="8997696" cy="301752"/>
            </a:xfrm>
          </p:grpSpPr>
          <p:sp>
            <p:nvSpPr>
              <p:cNvPr id="9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9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9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46" name="Group 45" hidden="1"/>
            <p:cNvGrpSpPr/>
            <p:nvPr userDrawn="1"/>
          </p:nvGrpSpPr>
          <p:grpSpPr>
            <a:xfrm>
              <a:off x="530352" y="1066800"/>
              <a:ext cx="8997696" cy="835152"/>
              <a:chOff x="530352" y="1066800"/>
              <a:chExt cx="8997696" cy="835152"/>
            </a:xfrm>
          </p:grpSpPr>
          <p:sp>
            <p:nvSpPr>
              <p:cNvPr id="9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9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4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48" name="Group 600" hidden="1"/>
            <p:cNvGrpSpPr/>
            <p:nvPr userDrawn="1"/>
          </p:nvGrpSpPr>
          <p:grpSpPr>
            <a:xfrm>
              <a:off x="533400" y="6245352"/>
              <a:ext cx="8994648" cy="688848"/>
              <a:chOff x="533400" y="6013704"/>
              <a:chExt cx="8994648" cy="688848"/>
            </a:xfrm>
          </p:grpSpPr>
          <p:sp>
            <p:nvSpPr>
              <p:cNvPr id="8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49" name="Group 500" hidden="1"/>
            <p:cNvGrpSpPr/>
            <p:nvPr userDrawn="1"/>
          </p:nvGrpSpPr>
          <p:grpSpPr>
            <a:xfrm>
              <a:off x="533400" y="5407152"/>
              <a:ext cx="8994648" cy="688848"/>
              <a:chOff x="533400" y="5026152"/>
              <a:chExt cx="8994648" cy="688848"/>
            </a:xfrm>
          </p:grpSpPr>
          <p:sp>
            <p:nvSpPr>
              <p:cNvPr id="7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0" name="Group 400" hidden="1"/>
            <p:cNvGrpSpPr/>
            <p:nvPr userDrawn="1"/>
          </p:nvGrpSpPr>
          <p:grpSpPr>
            <a:xfrm>
              <a:off x="533400" y="4568952"/>
              <a:ext cx="8994648" cy="688848"/>
              <a:chOff x="533400" y="4038600"/>
              <a:chExt cx="8994648" cy="688848"/>
            </a:xfrm>
          </p:grpSpPr>
          <p:sp>
            <p:nvSpPr>
              <p:cNvPr id="7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1" name="Group 300" hidden="1"/>
            <p:cNvGrpSpPr/>
            <p:nvPr userDrawn="1"/>
          </p:nvGrpSpPr>
          <p:grpSpPr>
            <a:xfrm>
              <a:off x="533400" y="3730752"/>
              <a:ext cx="8994648" cy="688848"/>
              <a:chOff x="533400" y="3041904"/>
              <a:chExt cx="8994648" cy="688848"/>
            </a:xfrm>
          </p:grpSpPr>
          <p:sp>
            <p:nvSpPr>
              <p:cNvPr id="6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2" name="Group 200" hidden="1"/>
            <p:cNvGrpSpPr/>
            <p:nvPr userDrawn="1"/>
          </p:nvGrpSpPr>
          <p:grpSpPr>
            <a:xfrm>
              <a:off x="533400" y="2892552"/>
              <a:ext cx="8994648" cy="688848"/>
              <a:chOff x="533400" y="1066800"/>
              <a:chExt cx="8994648" cy="688848"/>
            </a:xfrm>
          </p:grpSpPr>
          <p:sp>
            <p:nvSpPr>
              <p:cNvPr id="6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3" name="Group 100" hidden="1"/>
            <p:cNvGrpSpPr/>
            <p:nvPr userDrawn="1"/>
          </p:nvGrpSpPr>
          <p:grpSpPr>
            <a:xfrm>
              <a:off x="533400" y="2054352"/>
              <a:ext cx="8994648" cy="688848"/>
              <a:chOff x="533400" y="2054352"/>
              <a:chExt cx="8994648" cy="688848"/>
            </a:xfrm>
          </p:grpSpPr>
          <p:sp>
            <p:nvSpPr>
              <p:cNvPr id="5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14" name="Shape 214"/>
          <p:cNvSpPr txBox="1">
            <a:spLocks noGrp="1"/>
          </p:cNvSpPr>
          <p:nvPr>
            <p:ph type="title"/>
          </p:nvPr>
        </p:nvSpPr>
        <p:spPr>
          <a:xfrm>
            <a:off x="2124970" y="867114"/>
            <a:ext cx="4027555" cy="742278"/>
          </a:xfrm>
          <a:prstGeom prst="rect">
            <a:avLst/>
          </a:prstGeom>
          <a:noFill/>
          <a:ln>
            <a:noFill/>
          </a:ln>
        </p:spPr>
        <p:txBody>
          <a:bodyPr vert="horz" lIns="0" tIns="0" rIns="0" bIns="0" rtlCol="0" anchor="t" anchorCtr="0">
            <a:noAutofit/>
          </a:bodyPr>
          <a:lstStyle/>
          <a:p>
            <a:pPr>
              <a:spcBef>
                <a:spcPts val="0"/>
              </a:spcBef>
              <a:buClr>
                <a:schemeClr val="dk2"/>
              </a:buClr>
              <a:buSzPct val="25000"/>
            </a:pPr>
            <a:r>
              <a:rPr lang="en-GB" dirty="0">
                <a:solidFill>
                  <a:schemeClr val="dk2"/>
                </a:solidFill>
                <a:ea typeface="Georgia"/>
                <a:cs typeface="Georgia"/>
                <a:sym typeface="Georgia"/>
              </a:rPr>
              <a:t>Step Three – Documentation and Approvals</a:t>
            </a:r>
            <a:endParaRPr lang="en-GB" dirty="0">
              <a:solidFill>
                <a:schemeClr val="dk2"/>
              </a:solidFill>
              <a:latin typeface="Georgia"/>
              <a:ea typeface="Georgia"/>
              <a:cs typeface="Georgia"/>
              <a:sym typeface="Georgia"/>
            </a:endParaRPr>
          </a:p>
        </p:txBody>
      </p:sp>
      <p:sp>
        <p:nvSpPr>
          <p:cNvPr id="249" name="Shape 249"/>
          <p:cNvSpPr txBox="1"/>
          <p:nvPr/>
        </p:nvSpPr>
        <p:spPr>
          <a:xfrm>
            <a:off x="2066767" y="1568494"/>
            <a:ext cx="4029234" cy="396105"/>
          </a:xfrm>
          <a:prstGeom prst="rect">
            <a:avLst/>
          </a:prstGeom>
          <a:noFill/>
          <a:ln>
            <a:noFill/>
          </a:ln>
        </p:spPr>
        <p:txBody>
          <a:bodyPr lIns="80669" tIns="40324" rIns="80669" bIns="40324" anchor="ctr" anchorCtr="0">
            <a:noAutofit/>
          </a:bodyPr>
          <a:lstStyle/>
          <a:p>
            <a:pPr defTabSz="899010">
              <a:buClr>
                <a:srgbClr val="000000"/>
              </a:buClr>
              <a:buSzPct val="25000"/>
            </a:pPr>
            <a:r>
              <a:rPr lang="en-GB" sz="1588" i="1" dirty="0">
                <a:solidFill>
                  <a:srgbClr val="A32020"/>
                </a:solidFill>
                <a:latin typeface="Georgia"/>
                <a:ea typeface="Georgia"/>
                <a:cs typeface="Georgia"/>
                <a:sym typeface="Georgia"/>
              </a:rPr>
              <a:t>From design to project delivery</a:t>
            </a:r>
          </a:p>
        </p:txBody>
      </p:sp>
      <p:sp>
        <p:nvSpPr>
          <p:cNvPr id="9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97" name="TextBox 96"/>
          <p:cNvSpPr txBox="1"/>
          <p:nvPr/>
        </p:nvSpPr>
        <p:spPr>
          <a:xfrm>
            <a:off x="2029665" y="2230967"/>
            <a:ext cx="3633901" cy="3485346"/>
          </a:xfrm>
          <a:prstGeom prst="rect">
            <a:avLst/>
          </a:prstGeom>
          <a:noFill/>
          <a:ln>
            <a:noFill/>
          </a:ln>
        </p:spPr>
        <p:txBody>
          <a:bodyPr lIns="80669" tIns="41294" rIns="80669" bIns="41294" anchor="t" anchorCtr="0">
            <a:noAutofit/>
          </a:bodyPr>
          <a:lstStyle>
            <a:defPPr>
              <a:defRPr lang="en-US"/>
            </a:defPPr>
            <a:lvl1pPr marR="0" lvl="0" indent="0">
              <a:spcBef>
                <a:spcPts val="0"/>
              </a:spcBef>
              <a:buSzPct val="25000"/>
              <a:buNone/>
              <a:defRPr sz="1200" b="1" i="1">
                <a:solidFill>
                  <a:schemeClr val="dk2"/>
                </a:solidFill>
                <a:latin typeface="Georgia"/>
                <a:ea typeface="Georgia"/>
                <a:cs typeface="Georgia"/>
              </a:defRPr>
            </a:lvl1pPr>
          </a:lstStyle>
          <a:p>
            <a:pPr defTabSz="899010"/>
            <a:r>
              <a:rPr lang="en-GB" sz="1412" dirty="0">
                <a:solidFill>
                  <a:srgbClr val="A32020"/>
                </a:solidFill>
                <a:sym typeface="Georgia"/>
              </a:rPr>
              <a:t>Documentation and Approvals – What does the law allow us to develop?</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The documentation and approvals step involves submitting your plans to council and gaining approval from council.</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Key documents to submit to council include: Development Application, Construction Certificate.</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This step is very important because ‘without an Approval there is no project’. This means that until you have an approved Development Application, you can not start construction of your project.</a:t>
            </a:r>
          </a:p>
        </p:txBody>
      </p:sp>
      <p:cxnSp>
        <p:nvCxnSpPr>
          <p:cNvPr id="3" name="Straight Connector 2"/>
          <p:cNvCxnSpPr/>
          <p:nvPr/>
        </p:nvCxnSpPr>
        <p:spPr>
          <a:xfrm>
            <a:off x="6286609" y="867114"/>
            <a:ext cx="0" cy="5416541"/>
          </a:xfrm>
          <a:prstGeom prst="line">
            <a:avLst/>
          </a:prstGeom>
          <a:ln w="25400">
            <a:solidFill>
              <a:srgbClr val="DC6900"/>
            </a:solidFill>
            <a:prstDash val="dash"/>
          </a:ln>
        </p:spPr>
        <p:style>
          <a:lnRef idx="1">
            <a:schemeClr val="accent1"/>
          </a:lnRef>
          <a:fillRef idx="0">
            <a:schemeClr val="accent1"/>
          </a:fillRef>
          <a:effectRef idx="0">
            <a:schemeClr val="accent1"/>
          </a:effectRef>
          <a:fontRef idx="minor">
            <a:schemeClr val="tx1"/>
          </a:fontRef>
        </p:style>
      </p:cxnSp>
      <p:sp>
        <p:nvSpPr>
          <p:cNvPr id="98" name="Shape 261"/>
          <p:cNvSpPr txBox="1">
            <a:spLocks/>
          </p:cNvSpPr>
          <p:nvPr/>
        </p:nvSpPr>
        <p:spPr>
          <a:xfrm>
            <a:off x="6420695" y="867114"/>
            <a:ext cx="3939981" cy="352311"/>
          </a:xfrm>
          <a:prstGeom prst="rect">
            <a:avLst/>
          </a:prstGeom>
          <a:noFill/>
          <a:ln>
            <a:noFill/>
          </a:ln>
        </p:spPr>
        <p:txBody>
          <a:bodyPr vert="horz" lIns="0" tIns="0" rIns="0" bIns="0" rtlCol="0" anchor="t" anchorCtr="0">
            <a:noAutofit/>
          </a:bodyPr>
          <a:lstStyle>
            <a:lvl1pPr algn="l" defTabSz="1018824" rtl="0" eaLnBrk="1" latinLnBrk="0" hangingPunct="1">
              <a:spcBef>
                <a:spcPct val="0"/>
              </a:spcBef>
              <a:buNone/>
              <a:defRPr sz="2400" b="1" i="1" kern="1200">
                <a:solidFill>
                  <a:schemeClr val="tx2"/>
                </a:solidFill>
                <a:latin typeface="+mj-lt"/>
                <a:ea typeface="+mj-ea"/>
                <a:cs typeface="+mj-cs"/>
              </a:defRPr>
            </a:lvl1pPr>
          </a:lstStyle>
          <a:p>
            <a:pPr defTabSz="899010">
              <a:spcBef>
                <a:spcPts val="0"/>
              </a:spcBef>
              <a:buClr>
                <a:srgbClr val="A32020"/>
              </a:buClr>
              <a:buSzPct val="25000"/>
            </a:pPr>
            <a:r>
              <a:rPr lang="en-GB" sz="2118" dirty="0">
                <a:solidFill>
                  <a:srgbClr val="A32020"/>
                </a:solidFill>
                <a:latin typeface="Georgia"/>
                <a:ea typeface="Georgia"/>
                <a:cs typeface="Georgia"/>
                <a:sym typeface="Georgia"/>
              </a:rPr>
              <a:t>Step </a:t>
            </a:r>
            <a:r>
              <a:rPr lang="en-GB" sz="2118" dirty="0">
                <a:solidFill>
                  <a:srgbClr val="A32020"/>
                </a:solidFill>
                <a:latin typeface="Georgia"/>
              </a:rPr>
              <a:t>Four</a:t>
            </a:r>
            <a:r>
              <a:rPr lang="en-GB" sz="2118" dirty="0">
                <a:solidFill>
                  <a:srgbClr val="A32020"/>
                </a:solidFill>
                <a:latin typeface="Georgia"/>
                <a:ea typeface="Georgia"/>
                <a:cs typeface="Georgia"/>
                <a:sym typeface="Georgia"/>
              </a:rPr>
              <a:t>– </a:t>
            </a:r>
            <a:r>
              <a:rPr lang="en-GB" sz="2118" dirty="0">
                <a:solidFill>
                  <a:srgbClr val="A32020"/>
                </a:solidFill>
                <a:latin typeface="Georgia"/>
                <a:sym typeface="Georgia"/>
              </a:rPr>
              <a:t>Delivery</a:t>
            </a:r>
            <a:endParaRPr lang="en-GB" sz="2118" dirty="0">
              <a:solidFill>
                <a:srgbClr val="A32020"/>
              </a:solidFill>
              <a:latin typeface="Georgia"/>
            </a:endParaRPr>
          </a:p>
          <a:p>
            <a:pPr defTabSz="899010">
              <a:spcBef>
                <a:spcPts val="0"/>
              </a:spcBef>
              <a:buClr>
                <a:srgbClr val="A32020"/>
              </a:buClr>
              <a:buSzPct val="25000"/>
            </a:pPr>
            <a:endParaRPr lang="en-GB" sz="2118" dirty="0">
              <a:solidFill>
                <a:srgbClr val="A32020"/>
              </a:solidFill>
              <a:latin typeface="Georgia"/>
            </a:endParaRPr>
          </a:p>
        </p:txBody>
      </p:sp>
      <p:sp>
        <p:nvSpPr>
          <p:cNvPr id="104" name="Shape 249"/>
          <p:cNvSpPr txBox="1"/>
          <p:nvPr/>
        </p:nvSpPr>
        <p:spPr>
          <a:xfrm>
            <a:off x="6420696" y="1568494"/>
            <a:ext cx="4029234" cy="396105"/>
          </a:xfrm>
          <a:prstGeom prst="rect">
            <a:avLst/>
          </a:prstGeom>
          <a:noFill/>
          <a:ln>
            <a:noFill/>
          </a:ln>
        </p:spPr>
        <p:txBody>
          <a:bodyPr lIns="80669" tIns="40324" rIns="80669" bIns="40324" anchor="ctr" anchorCtr="0">
            <a:noAutofit/>
          </a:bodyPr>
          <a:lstStyle/>
          <a:p>
            <a:pPr defTabSz="899010">
              <a:buClr>
                <a:srgbClr val="000000"/>
              </a:buClr>
              <a:buSzPct val="25000"/>
            </a:pPr>
            <a:r>
              <a:rPr lang="en-GB" sz="1588" i="1" dirty="0">
                <a:solidFill>
                  <a:srgbClr val="A32020"/>
                </a:solidFill>
                <a:latin typeface="Georgia"/>
                <a:ea typeface="Georgia"/>
                <a:cs typeface="Georgia"/>
                <a:sym typeface="Georgia"/>
              </a:rPr>
              <a:t>From start to finish of construction</a:t>
            </a:r>
          </a:p>
        </p:txBody>
      </p:sp>
      <p:sp>
        <p:nvSpPr>
          <p:cNvPr id="105" name="TextBox 104"/>
          <p:cNvSpPr txBox="1"/>
          <p:nvPr/>
        </p:nvSpPr>
        <p:spPr>
          <a:xfrm>
            <a:off x="6420696" y="2230967"/>
            <a:ext cx="3685114" cy="2382353"/>
          </a:xfrm>
          <a:prstGeom prst="rect">
            <a:avLst/>
          </a:prstGeom>
          <a:noFill/>
          <a:ln>
            <a:noFill/>
          </a:ln>
        </p:spPr>
        <p:txBody>
          <a:bodyPr lIns="80669" tIns="41294" rIns="80669" bIns="41294" anchor="t" anchorCtr="0">
            <a:noAutofit/>
          </a:bodyPr>
          <a:lstStyle>
            <a:defPPr>
              <a:defRPr lang="en-US"/>
            </a:defPPr>
            <a:lvl1pPr marR="0" lvl="0" indent="0">
              <a:spcBef>
                <a:spcPts val="0"/>
              </a:spcBef>
              <a:buSzPct val="25000"/>
              <a:buNone/>
              <a:defRPr sz="1200" b="1" i="1">
                <a:solidFill>
                  <a:schemeClr val="dk2"/>
                </a:solidFill>
                <a:latin typeface="Georgia"/>
                <a:ea typeface="Georgia"/>
                <a:cs typeface="Georgia"/>
              </a:defRPr>
            </a:lvl1pPr>
          </a:lstStyle>
          <a:p>
            <a:pPr defTabSz="899010"/>
            <a:r>
              <a:rPr lang="en-GB" sz="1412" dirty="0">
                <a:solidFill>
                  <a:srgbClr val="A32020"/>
                </a:solidFill>
                <a:sym typeface="Georgia"/>
              </a:rPr>
              <a:t>Delivery – What steps do I need to undertake to build the development?</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The delivery step involves the construction and fit out of your development.</a:t>
            </a:r>
          </a:p>
          <a:p>
            <a:pPr marL="151287" indent="-151287" defTabSz="899010">
              <a:spcBef>
                <a:spcPts val="529"/>
              </a:spcBef>
              <a:spcAft>
                <a:spcPts val="529"/>
              </a:spcAft>
              <a:buClr>
                <a:srgbClr val="A32020"/>
              </a:buClr>
              <a:buSzPct val="100000"/>
              <a:buFont typeface="Arial"/>
              <a:buChar char="•"/>
            </a:pPr>
            <a:r>
              <a:rPr lang="en-GB" sz="1235" b="0" i="0" dirty="0">
                <a:solidFill>
                  <a:srgbClr val="000000"/>
                </a:solidFill>
                <a:ea typeface="Arial"/>
                <a:cs typeface="Arial"/>
                <a:sym typeface="Arial"/>
              </a:rPr>
              <a:t>During this step it is important to manage people and costs. To do this it is important to have regular meetings with your team both internally and externally.</a:t>
            </a:r>
          </a:p>
          <a:p>
            <a:pPr marL="151287" indent="-151287" defTabSz="899010">
              <a:spcBef>
                <a:spcPts val="529"/>
              </a:spcBef>
              <a:spcAft>
                <a:spcPts val="529"/>
              </a:spcAft>
              <a:buClr>
                <a:srgbClr val="A32020"/>
              </a:buClr>
              <a:buSzPct val="100000"/>
              <a:buFont typeface="Arial"/>
              <a:buChar char="•"/>
            </a:pPr>
            <a:endParaRPr lang="en-GB" sz="1235" b="0" i="0" dirty="0">
              <a:solidFill>
                <a:srgbClr val="000000"/>
              </a:solidFill>
              <a:ea typeface="Arial"/>
              <a:cs typeface="Arial"/>
              <a:sym typeface="Arial"/>
            </a:endParaRPr>
          </a:p>
          <a:p>
            <a:pPr marL="151287" indent="-151287" defTabSz="899010">
              <a:spcBef>
                <a:spcPts val="529"/>
              </a:spcBef>
              <a:spcAft>
                <a:spcPts val="529"/>
              </a:spcAft>
              <a:buClr>
                <a:srgbClr val="A32020"/>
              </a:buClr>
              <a:buSzPct val="100000"/>
              <a:buFont typeface="Arial"/>
              <a:buChar char="•"/>
            </a:pPr>
            <a:endParaRPr lang="en-GB" sz="1235" b="0" i="0" dirty="0">
              <a:solidFill>
                <a:srgbClr val="000000"/>
              </a:solidFill>
              <a:ea typeface="Arial"/>
              <a:cs typeface="Arial"/>
              <a:sym typeface="Arial"/>
            </a:endParaRPr>
          </a:p>
        </p:txBody>
      </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5</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396251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4"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8" name="Group 7" hidden="1"/>
            <p:cNvGrpSpPr/>
            <p:nvPr userDrawn="1"/>
          </p:nvGrpSpPr>
          <p:grpSpPr>
            <a:xfrm>
              <a:off x="530352" y="1066800"/>
              <a:ext cx="8997696" cy="835152"/>
              <a:chOff x="530352" y="1066800"/>
              <a:chExt cx="8997696" cy="835152"/>
            </a:xfrm>
          </p:grpSpPr>
          <p:sp>
            <p:nvSpPr>
              <p:cNvPr id="52"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9"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0" name="Group 600" hidden="1"/>
            <p:cNvGrpSpPr/>
            <p:nvPr userDrawn="1"/>
          </p:nvGrpSpPr>
          <p:grpSpPr>
            <a:xfrm>
              <a:off x="533400" y="6245352"/>
              <a:ext cx="8994648" cy="688848"/>
              <a:chOff x="533400" y="6013704"/>
              <a:chExt cx="8994648" cy="688848"/>
            </a:xfrm>
          </p:grpSpPr>
          <p:sp>
            <p:nvSpPr>
              <p:cNvPr id="46"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500" hidden="1"/>
            <p:cNvGrpSpPr/>
            <p:nvPr userDrawn="1"/>
          </p:nvGrpSpPr>
          <p:grpSpPr>
            <a:xfrm>
              <a:off x="533400" y="5407152"/>
              <a:ext cx="8994648" cy="688848"/>
              <a:chOff x="533400" y="5026152"/>
              <a:chExt cx="8994648" cy="688848"/>
            </a:xfrm>
          </p:grpSpPr>
          <p:sp>
            <p:nvSpPr>
              <p:cNvPr id="40"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400" hidden="1"/>
            <p:cNvGrpSpPr/>
            <p:nvPr userDrawn="1"/>
          </p:nvGrpSpPr>
          <p:grpSpPr>
            <a:xfrm>
              <a:off x="533400" y="4568952"/>
              <a:ext cx="8994648" cy="688848"/>
              <a:chOff x="533400" y="4038600"/>
              <a:chExt cx="8994648" cy="688848"/>
            </a:xfrm>
          </p:grpSpPr>
          <p:sp>
            <p:nvSpPr>
              <p:cNvPr id="3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300" hidden="1"/>
            <p:cNvGrpSpPr/>
            <p:nvPr userDrawn="1"/>
          </p:nvGrpSpPr>
          <p:grpSpPr>
            <a:xfrm>
              <a:off x="533400" y="3730752"/>
              <a:ext cx="8994648" cy="688848"/>
              <a:chOff x="533400" y="3041904"/>
              <a:chExt cx="8994648" cy="688848"/>
            </a:xfrm>
          </p:grpSpPr>
          <p:sp>
            <p:nvSpPr>
              <p:cNvPr id="28"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200" hidden="1"/>
            <p:cNvGrpSpPr/>
            <p:nvPr userDrawn="1"/>
          </p:nvGrpSpPr>
          <p:grpSpPr>
            <a:xfrm>
              <a:off x="533400" y="2892552"/>
              <a:ext cx="8994648" cy="688848"/>
              <a:chOff x="533400" y="1066800"/>
              <a:chExt cx="8994648" cy="688848"/>
            </a:xfrm>
          </p:grpSpPr>
          <p:sp>
            <p:nvSpPr>
              <p:cNvPr id="22"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100" hidden="1"/>
            <p:cNvGrpSpPr/>
            <p:nvPr userDrawn="1"/>
          </p:nvGrpSpPr>
          <p:grpSpPr>
            <a:xfrm>
              <a:off x="533400" y="2054352"/>
              <a:ext cx="8994648" cy="688848"/>
              <a:chOff x="533400" y="2054352"/>
              <a:chExt cx="8994648" cy="688848"/>
            </a:xfrm>
          </p:grpSpPr>
          <p:sp>
            <p:nvSpPr>
              <p:cNvPr id="16"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0" y="845592"/>
            <a:ext cx="8007387" cy="423168"/>
          </a:xfrm>
        </p:spPr>
        <p:txBody>
          <a:bodyPr/>
          <a:lstStyle/>
          <a:p>
            <a:r>
              <a:rPr lang="en-GB" dirty="0"/>
              <a:t>Bringing it all together – Property development process</a:t>
            </a:r>
          </a:p>
        </p:txBody>
      </p:sp>
      <p:sp>
        <p:nvSpPr>
          <p:cNvPr id="57"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63" name="Freeform 4848"/>
          <p:cNvSpPr>
            <a:spLocks noEditPoints="1"/>
          </p:cNvSpPr>
          <p:nvPr/>
        </p:nvSpPr>
        <p:spPr bwMode="auto">
          <a:xfrm>
            <a:off x="2324865" y="2137246"/>
            <a:ext cx="559721" cy="496475"/>
          </a:xfrm>
          <a:custGeom>
            <a:avLst/>
            <a:gdLst>
              <a:gd name="T0" fmla="*/ 198 w 354"/>
              <a:gd name="T1" fmla="*/ 12 h 314"/>
              <a:gd name="T2" fmla="*/ 194 w 354"/>
              <a:gd name="T3" fmla="*/ 8 h 314"/>
              <a:gd name="T4" fmla="*/ 184 w 354"/>
              <a:gd name="T5" fmla="*/ 0 h 314"/>
              <a:gd name="T6" fmla="*/ 178 w 354"/>
              <a:gd name="T7" fmla="*/ 0 h 314"/>
              <a:gd name="T8" fmla="*/ 166 w 354"/>
              <a:gd name="T9" fmla="*/ 4 h 314"/>
              <a:gd name="T10" fmla="*/ 158 w 354"/>
              <a:gd name="T11" fmla="*/ 12 h 314"/>
              <a:gd name="T12" fmla="*/ 4 w 354"/>
              <a:gd name="T13" fmla="*/ 278 h 314"/>
              <a:gd name="T14" fmla="*/ 0 w 354"/>
              <a:gd name="T15" fmla="*/ 290 h 314"/>
              <a:gd name="T16" fmla="*/ 4 w 354"/>
              <a:gd name="T17" fmla="*/ 302 h 314"/>
              <a:gd name="T18" fmla="*/ 8 w 354"/>
              <a:gd name="T19" fmla="*/ 306 h 314"/>
              <a:gd name="T20" fmla="*/ 18 w 354"/>
              <a:gd name="T21" fmla="*/ 312 h 314"/>
              <a:gd name="T22" fmla="*/ 330 w 354"/>
              <a:gd name="T23" fmla="*/ 314 h 314"/>
              <a:gd name="T24" fmla="*/ 338 w 354"/>
              <a:gd name="T25" fmla="*/ 312 h 314"/>
              <a:gd name="T26" fmla="*/ 348 w 354"/>
              <a:gd name="T27" fmla="*/ 306 h 314"/>
              <a:gd name="T28" fmla="*/ 352 w 354"/>
              <a:gd name="T29" fmla="*/ 302 h 314"/>
              <a:gd name="T30" fmla="*/ 354 w 354"/>
              <a:gd name="T31" fmla="*/ 290 h 314"/>
              <a:gd name="T32" fmla="*/ 352 w 354"/>
              <a:gd name="T33" fmla="*/ 278 h 314"/>
              <a:gd name="T34" fmla="*/ 42 w 354"/>
              <a:gd name="T35" fmla="*/ 280 h 314"/>
              <a:gd name="T36" fmla="*/ 314 w 354"/>
              <a:gd name="T37" fmla="*/ 280 h 314"/>
              <a:gd name="T38" fmla="*/ 160 w 354"/>
              <a:gd name="T39" fmla="*/ 142 h 314"/>
              <a:gd name="T40" fmla="*/ 158 w 354"/>
              <a:gd name="T41" fmla="*/ 132 h 314"/>
              <a:gd name="T42" fmla="*/ 160 w 354"/>
              <a:gd name="T43" fmla="*/ 126 h 314"/>
              <a:gd name="T44" fmla="*/ 164 w 354"/>
              <a:gd name="T45" fmla="*/ 122 h 314"/>
              <a:gd name="T46" fmla="*/ 178 w 354"/>
              <a:gd name="T47" fmla="*/ 118 h 314"/>
              <a:gd name="T48" fmla="*/ 186 w 354"/>
              <a:gd name="T49" fmla="*/ 118 h 314"/>
              <a:gd name="T50" fmla="*/ 192 w 354"/>
              <a:gd name="T51" fmla="*/ 122 h 314"/>
              <a:gd name="T52" fmla="*/ 198 w 354"/>
              <a:gd name="T53" fmla="*/ 132 h 314"/>
              <a:gd name="T54" fmla="*/ 196 w 354"/>
              <a:gd name="T55" fmla="*/ 142 h 314"/>
              <a:gd name="T56" fmla="*/ 172 w 354"/>
              <a:gd name="T57" fmla="*/ 206 h 314"/>
              <a:gd name="T58" fmla="*/ 178 w 354"/>
              <a:gd name="T59" fmla="*/ 218 h 314"/>
              <a:gd name="T60" fmla="*/ 186 w 354"/>
              <a:gd name="T61" fmla="*/ 220 h 314"/>
              <a:gd name="T62" fmla="*/ 190 w 354"/>
              <a:gd name="T63" fmla="*/ 224 h 314"/>
              <a:gd name="T64" fmla="*/ 194 w 354"/>
              <a:gd name="T65" fmla="*/ 230 h 314"/>
              <a:gd name="T66" fmla="*/ 196 w 354"/>
              <a:gd name="T67" fmla="*/ 238 h 314"/>
              <a:gd name="T68" fmla="*/ 194 w 354"/>
              <a:gd name="T69" fmla="*/ 244 h 314"/>
              <a:gd name="T70" fmla="*/ 190 w 354"/>
              <a:gd name="T71" fmla="*/ 250 h 314"/>
              <a:gd name="T72" fmla="*/ 186 w 354"/>
              <a:gd name="T73" fmla="*/ 254 h 314"/>
              <a:gd name="T74" fmla="*/ 178 w 354"/>
              <a:gd name="T75" fmla="*/ 256 h 314"/>
              <a:gd name="T76" fmla="*/ 170 w 354"/>
              <a:gd name="T77" fmla="*/ 254 h 314"/>
              <a:gd name="T78" fmla="*/ 166 w 354"/>
              <a:gd name="T79" fmla="*/ 250 h 314"/>
              <a:gd name="T80" fmla="*/ 162 w 354"/>
              <a:gd name="T81" fmla="*/ 244 h 314"/>
              <a:gd name="T82" fmla="*/ 160 w 354"/>
              <a:gd name="T83" fmla="*/ 238 h 314"/>
              <a:gd name="T84" fmla="*/ 162 w 354"/>
              <a:gd name="T85" fmla="*/ 230 h 314"/>
              <a:gd name="T86" fmla="*/ 166 w 354"/>
              <a:gd name="T87" fmla="*/ 224 h 314"/>
              <a:gd name="T88" fmla="*/ 178 w 354"/>
              <a:gd name="T89" fmla="*/ 218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4" h="314">
                <a:moveTo>
                  <a:pt x="352" y="278"/>
                </a:moveTo>
                <a:lnTo>
                  <a:pt x="198" y="12"/>
                </a:lnTo>
                <a:lnTo>
                  <a:pt x="198" y="12"/>
                </a:lnTo>
                <a:lnTo>
                  <a:pt x="194" y="8"/>
                </a:lnTo>
                <a:lnTo>
                  <a:pt x="190" y="4"/>
                </a:lnTo>
                <a:lnTo>
                  <a:pt x="184" y="0"/>
                </a:lnTo>
                <a:lnTo>
                  <a:pt x="178" y="0"/>
                </a:lnTo>
                <a:lnTo>
                  <a:pt x="178" y="0"/>
                </a:lnTo>
                <a:lnTo>
                  <a:pt x="172" y="0"/>
                </a:lnTo>
                <a:lnTo>
                  <a:pt x="166" y="4"/>
                </a:lnTo>
                <a:lnTo>
                  <a:pt x="162" y="8"/>
                </a:lnTo>
                <a:lnTo>
                  <a:pt x="158" y="12"/>
                </a:lnTo>
                <a:lnTo>
                  <a:pt x="4" y="278"/>
                </a:lnTo>
                <a:lnTo>
                  <a:pt x="4" y="278"/>
                </a:lnTo>
                <a:lnTo>
                  <a:pt x="2" y="282"/>
                </a:lnTo>
                <a:lnTo>
                  <a:pt x="0" y="290"/>
                </a:lnTo>
                <a:lnTo>
                  <a:pt x="2" y="296"/>
                </a:lnTo>
                <a:lnTo>
                  <a:pt x="4" y="302"/>
                </a:lnTo>
                <a:lnTo>
                  <a:pt x="4" y="302"/>
                </a:lnTo>
                <a:lnTo>
                  <a:pt x="8" y="306"/>
                </a:lnTo>
                <a:lnTo>
                  <a:pt x="12" y="310"/>
                </a:lnTo>
                <a:lnTo>
                  <a:pt x="18" y="312"/>
                </a:lnTo>
                <a:lnTo>
                  <a:pt x="26" y="314"/>
                </a:lnTo>
                <a:lnTo>
                  <a:pt x="330" y="314"/>
                </a:lnTo>
                <a:lnTo>
                  <a:pt x="330" y="314"/>
                </a:lnTo>
                <a:lnTo>
                  <a:pt x="338" y="312"/>
                </a:lnTo>
                <a:lnTo>
                  <a:pt x="342" y="310"/>
                </a:lnTo>
                <a:lnTo>
                  <a:pt x="348" y="306"/>
                </a:lnTo>
                <a:lnTo>
                  <a:pt x="352" y="302"/>
                </a:lnTo>
                <a:lnTo>
                  <a:pt x="352" y="302"/>
                </a:lnTo>
                <a:lnTo>
                  <a:pt x="354" y="296"/>
                </a:lnTo>
                <a:lnTo>
                  <a:pt x="354" y="290"/>
                </a:lnTo>
                <a:lnTo>
                  <a:pt x="354" y="282"/>
                </a:lnTo>
                <a:lnTo>
                  <a:pt x="352" y="278"/>
                </a:lnTo>
                <a:lnTo>
                  <a:pt x="352" y="278"/>
                </a:lnTo>
                <a:close/>
                <a:moveTo>
                  <a:pt x="42" y="280"/>
                </a:moveTo>
                <a:lnTo>
                  <a:pt x="178" y="44"/>
                </a:lnTo>
                <a:lnTo>
                  <a:pt x="314" y="280"/>
                </a:lnTo>
                <a:lnTo>
                  <a:pt x="42" y="280"/>
                </a:lnTo>
                <a:close/>
                <a:moveTo>
                  <a:pt x="160" y="142"/>
                </a:moveTo>
                <a:lnTo>
                  <a:pt x="160" y="142"/>
                </a:lnTo>
                <a:lnTo>
                  <a:pt x="158" y="132"/>
                </a:lnTo>
                <a:lnTo>
                  <a:pt x="158" y="132"/>
                </a:lnTo>
                <a:lnTo>
                  <a:pt x="160" y="126"/>
                </a:lnTo>
                <a:lnTo>
                  <a:pt x="164" y="122"/>
                </a:lnTo>
                <a:lnTo>
                  <a:pt x="164" y="122"/>
                </a:lnTo>
                <a:lnTo>
                  <a:pt x="170" y="118"/>
                </a:lnTo>
                <a:lnTo>
                  <a:pt x="178" y="118"/>
                </a:lnTo>
                <a:lnTo>
                  <a:pt x="178" y="118"/>
                </a:lnTo>
                <a:lnTo>
                  <a:pt x="186" y="118"/>
                </a:lnTo>
                <a:lnTo>
                  <a:pt x="192" y="122"/>
                </a:lnTo>
                <a:lnTo>
                  <a:pt x="192" y="122"/>
                </a:lnTo>
                <a:lnTo>
                  <a:pt x="196" y="126"/>
                </a:lnTo>
                <a:lnTo>
                  <a:pt x="198" y="132"/>
                </a:lnTo>
                <a:lnTo>
                  <a:pt x="198" y="132"/>
                </a:lnTo>
                <a:lnTo>
                  <a:pt x="196" y="142"/>
                </a:lnTo>
                <a:lnTo>
                  <a:pt x="184" y="206"/>
                </a:lnTo>
                <a:lnTo>
                  <a:pt x="172" y="206"/>
                </a:lnTo>
                <a:lnTo>
                  <a:pt x="160" y="142"/>
                </a:lnTo>
                <a:close/>
                <a:moveTo>
                  <a:pt x="178" y="218"/>
                </a:moveTo>
                <a:lnTo>
                  <a:pt x="178" y="218"/>
                </a:lnTo>
                <a:lnTo>
                  <a:pt x="186" y="220"/>
                </a:lnTo>
                <a:lnTo>
                  <a:pt x="186" y="220"/>
                </a:lnTo>
                <a:lnTo>
                  <a:pt x="190" y="224"/>
                </a:lnTo>
                <a:lnTo>
                  <a:pt x="190" y="224"/>
                </a:lnTo>
                <a:lnTo>
                  <a:pt x="194" y="230"/>
                </a:lnTo>
                <a:lnTo>
                  <a:pt x="194" y="230"/>
                </a:lnTo>
                <a:lnTo>
                  <a:pt x="196" y="238"/>
                </a:lnTo>
                <a:lnTo>
                  <a:pt x="196" y="238"/>
                </a:lnTo>
                <a:lnTo>
                  <a:pt x="194" y="244"/>
                </a:lnTo>
                <a:lnTo>
                  <a:pt x="194" y="244"/>
                </a:lnTo>
                <a:lnTo>
                  <a:pt x="190" y="250"/>
                </a:lnTo>
                <a:lnTo>
                  <a:pt x="190" y="250"/>
                </a:lnTo>
                <a:lnTo>
                  <a:pt x="186" y="254"/>
                </a:lnTo>
                <a:lnTo>
                  <a:pt x="186" y="254"/>
                </a:lnTo>
                <a:lnTo>
                  <a:pt x="178" y="256"/>
                </a:lnTo>
                <a:lnTo>
                  <a:pt x="178" y="256"/>
                </a:lnTo>
                <a:lnTo>
                  <a:pt x="170" y="254"/>
                </a:lnTo>
                <a:lnTo>
                  <a:pt x="170" y="254"/>
                </a:lnTo>
                <a:lnTo>
                  <a:pt x="166" y="250"/>
                </a:lnTo>
                <a:lnTo>
                  <a:pt x="166" y="250"/>
                </a:lnTo>
                <a:lnTo>
                  <a:pt x="162" y="244"/>
                </a:lnTo>
                <a:lnTo>
                  <a:pt x="162" y="244"/>
                </a:lnTo>
                <a:lnTo>
                  <a:pt x="160" y="238"/>
                </a:lnTo>
                <a:lnTo>
                  <a:pt x="160" y="238"/>
                </a:lnTo>
                <a:lnTo>
                  <a:pt x="162" y="230"/>
                </a:lnTo>
                <a:lnTo>
                  <a:pt x="166" y="224"/>
                </a:lnTo>
                <a:lnTo>
                  <a:pt x="166" y="224"/>
                </a:lnTo>
                <a:lnTo>
                  <a:pt x="170" y="220"/>
                </a:lnTo>
                <a:lnTo>
                  <a:pt x="178" y="218"/>
                </a:lnTo>
                <a:lnTo>
                  <a:pt x="178" y="2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sp>
        <p:nvSpPr>
          <p:cNvPr id="64" name="Rectangle 63"/>
          <p:cNvSpPr/>
          <p:nvPr/>
        </p:nvSpPr>
        <p:spPr>
          <a:xfrm>
            <a:off x="3170758" y="1316382"/>
            <a:ext cx="6737430" cy="2176154"/>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Key considerations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The property development process can be a long process with many moving parts;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Having the right people on board, including a team within the LALC that is available throughout the property development process, is essential.</a:t>
            </a:r>
          </a:p>
        </p:txBody>
      </p:sp>
      <p:sp>
        <p:nvSpPr>
          <p:cNvPr id="66" name="Rectangle 65"/>
          <p:cNvSpPr/>
          <p:nvPr/>
        </p:nvSpPr>
        <p:spPr>
          <a:xfrm>
            <a:off x="3170758" y="3746682"/>
            <a:ext cx="6737430" cy="2409817"/>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Key contacts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A project manager can work with you during all stages of the property development process;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You will connect with various construction industry professionals such as builders, architects, town planners, lawyers at different stages within the property development process;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The NSWALC.</a:t>
            </a:r>
          </a:p>
        </p:txBody>
      </p:sp>
      <p:sp>
        <p:nvSpPr>
          <p:cNvPr id="67" name="Freeform 29"/>
          <p:cNvSpPr>
            <a:spLocks noChangeAspect="1" noEditPoints="1"/>
          </p:cNvSpPr>
          <p:nvPr/>
        </p:nvSpPr>
        <p:spPr bwMode="auto">
          <a:xfrm>
            <a:off x="2210414" y="4670139"/>
            <a:ext cx="791875" cy="794118"/>
          </a:xfrm>
          <a:custGeom>
            <a:avLst/>
            <a:gdLst/>
            <a:ahLst/>
            <a:cxnLst>
              <a:cxn ang="0">
                <a:pos x="258" y="175"/>
              </a:cxn>
              <a:cxn ang="0">
                <a:pos x="233" y="116"/>
              </a:cxn>
              <a:cxn ang="0">
                <a:pos x="244" y="190"/>
              </a:cxn>
              <a:cxn ang="0">
                <a:pos x="237" y="202"/>
              </a:cxn>
              <a:cxn ang="0">
                <a:pos x="235" y="199"/>
              </a:cxn>
              <a:cxn ang="0">
                <a:pos x="183" y="171"/>
              </a:cxn>
              <a:cxn ang="0">
                <a:pos x="167" y="105"/>
              </a:cxn>
              <a:cxn ang="0">
                <a:pos x="170" y="96"/>
              </a:cxn>
              <a:cxn ang="0">
                <a:pos x="228" y="82"/>
              </a:cxn>
              <a:cxn ang="0">
                <a:pos x="246" y="96"/>
              </a:cxn>
              <a:cxn ang="0">
                <a:pos x="261" y="175"/>
              </a:cxn>
              <a:cxn ang="0">
                <a:pos x="196" y="232"/>
              </a:cxn>
              <a:cxn ang="0">
                <a:pos x="190" y="276"/>
              </a:cxn>
              <a:cxn ang="0">
                <a:pos x="107" y="276"/>
              </a:cxn>
              <a:cxn ang="0">
                <a:pos x="101" y="232"/>
              </a:cxn>
              <a:cxn ang="0">
                <a:pos x="67" y="253"/>
              </a:cxn>
              <a:cxn ang="0">
                <a:pos x="75" y="203"/>
              </a:cxn>
              <a:cxn ang="0">
                <a:pos x="130" y="183"/>
              </a:cxn>
              <a:cxn ang="0">
                <a:pos x="167" y="183"/>
              </a:cxn>
              <a:cxn ang="0">
                <a:pos x="223" y="203"/>
              </a:cxn>
              <a:cxn ang="0">
                <a:pos x="231" y="253"/>
              </a:cxn>
              <a:cxn ang="0">
                <a:pos x="62" y="203"/>
              </a:cxn>
              <a:cxn ang="0">
                <a:pos x="63" y="114"/>
              </a:cxn>
              <a:cxn ang="0">
                <a:pos x="48" y="165"/>
              </a:cxn>
              <a:cxn ang="0">
                <a:pos x="36" y="174"/>
              </a:cxn>
              <a:cxn ang="0">
                <a:pos x="39" y="95"/>
              </a:cxn>
              <a:cxn ang="0">
                <a:pos x="58" y="81"/>
              </a:cxn>
              <a:cxn ang="0">
                <a:pos x="89" y="103"/>
              </a:cxn>
              <a:cxn ang="0">
                <a:pos x="120" y="81"/>
              </a:cxn>
              <a:cxn ang="0">
                <a:pos x="139" y="95"/>
              </a:cxn>
              <a:cxn ang="0">
                <a:pos x="117" y="114"/>
              </a:cxn>
              <a:cxn ang="0">
                <a:pos x="116" y="115"/>
              </a:cxn>
              <a:cxn ang="0">
                <a:pos x="113" y="171"/>
              </a:cxn>
              <a:cxn ang="0">
                <a:pos x="63" y="199"/>
              </a:cxn>
              <a:cxn ang="0">
                <a:pos x="89" y="34"/>
              </a:cxn>
              <a:cxn ang="0">
                <a:pos x="89" y="74"/>
              </a:cxn>
              <a:cxn ang="0">
                <a:pos x="89" y="34"/>
              </a:cxn>
              <a:cxn ang="0">
                <a:pos x="180" y="144"/>
              </a:cxn>
              <a:cxn ang="0">
                <a:pos x="117" y="144"/>
              </a:cxn>
              <a:cxn ang="0">
                <a:pos x="209" y="34"/>
              </a:cxn>
              <a:cxn ang="0">
                <a:pos x="209" y="74"/>
              </a:cxn>
              <a:cxn ang="0">
                <a:pos x="209" y="34"/>
              </a:cxn>
              <a:cxn ang="0">
                <a:pos x="297" y="149"/>
              </a:cxn>
              <a:cxn ang="0">
                <a:pos x="0" y="149"/>
              </a:cxn>
            </a:cxnLst>
            <a:rect l="0" t="0" r="r" b="b"/>
            <a:pathLst>
              <a:path w="297" h="298">
                <a:moveTo>
                  <a:pt x="261" y="175"/>
                </a:moveTo>
                <a:cubicBezTo>
                  <a:pt x="260" y="175"/>
                  <a:pt x="259" y="175"/>
                  <a:pt x="258" y="175"/>
                </a:cubicBezTo>
                <a:cubicBezTo>
                  <a:pt x="254" y="175"/>
                  <a:pt x="250" y="173"/>
                  <a:pt x="249" y="168"/>
                </a:cubicBezTo>
                <a:cubicBezTo>
                  <a:pt x="233" y="116"/>
                  <a:pt x="233" y="116"/>
                  <a:pt x="233" y="116"/>
                </a:cubicBezTo>
                <a:cubicBezTo>
                  <a:pt x="225" y="116"/>
                  <a:pt x="225" y="116"/>
                  <a:pt x="225" y="116"/>
                </a:cubicBezTo>
                <a:cubicBezTo>
                  <a:pt x="244" y="190"/>
                  <a:pt x="244" y="190"/>
                  <a:pt x="244" y="190"/>
                </a:cubicBezTo>
                <a:cubicBezTo>
                  <a:pt x="245" y="191"/>
                  <a:pt x="245" y="192"/>
                  <a:pt x="245" y="194"/>
                </a:cubicBezTo>
                <a:cubicBezTo>
                  <a:pt x="245" y="198"/>
                  <a:pt x="241" y="202"/>
                  <a:pt x="237" y="202"/>
                </a:cubicBezTo>
                <a:cubicBezTo>
                  <a:pt x="236" y="202"/>
                  <a:pt x="236" y="202"/>
                  <a:pt x="236" y="202"/>
                </a:cubicBezTo>
                <a:cubicBezTo>
                  <a:pt x="235" y="201"/>
                  <a:pt x="235" y="200"/>
                  <a:pt x="235" y="199"/>
                </a:cubicBezTo>
                <a:cubicBezTo>
                  <a:pt x="230" y="182"/>
                  <a:pt x="213" y="171"/>
                  <a:pt x="194" y="171"/>
                </a:cubicBezTo>
                <a:cubicBezTo>
                  <a:pt x="183" y="171"/>
                  <a:pt x="183" y="171"/>
                  <a:pt x="183" y="171"/>
                </a:cubicBezTo>
                <a:cubicBezTo>
                  <a:pt x="189" y="163"/>
                  <a:pt x="192" y="154"/>
                  <a:pt x="192" y="144"/>
                </a:cubicBezTo>
                <a:cubicBezTo>
                  <a:pt x="192" y="127"/>
                  <a:pt x="182" y="112"/>
                  <a:pt x="167" y="105"/>
                </a:cubicBezTo>
                <a:cubicBezTo>
                  <a:pt x="170" y="96"/>
                  <a:pt x="170" y="96"/>
                  <a:pt x="170" y="96"/>
                </a:cubicBezTo>
                <a:cubicBezTo>
                  <a:pt x="170" y="96"/>
                  <a:pt x="170" y="96"/>
                  <a:pt x="170" y="96"/>
                </a:cubicBezTo>
                <a:cubicBezTo>
                  <a:pt x="173" y="87"/>
                  <a:pt x="180" y="82"/>
                  <a:pt x="188" y="82"/>
                </a:cubicBezTo>
                <a:cubicBezTo>
                  <a:pt x="228" y="82"/>
                  <a:pt x="228" y="82"/>
                  <a:pt x="228" y="82"/>
                </a:cubicBezTo>
                <a:cubicBezTo>
                  <a:pt x="236" y="82"/>
                  <a:pt x="243" y="87"/>
                  <a:pt x="246" y="96"/>
                </a:cubicBezTo>
                <a:cubicBezTo>
                  <a:pt x="246" y="96"/>
                  <a:pt x="246" y="96"/>
                  <a:pt x="246" y="96"/>
                </a:cubicBezTo>
                <a:cubicBezTo>
                  <a:pt x="267" y="163"/>
                  <a:pt x="267" y="163"/>
                  <a:pt x="267" y="163"/>
                </a:cubicBezTo>
                <a:cubicBezTo>
                  <a:pt x="268" y="168"/>
                  <a:pt x="265" y="173"/>
                  <a:pt x="261" y="175"/>
                </a:cubicBezTo>
                <a:close/>
                <a:moveTo>
                  <a:pt x="203" y="271"/>
                </a:moveTo>
                <a:cubicBezTo>
                  <a:pt x="196" y="232"/>
                  <a:pt x="196" y="232"/>
                  <a:pt x="196" y="232"/>
                </a:cubicBezTo>
                <a:cubicBezTo>
                  <a:pt x="188" y="232"/>
                  <a:pt x="188" y="232"/>
                  <a:pt x="188" y="232"/>
                </a:cubicBezTo>
                <a:cubicBezTo>
                  <a:pt x="190" y="276"/>
                  <a:pt x="190" y="276"/>
                  <a:pt x="190" y="276"/>
                </a:cubicBezTo>
                <a:cubicBezTo>
                  <a:pt x="177" y="280"/>
                  <a:pt x="163" y="282"/>
                  <a:pt x="148" y="282"/>
                </a:cubicBezTo>
                <a:cubicBezTo>
                  <a:pt x="134" y="282"/>
                  <a:pt x="120" y="280"/>
                  <a:pt x="107" y="276"/>
                </a:cubicBezTo>
                <a:cubicBezTo>
                  <a:pt x="109" y="232"/>
                  <a:pt x="109" y="232"/>
                  <a:pt x="109" y="232"/>
                </a:cubicBezTo>
                <a:cubicBezTo>
                  <a:pt x="101" y="232"/>
                  <a:pt x="101" y="232"/>
                  <a:pt x="101" y="232"/>
                </a:cubicBezTo>
                <a:cubicBezTo>
                  <a:pt x="94" y="271"/>
                  <a:pt x="94" y="271"/>
                  <a:pt x="94" y="271"/>
                </a:cubicBezTo>
                <a:cubicBezTo>
                  <a:pt x="84" y="265"/>
                  <a:pt x="75" y="260"/>
                  <a:pt x="67" y="253"/>
                </a:cubicBezTo>
                <a:cubicBezTo>
                  <a:pt x="75" y="205"/>
                  <a:pt x="75" y="205"/>
                  <a:pt x="75" y="205"/>
                </a:cubicBezTo>
                <a:cubicBezTo>
                  <a:pt x="75" y="204"/>
                  <a:pt x="75" y="203"/>
                  <a:pt x="75" y="203"/>
                </a:cubicBezTo>
                <a:cubicBezTo>
                  <a:pt x="79" y="191"/>
                  <a:pt x="90" y="183"/>
                  <a:pt x="103" y="183"/>
                </a:cubicBezTo>
                <a:cubicBezTo>
                  <a:pt x="130" y="183"/>
                  <a:pt x="130" y="183"/>
                  <a:pt x="130" y="183"/>
                </a:cubicBezTo>
                <a:cubicBezTo>
                  <a:pt x="149" y="216"/>
                  <a:pt x="149" y="216"/>
                  <a:pt x="149" y="216"/>
                </a:cubicBezTo>
                <a:cubicBezTo>
                  <a:pt x="167" y="183"/>
                  <a:pt x="167" y="183"/>
                  <a:pt x="167" y="183"/>
                </a:cubicBezTo>
                <a:cubicBezTo>
                  <a:pt x="194" y="183"/>
                  <a:pt x="194" y="183"/>
                  <a:pt x="194" y="183"/>
                </a:cubicBezTo>
                <a:cubicBezTo>
                  <a:pt x="208" y="183"/>
                  <a:pt x="219" y="191"/>
                  <a:pt x="223" y="203"/>
                </a:cubicBezTo>
                <a:cubicBezTo>
                  <a:pt x="223" y="203"/>
                  <a:pt x="223" y="204"/>
                  <a:pt x="223" y="205"/>
                </a:cubicBezTo>
                <a:cubicBezTo>
                  <a:pt x="231" y="253"/>
                  <a:pt x="231" y="253"/>
                  <a:pt x="231" y="253"/>
                </a:cubicBezTo>
                <a:cubicBezTo>
                  <a:pt x="223" y="260"/>
                  <a:pt x="213" y="265"/>
                  <a:pt x="203" y="271"/>
                </a:cubicBezTo>
                <a:close/>
                <a:moveTo>
                  <a:pt x="62" y="203"/>
                </a:moveTo>
                <a:cubicBezTo>
                  <a:pt x="61" y="208"/>
                  <a:pt x="61" y="208"/>
                  <a:pt x="61" y="208"/>
                </a:cubicBezTo>
                <a:cubicBezTo>
                  <a:pt x="63" y="114"/>
                  <a:pt x="63" y="114"/>
                  <a:pt x="63" y="114"/>
                </a:cubicBezTo>
                <a:cubicBezTo>
                  <a:pt x="57" y="114"/>
                  <a:pt x="57" y="114"/>
                  <a:pt x="57" y="114"/>
                </a:cubicBezTo>
                <a:cubicBezTo>
                  <a:pt x="48" y="165"/>
                  <a:pt x="48" y="165"/>
                  <a:pt x="48" y="165"/>
                </a:cubicBezTo>
                <a:cubicBezTo>
                  <a:pt x="47" y="170"/>
                  <a:pt x="43" y="174"/>
                  <a:pt x="38" y="174"/>
                </a:cubicBezTo>
                <a:cubicBezTo>
                  <a:pt x="38" y="174"/>
                  <a:pt x="37" y="174"/>
                  <a:pt x="36" y="174"/>
                </a:cubicBezTo>
                <a:cubicBezTo>
                  <a:pt x="31" y="173"/>
                  <a:pt x="27" y="167"/>
                  <a:pt x="28" y="162"/>
                </a:cubicBezTo>
                <a:cubicBezTo>
                  <a:pt x="39" y="95"/>
                  <a:pt x="39" y="95"/>
                  <a:pt x="39" y="95"/>
                </a:cubicBezTo>
                <a:cubicBezTo>
                  <a:pt x="39" y="94"/>
                  <a:pt x="39" y="94"/>
                  <a:pt x="39" y="94"/>
                </a:cubicBezTo>
                <a:cubicBezTo>
                  <a:pt x="42" y="86"/>
                  <a:pt x="50" y="81"/>
                  <a:pt x="58" y="81"/>
                </a:cubicBezTo>
                <a:cubicBezTo>
                  <a:pt x="76" y="81"/>
                  <a:pt x="76" y="81"/>
                  <a:pt x="76" y="81"/>
                </a:cubicBezTo>
                <a:cubicBezTo>
                  <a:pt x="89" y="103"/>
                  <a:pt x="89" y="103"/>
                  <a:pt x="89" y="103"/>
                </a:cubicBezTo>
                <a:cubicBezTo>
                  <a:pt x="102" y="81"/>
                  <a:pt x="102" y="81"/>
                  <a:pt x="102" y="81"/>
                </a:cubicBezTo>
                <a:cubicBezTo>
                  <a:pt x="120" y="81"/>
                  <a:pt x="120" y="81"/>
                  <a:pt x="120" y="81"/>
                </a:cubicBezTo>
                <a:cubicBezTo>
                  <a:pt x="129" y="81"/>
                  <a:pt x="136" y="86"/>
                  <a:pt x="139" y="94"/>
                </a:cubicBezTo>
                <a:cubicBezTo>
                  <a:pt x="139" y="95"/>
                  <a:pt x="139" y="95"/>
                  <a:pt x="139" y="95"/>
                </a:cubicBezTo>
                <a:cubicBezTo>
                  <a:pt x="140" y="101"/>
                  <a:pt x="140" y="101"/>
                  <a:pt x="140" y="101"/>
                </a:cubicBezTo>
                <a:cubicBezTo>
                  <a:pt x="131" y="103"/>
                  <a:pt x="123" y="107"/>
                  <a:pt x="117" y="114"/>
                </a:cubicBezTo>
                <a:cubicBezTo>
                  <a:pt x="116" y="114"/>
                  <a:pt x="116" y="114"/>
                  <a:pt x="116" y="114"/>
                </a:cubicBezTo>
                <a:cubicBezTo>
                  <a:pt x="116" y="115"/>
                  <a:pt x="116" y="115"/>
                  <a:pt x="116" y="115"/>
                </a:cubicBezTo>
                <a:cubicBezTo>
                  <a:pt x="109" y="122"/>
                  <a:pt x="105" y="133"/>
                  <a:pt x="105" y="144"/>
                </a:cubicBezTo>
                <a:cubicBezTo>
                  <a:pt x="105" y="154"/>
                  <a:pt x="108" y="163"/>
                  <a:pt x="113" y="171"/>
                </a:cubicBezTo>
                <a:cubicBezTo>
                  <a:pt x="103" y="171"/>
                  <a:pt x="103" y="171"/>
                  <a:pt x="103" y="171"/>
                </a:cubicBezTo>
                <a:cubicBezTo>
                  <a:pt x="85" y="171"/>
                  <a:pt x="68" y="182"/>
                  <a:pt x="63" y="199"/>
                </a:cubicBezTo>
                <a:cubicBezTo>
                  <a:pt x="63" y="200"/>
                  <a:pt x="62" y="201"/>
                  <a:pt x="62" y="203"/>
                </a:cubicBezTo>
                <a:close/>
                <a:moveTo>
                  <a:pt x="89" y="34"/>
                </a:moveTo>
                <a:cubicBezTo>
                  <a:pt x="100" y="34"/>
                  <a:pt x="109" y="43"/>
                  <a:pt x="109" y="54"/>
                </a:cubicBezTo>
                <a:cubicBezTo>
                  <a:pt x="109" y="65"/>
                  <a:pt x="100" y="74"/>
                  <a:pt x="89" y="74"/>
                </a:cubicBezTo>
                <a:cubicBezTo>
                  <a:pt x="78" y="74"/>
                  <a:pt x="69" y="65"/>
                  <a:pt x="69" y="54"/>
                </a:cubicBezTo>
                <a:cubicBezTo>
                  <a:pt x="69" y="43"/>
                  <a:pt x="78" y="34"/>
                  <a:pt x="89" y="34"/>
                </a:cubicBezTo>
                <a:close/>
                <a:moveTo>
                  <a:pt x="148" y="113"/>
                </a:moveTo>
                <a:cubicBezTo>
                  <a:pt x="166" y="113"/>
                  <a:pt x="180" y="127"/>
                  <a:pt x="180" y="144"/>
                </a:cubicBezTo>
                <a:cubicBezTo>
                  <a:pt x="180" y="161"/>
                  <a:pt x="166" y="175"/>
                  <a:pt x="148" y="175"/>
                </a:cubicBezTo>
                <a:cubicBezTo>
                  <a:pt x="131" y="175"/>
                  <a:pt x="117" y="161"/>
                  <a:pt x="117" y="144"/>
                </a:cubicBezTo>
                <a:cubicBezTo>
                  <a:pt x="117" y="127"/>
                  <a:pt x="131" y="113"/>
                  <a:pt x="148" y="113"/>
                </a:cubicBezTo>
                <a:close/>
                <a:moveTo>
                  <a:pt x="209" y="34"/>
                </a:moveTo>
                <a:cubicBezTo>
                  <a:pt x="220" y="34"/>
                  <a:pt x="228" y="43"/>
                  <a:pt x="228" y="54"/>
                </a:cubicBezTo>
                <a:cubicBezTo>
                  <a:pt x="228" y="65"/>
                  <a:pt x="220" y="74"/>
                  <a:pt x="209" y="74"/>
                </a:cubicBezTo>
                <a:cubicBezTo>
                  <a:pt x="197" y="74"/>
                  <a:pt x="188" y="65"/>
                  <a:pt x="188" y="54"/>
                </a:cubicBezTo>
                <a:cubicBezTo>
                  <a:pt x="188" y="43"/>
                  <a:pt x="197" y="34"/>
                  <a:pt x="209" y="34"/>
                </a:cubicBezTo>
                <a:close/>
                <a:moveTo>
                  <a:pt x="148" y="0"/>
                </a:moveTo>
                <a:cubicBezTo>
                  <a:pt x="231" y="0"/>
                  <a:pt x="297" y="68"/>
                  <a:pt x="297" y="149"/>
                </a:cubicBezTo>
                <a:cubicBezTo>
                  <a:pt x="297" y="231"/>
                  <a:pt x="231" y="298"/>
                  <a:pt x="148" y="298"/>
                </a:cubicBezTo>
                <a:cubicBezTo>
                  <a:pt x="67" y="298"/>
                  <a:pt x="0" y="231"/>
                  <a:pt x="0" y="149"/>
                </a:cubicBezTo>
                <a:cubicBezTo>
                  <a:pt x="0" y="68"/>
                  <a:pt x="67" y="0"/>
                  <a:pt x="148" y="0"/>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65" name="Freeform 32"/>
          <p:cNvSpPr>
            <a:spLocks noChangeAspect="1" noEditPoints="1"/>
          </p:cNvSpPr>
          <p:nvPr/>
        </p:nvSpPr>
        <p:spPr bwMode="auto">
          <a:xfrm>
            <a:off x="2206099" y="1839603"/>
            <a:ext cx="796190" cy="794118"/>
          </a:xfrm>
          <a:custGeom>
            <a:avLst/>
            <a:gdLst/>
            <a:ahLst/>
            <a:cxnLst>
              <a:cxn ang="0">
                <a:pos x="187" y="117"/>
              </a:cxn>
              <a:cxn ang="0">
                <a:pos x="187" y="79"/>
              </a:cxn>
              <a:cxn ang="0">
                <a:pos x="199" y="90"/>
              </a:cxn>
              <a:cxn ang="0">
                <a:pos x="199" y="105"/>
              </a:cxn>
              <a:cxn ang="0">
                <a:pos x="214" y="105"/>
              </a:cxn>
              <a:cxn ang="0">
                <a:pos x="225" y="117"/>
              </a:cxn>
              <a:cxn ang="0">
                <a:pos x="187" y="117"/>
              </a:cxn>
              <a:cxn ang="0">
                <a:pos x="194" y="186"/>
              </a:cxn>
              <a:cxn ang="0">
                <a:pos x="151" y="237"/>
              </a:cxn>
              <a:cxn ang="0">
                <a:pos x="143" y="241"/>
              </a:cxn>
              <a:cxn ang="0">
                <a:pos x="135" y="237"/>
              </a:cxn>
              <a:cxn ang="0">
                <a:pos x="109" y="206"/>
              </a:cxn>
              <a:cxn ang="0">
                <a:pos x="111" y="192"/>
              </a:cxn>
              <a:cxn ang="0">
                <a:pos x="125" y="193"/>
              </a:cxn>
              <a:cxn ang="0">
                <a:pos x="143" y="215"/>
              </a:cxn>
              <a:cxn ang="0">
                <a:pos x="178" y="173"/>
              </a:cxn>
              <a:cxn ang="0">
                <a:pos x="193" y="172"/>
              </a:cxn>
              <a:cxn ang="0">
                <a:pos x="194" y="186"/>
              </a:cxn>
              <a:cxn ang="0">
                <a:pos x="194" y="72"/>
              </a:cxn>
              <a:cxn ang="0">
                <a:pos x="182" y="62"/>
              </a:cxn>
              <a:cxn ang="0">
                <a:pos x="98" y="62"/>
              </a:cxn>
              <a:cxn ang="0">
                <a:pos x="88" y="72"/>
              </a:cxn>
              <a:cxn ang="0">
                <a:pos x="88" y="250"/>
              </a:cxn>
              <a:cxn ang="0">
                <a:pos x="98" y="260"/>
              </a:cxn>
              <a:cxn ang="0">
                <a:pos x="225" y="260"/>
              </a:cxn>
              <a:cxn ang="0">
                <a:pos x="236" y="250"/>
              </a:cxn>
              <a:cxn ang="0">
                <a:pos x="236" y="114"/>
              </a:cxn>
              <a:cxn ang="0">
                <a:pos x="225" y="104"/>
              </a:cxn>
              <a:cxn ang="0">
                <a:pos x="194" y="72"/>
              </a:cxn>
              <a:cxn ang="0">
                <a:pos x="161" y="0"/>
              </a:cxn>
              <a:cxn ang="0">
                <a:pos x="0" y="161"/>
              </a:cxn>
              <a:cxn ang="0">
                <a:pos x="161" y="322"/>
              </a:cxn>
              <a:cxn ang="0">
                <a:pos x="323" y="161"/>
              </a:cxn>
              <a:cxn ang="0">
                <a:pos x="161" y="0"/>
              </a:cxn>
            </a:cxnLst>
            <a:rect l="0" t="0" r="r" b="b"/>
            <a:pathLst>
              <a:path w="323" h="322">
                <a:moveTo>
                  <a:pt x="187" y="117"/>
                </a:moveTo>
                <a:cubicBezTo>
                  <a:pt x="187" y="79"/>
                  <a:pt x="187" y="79"/>
                  <a:pt x="187" y="79"/>
                </a:cubicBezTo>
                <a:cubicBezTo>
                  <a:pt x="199" y="90"/>
                  <a:pt x="199" y="90"/>
                  <a:pt x="199" y="90"/>
                </a:cubicBezTo>
                <a:cubicBezTo>
                  <a:pt x="199" y="105"/>
                  <a:pt x="199" y="105"/>
                  <a:pt x="199" y="105"/>
                </a:cubicBezTo>
                <a:cubicBezTo>
                  <a:pt x="214" y="105"/>
                  <a:pt x="214" y="105"/>
                  <a:pt x="214" y="105"/>
                </a:cubicBezTo>
                <a:cubicBezTo>
                  <a:pt x="225" y="117"/>
                  <a:pt x="225" y="117"/>
                  <a:pt x="225" y="117"/>
                </a:cubicBezTo>
                <a:lnTo>
                  <a:pt x="187" y="117"/>
                </a:lnTo>
                <a:close/>
                <a:moveTo>
                  <a:pt x="194" y="186"/>
                </a:moveTo>
                <a:cubicBezTo>
                  <a:pt x="151" y="237"/>
                  <a:pt x="151" y="237"/>
                  <a:pt x="151" y="237"/>
                </a:cubicBezTo>
                <a:cubicBezTo>
                  <a:pt x="149" y="240"/>
                  <a:pt x="146" y="241"/>
                  <a:pt x="143" y="241"/>
                </a:cubicBezTo>
                <a:cubicBezTo>
                  <a:pt x="140" y="241"/>
                  <a:pt x="137" y="240"/>
                  <a:pt x="135" y="237"/>
                </a:cubicBezTo>
                <a:cubicBezTo>
                  <a:pt x="109" y="206"/>
                  <a:pt x="109" y="206"/>
                  <a:pt x="109" y="206"/>
                </a:cubicBezTo>
                <a:cubicBezTo>
                  <a:pt x="106" y="202"/>
                  <a:pt x="106" y="195"/>
                  <a:pt x="111" y="192"/>
                </a:cubicBezTo>
                <a:cubicBezTo>
                  <a:pt x="115" y="188"/>
                  <a:pt x="121" y="189"/>
                  <a:pt x="125" y="193"/>
                </a:cubicBezTo>
                <a:cubicBezTo>
                  <a:pt x="143" y="215"/>
                  <a:pt x="143" y="215"/>
                  <a:pt x="143" y="215"/>
                </a:cubicBezTo>
                <a:cubicBezTo>
                  <a:pt x="178" y="173"/>
                  <a:pt x="178" y="173"/>
                  <a:pt x="178" y="173"/>
                </a:cubicBezTo>
                <a:cubicBezTo>
                  <a:pt x="181" y="169"/>
                  <a:pt x="189" y="168"/>
                  <a:pt x="193" y="172"/>
                </a:cubicBezTo>
                <a:cubicBezTo>
                  <a:pt x="197" y="176"/>
                  <a:pt x="198" y="182"/>
                  <a:pt x="194" y="186"/>
                </a:cubicBezTo>
                <a:close/>
                <a:moveTo>
                  <a:pt x="194" y="72"/>
                </a:moveTo>
                <a:cubicBezTo>
                  <a:pt x="182" y="62"/>
                  <a:pt x="182" y="62"/>
                  <a:pt x="182" y="62"/>
                </a:cubicBezTo>
                <a:cubicBezTo>
                  <a:pt x="98" y="62"/>
                  <a:pt x="98" y="62"/>
                  <a:pt x="98" y="62"/>
                </a:cubicBezTo>
                <a:cubicBezTo>
                  <a:pt x="92" y="62"/>
                  <a:pt x="88" y="66"/>
                  <a:pt x="88" y="72"/>
                </a:cubicBezTo>
                <a:cubicBezTo>
                  <a:pt x="88" y="250"/>
                  <a:pt x="88" y="250"/>
                  <a:pt x="88" y="250"/>
                </a:cubicBezTo>
                <a:cubicBezTo>
                  <a:pt x="88" y="255"/>
                  <a:pt x="92" y="260"/>
                  <a:pt x="98" y="260"/>
                </a:cubicBezTo>
                <a:cubicBezTo>
                  <a:pt x="225" y="260"/>
                  <a:pt x="225" y="260"/>
                  <a:pt x="225" y="260"/>
                </a:cubicBezTo>
                <a:cubicBezTo>
                  <a:pt x="231" y="260"/>
                  <a:pt x="236" y="255"/>
                  <a:pt x="236" y="250"/>
                </a:cubicBezTo>
                <a:cubicBezTo>
                  <a:pt x="236" y="114"/>
                  <a:pt x="236" y="114"/>
                  <a:pt x="236" y="114"/>
                </a:cubicBezTo>
                <a:cubicBezTo>
                  <a:pt x="225" y="104"/>
                  <a:pt x="225" y="104"/>
                  <a:pt x="225" y="104"/>
                </a:cubicBezTo>
                <a:lnTo>
                  <a:pt x="194" y="72"/>
                </a:lnTo>
                <a:close/>
                <a:moveTo>
                  <a:pt x="161" y="0"/>
                </a:moveTo>
                <a:cubicBezTo>
                  <a:pt x="72" y="0"/>
                  <a:pt x="0" y="72"/>
                  <a:pt x="0" y="161"/>
                </a:cubicBezTo>
                <a:cubicBezTo>
                  <a:pt x="0" y="250"/>
                  <a:pt x="72" y="322"/>
                  <a:pt x="161" y="322"/>
                </a:cubicBezTo>
                <a:cubicBezTo>
                  <a:pt x="251" y="322"/>
                  <a:pt x="323" y="250"/>
                  <a:pt x="323" y="161"/>
                </a:cubicBezTo>
                <a:cubicBezTo>
                  <a:pt x="323" y="72"/>
                  <a:pt x="251" y="0"/>
                  <a:pt x="161" y="0"/>
                </a:cubicBezTo>
                <a:close/>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6</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11091814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1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14.xml><?xml version="1.0" encoding="utf-8"?>
<p:tagLst xmlns:a="http://schemas.openxmlformats.org/drawingml/2006/main" xmlns:r="http://schemas.openxmlformats.org/officeDocument/2006/relationships" xmlns:p="http://schemas.openxmlformats.org/presentationml/2006/main">
  <p:tag name="FULLLENGTH" val="True"/>
</p:tagLst>
</file>

<file path=ppt/tags/tag15.xml><?xml version="1.0" encoding="utf-8"?>
<p:tagLst xmlns:a="http://schemas.openxmlformats.org/drawingml/2006/main" xmlns:r="http://schemas.openxmlformats.org/officeDocument/2006/relationships" xmlns:p="http://schemas.openxmlformats.org/presentationml/2006/main">
  <p:tag name="FULLLENGTH" val="True"/>
</p:tagLst>
</file>

<file path=ppt/tags/tag16.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7.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1.xml><?xml version="1.0" encoding="utf-8"?>
<p:tagLst xmlns:a="http://schemas.openxmlformats.org/drawingml/2006/main" xmlns:r="http://schemas.openxmlformats.org/officeDocument/2006/relationships" xmlns:p="http://schemas.openxmlformats.org/presentationml/2006/main">
  <p:tag name="FULLLENGTH" val="True"/>
</p:tagLst>
</file>

<file path=ppt/tags/tag22.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23.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24.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25.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6.xml><?xml version="1.0" encoding="utf-8"?>
<p:tagLst xmlns:a="http://schemas.openxmlformats.org/drawingml/2006/main" xmlns:r="http://schemas.openxmlformats.org/officeDocument/2006/relationships" xmlns:p="http://schemas.openxmlformats.org/presentationml/2006/main">
  <p:tag name="FULLLENGTH" val="True"/>
</p:tagLst>
</file>

<file path=ppt/tags/tag27.xml><?xml version="1.0" encoding="utf-8"?>
<p:tagLst xmlns:a="http://schemas.openxmlformats.org/drawingml/2006/main" xmlns:r="http://schemas.openxmlformats.org/officeDocument/2006/relationships" xmlns:p="http://schemas.openxmlformats.org/presentationml/2006/main">
  <p:tag name="FULLLENGTH" val="True"/>
</p:tagLst>
</file>

<file path=ppt/tags/tag28.xml><?xml version="1.0" encoding="utf-8"?>
<p:tagLst xmlns:a="http://schemas.openxmlformats.org/drawingml/2006/main" xmlns:r="http://schemas.openxmlformats.org/officeDocument/2006/relationships" xmlns:p="http://schemas.openxmlformats.org/presentationml/2006/main">
  <p:tag name="FULLLENGTH" val="True"/>
</p:tagLst>
</file>

<file path=ppt/tags/tag2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30.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7.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9.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40.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4.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5.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6.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47.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8.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5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1.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52.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3.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54.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56.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7.xml><?xml version="1.0" encoding="utf-8"?>
<p:tagLst xmlns:a="http://schemas.openxmlformats.org/drawingml/2006/main" xmlns:r="http://schemas.openxmlformats.org/officeDocument/2006/relationships" xmlns:p="http://schemas.openxmlformats.org/presentationml/2006/main">
  <p:tag name="SMARTSLIDETYPE" val="Divider"/>
  <p:tag name="SMARTDIVIDERTYPE" val="Section"/>
  <p:tag name="SMARTDIVIDERTEXT" val="Section"/>
  <p:tag name="SMARTDIVIDERLEVEL" val="0"/>
  <p:tag name="SMARTDIVIDERTOCSTYLE" val="Section TOC"/>
</p:tagLst>
</file>

<file path=ppt/tags/tag58.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9.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6.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6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6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63.xml><?xml version="1.0" encoding="utf-8"?>
<p:tagLst xmlns:a="http://schemas.openxmlformats.org/drawingml/2006/main" xmlns:r="http://schemas.openxmlformats.org/officeDocument/2006/relationships" xmlns:p="http://schemas.openxmlformats.org/presentationml/2006/main">
  <p:tag name="SMARTSLIDETYPE" val="Divider"/>
  <p:tag name="SHOW EXECUTIVE SUMMARY" val="No"/>
  <p:tag name="SMARTDIVIDERTYPE" val="Section"/>
  <p:tag name="SMARTDIVIDERLEVEL" val="0"/>
  <p:tag name="SMARTDIVIDERTEXT" val="Section"/>
  <p:tag name="SMARTDIVIDERTOCSTYLE" val="Section TOC"/>
</p:tagLst>
</file>

<file path=ppt/tags/tag64.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65.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6.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6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68.xml><?xml version="1.0" encoding="utf-8"?>
<p:tagLst xmlns:a="http://schemas.openxmlformats.org/drawingml/2006/main" xmlns:r="http://schemas.openxmlformats.org/officeDocument/2006/relationships" xmlns:p="http://schemas.openxmlformats.org/presentationml/2006/main">
  <p:tag name="SMARTOBJECT" val="Cover Content"/>
</p:tagLst>
</file>

<file path=ppt/tags/tag69.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70.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71.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72.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4.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7.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80.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3.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5.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6.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7.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9.xml><?xml version="1.0" encoding="utf-8"?>
<p:tagLst xmlns:a="http://schemas.openxmlformats.org/drawingml/2006/main" xmlns:r="http://schemas.openxmlformats.org/officeDocument/2006/relationships" xmlns:p="http://schemas.openxmlformats.org/presentationml/2006/main">
  <p:tag name="FULLLENGTH" val="True"/>
</p:tagLst>
</file>

<file path=ppt/theme/theme1.xml><?xml version="1.0" encoding="utf-8"?>
<a:theme xmlns:a="http://schemas.openxmlformats.org/drawingml/2006/main" name="Presentation">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6350">
          <a:solidFill>
            <a:schemeClr val="tx1"/>
          </a:solidFill>
        </a:ln>
      </a:spPr>
      <a:bodyPr vert="horz" wrap="square" lIns="91440" tIns="45720" rIns="91440" bIns="45720" rtlCol="0" anchor="ctr">
        <a:noAutofit/>
      </a:bodyPr>
      <a:lstStyle>
        <a:defPPr algn="ctr">
          <a:defRPr dirty="0" smtClean="0"/>
        </a:defPPr>
      </a:lstStyle>
    </a:spDef>
    <a:lnDef>
      <a:spPr>
        <a:ln w="12700">
          <a:solidFill>
            <a:srgbClr val="DC6900"/>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spAutoFit/>
      </a:bodyPr>
      <a:lstStyle>
        <a:defPPr>
          <a:defRPr noProof="0" dirty="0" smtClean="0">
            <a:solidFill>
              <a:schemeClr val="tx1"/>
            </a:solidFill>
            <a:latin typeface="Georgia" pitchFamily="18" charset="0"/>
            <a:cs typeface="Arial" pitchFamily="34" charset="0"/>
          </a:defRPr>
        </a:defPPr>
      </a:lstStyle>
    </a:txDef>
  </a:objectDefaults>
  <a:extraClrSchemeLst/>
  <a:extLst>
    <a:ext uri="{05A4C25C-085E-4340-85A3-A5531E510DB2}">
      <thm15:themeFamily xmlns:thm15="http://schemas.microsoft.com/office/thememl/2012/main" name="2 Generic Presentation.potx" id="{8605ADEF-27C1-4B22-AF4D-7E7C8AD9E446}" vid="{9B1852F7-5DA5-4154-946D-068805071B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00622A10-4521-4924-94DB-E9EAC87D55D4}"/>
</file>

<file path=customXml/itemProps2.xml><?xml version="1.0" encoding="utf-8"?>
<ds:datastoreItem xmlns:ds="http://schemas.openxmlformats.org/officeDocument/2006/customXml" ds:itemID="{FB3600D5-9199-451B-9EE8-FFCFD9D4B3A2}"/>
</file>

<file path=customXml/itemProps3.xml><?xml version="1.0" encoding="utf-8"?>
<ds:datastoreItem xmlns:ds="http://schemas.openxmlformats.org/officeDocument/2006/customXml" ds:itemID="{2CF87CC4-ED5C-43D3-9630-4EE80A624CDF}"/>
</file>

<file path=docProps/app.xml><?xml version="1.0" encoding="utf-8"?>
<Properties xmlns="http://schemas.openxmlformats.org/officeDocument/2006/extended-properties" xmlns:vt="http://schemas.openxmlformats.org/officeDocument/2006/docPropsVTypes">
  <TotalTime>1</TotalTime>
  <Words>780</Words>
  <Application>Microsoft Office PowerPoint</Application>
  <PresentationFormat>Widescreen</PresentationFormat>
  <Paragraphs>81</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Georgia</vt:lpstr>
      <vt:lpstr>Times New Roman</vt:lpstr>
      <vt:lpstr>Wingdings</vt:lpstr>
      <vt:lpstr>Presentation</vt:lpstr>
      <vt:lpstr>Topic 5: What steps do you need to follow to develop your property? </vt:lpstr>
      <vt:lpstr>This topic covers:</vt:lpstr>
      <vt:lpstr>What is the property development process and what are the key steps?</vt:lpstr>
      <vt:lpstr>Step One– Idea</vt:lpstr>
      <vt:lpstr>Step Three – Documentation and Approvals</vt:lpstr>
      <vt:lpstr>Bringing it all together – Property development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5: What steps do you need to follow to develop your property? </dc:title>
  <dc:creator>Gary Gabbitas</dc:creator>
  <cp:lastModifiedBy>Gary Gabbitas</cp:lastModifiedBy>
  <cp:revision>1</cp:revision>
  <dcterms:created xsi:type="dcterms:W3CDTF">2018-04-08T22:38:48Z</dcterms:created>
  <dcterms:modified xsi:type="dcterms:W3CDTF">2018-04-08T22:39:51Z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